
<file path=[Content_Types].xml><?xml version="1.0" encoding="utf-8"?>
<Types xmlns="http://schemas.openxmlformats.org/package/2006/content-types">
  <Default Extension="xml" ContentType="application/xml"/>
  <Default Extension="jpg" ContentType="image/jpeg"/>
  <Default Extension="jpe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1" r:id="rId1"/>
    <p:sldMasterId id="2147483652" r:id="rId2"/>
    <p:sldMasterId id="2147483657" r:id="rId3"/>
    <p:sldMasterId id="2147483670" r:id="rId4"/>
  </p:sldMasterIdLst>
  <p:notesMasterIdLst>
    <p:notesMasterId r:id="rId50"/>
  </p:notesMasterIdLst>
  <p:sldIdLst>
    <p:sldId id="256" r:id="rId5"/>
    <p:sldId id="317" r:id="rId6"/>
    <p:sldId id="272" r:id="rId7"/>
    <p:sldId id="273" r:id="rId8"/>
    <p:sldId id="318" r:id="rId9"/>
    <p:sldId id="312" r:id="rId10"/>
    <p:sldId id="274" r:id="rId11"/>
    <p:sldId id="313" r:id="rId12"/>
    <p:sldId id="320" r:id="rId13"/>
    <p:sldId id="315" r:id="rId14"/>
    <p:sldId id="275" r:id="rId15"/>
    <p:sldId id="316" r:id="rId16"/>
    <p:sldId id="288" r:id="rId17"/>
    <p:sldId id="277" r:id="rId18"/>
    <p:sldId id="279" r:id="rId19"/>
    <p:sldId id="289" r:id="rId20"/>
    <p:sldId id="281" r:id="rId21"/>
    <p:sldId id="278" r:id="rId22"/>
    <p:sldId id="310" r:id="rId23"/>
    <p:sldId id="311" r:id="rId24"/>
    <p:sldId id="282" r:id="rId25"/>
    <p:sldId id="283" r:id="rId26"/>
    <p:sldId id="284" r:id="rId27"/>
    <p:sldId id="285" r:id="rId28"/>
    <p:sldId id="286" r:id="rId29"/>
    <p:sldId id="287" r:id="rId30"/>
    <p:sldId id="309"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orient="horz" pos="612">
          <p15:clr>
            <a:srgbClr val="A4A3A4"/>
          </p15:clr>
        </p15:guide>
        <p15:guide id="3" orient="horz" pos="804">
          <p15:clr>
            <a:srgbClr val="A4A3A4"/>
          </p15:clr>
        </p15:guide>
        <p15:guide id="4" pos="2880">
          <p15:clr>
            <a:srgbClr val="A4A3A4"/>
          </p15:clr>
        </p15:guide>
        <p15:guide id="5" pos="240">
          <p15:clr>
            <a:srgbClr val="A4A3A4"/>
          </p15:clr>
        </p15:guide>
        <p15:guide id="6" pos="12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FFCC00"/>
    <a:srgbClr val="FF9966"/>
    <a:srgbClr val="00CC99"/>
    <a:srgbClr val="00CC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84" autoAdjust="0"/>
    <p:restoredTop sz="90385" autoAdjust="0"/>
  </p:normalViewPr>
  <p:slideViewPr>
    <p:cSldViewPr showGuides="1">
      <p:cViewPr>
        <p:scale>
          <a:sx n="180" d="100"/>
          <a:sy n="180" d="100"/>
        </p:scale>
        <p:origin x="-80" y="-80"/>
      </p:cViewPr>
      <p:guideLst>
        <p:guide orient="horz" pos="1188"/>
        <p:guide orient="horz" pos="612"/>
        <p:guide orient="horz" pos="804"/>
        <p:guide pos="2880"/>
        <p:guide pos="240"/>
        <p:guide pos="1248"/>
      </p:guideLst>
    </p:cSldViewPr>
  </p:slideViewPr>
  <p:notesTextViewPr>
    <p:cViewPr>
      <p:scale>
        <a:sx n="1" d="1"/>
        <a:sy n="1" d="1"/>
      </p:scale>
      <p:origin x="0" y="0"/>
    </p:cViewPr>
  </p:notesTextViewPr>
  <p:sorterViewPr>
    <p:cViewPr>
      <p:scale>
        <a:sx n="200" d="100"/>
        <a:sy n="200" d="100"/>
      </p:scale>
      <p:origin x="0" y="-96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100" b="0" i="0" u="none" strike="noStrike" cap="none">
                <a:solidFill>
                  <a:schemeClr val="dk1"/>
                </a:solidFill>
                <a:latin typeface="Arial"/>
                <a:ea typeface="Arial"/>
                <a:cs typeface="Arial"/>
                <a:sym typeface="Arial"/>
              </a:defRPr>
            </a:lvl2pPr>
            <a:lvl3pPr marL="914400" marR="0" lvl="2" indent="0" algn="l" rtl="0">
              <a:spcBef>
                <a:spcPts val="0"/>
              </a:spcBef>
              <a:buNone/>
              <a:defRPr sz="1100" b="0" i="0" u="none" strike="noStrike" cap="none">
                <a:solidFill>
                  <a:schemeClr val="dk1"/>
                </a:solidFill>
                <a:latin typeface="Arial"/>
                <a:ea typeface="Arial"/>
                <a:cs typeface="Arial"/>
                <a:sym typeface="Arial"/>
              </a:defRPr>
            </a:lvl3pPr>
            <a:lvl4pPr marL="1371600" marR="0" lvl="3" indent="0" algn="l" rtl="0">
              <a:spcBef>
                <a:spcPts val="0"/>
              </a:spcBef>
              <a:buNone/>
              <a:defRPr sz="1100" b="0" i="0" u="none" strike="noStrike" cap="none">
                <a:solidFill>
                  <a:schemeClr val="dk1"/>
                </a:solidFill>
                <a:latin typeface="Arial"/>
                <a:ea typeface="Arial"/>
                <a:cs typeface="Arial"/>
                <a:sym typeface="Arial"/>
              </a:defRPr>
            </a:lvl4pPr>
            <a:lvl5pPr marL="1828800" marR="0" lvl="4" indent="0" algn="l" rtl="0">
              <a:spcBef>
                <a:spcPts val="0"/>
              </a:spcBef>
              <a:buNone/>
              <a:defRPr sz="1100" b="0" i="0" u="none" strike="noStrike" cap="none">
                <a:solidFill>
                  <a:schemeClr val="dk1"/>
                </a:solidFill>
                <a:latin typeface="Arial"/>
                <a:ea typeface="Arial"/>
                <a:cs typeface="Arial"/>
                <a:sym typeface="Arial"/>
              </a:defRPr>
            </a:lvl5pPr>
            <a:lvl6pPr marL="2286000" marR="0" lvl="5" indent="0" algn="l" rtl="0">
              <a:spcBef>
                <a:spcPts val="0"/>
              </a:spcBef>
              <a:buNone/>
              <a:defRPr sz="1100" b="0" i="0" u="none" strike="noStrike" cap="none">
                <a:solidFill>
                  <a:schemeClr val="dk1"/>
                </a:solidFill>
                <a:latin typeface="Arial"/>
                <a:ea typeface="Arial"/>
                <a:cs typeface="Arial"/>
                <a:sym typeface="Arial"/>
              </a:defRPr>
            </a:lvl6pPr>
            <a:lvl7pPr marL="2743200" marR="0" lvl="6" indent="0" algn="l" rtl="0">
              <a:spcBef>
                <a:spcPts val="0"/>
              </a:spcBef>
              <a:buNone/>
              <a:defRPr sz="1100" b="0" i="0" u="none" strike="noStrike" cap="none">
                <a:solidFill>
                  <a:schemeClr val="dk1"/>
                </a:solidFill>
                <a:latin typeface="Arial"/>
                <a:ea typeface="Arial"/>
                <a:cs typeface="Arial"/>
                <a:sym typeface="Arial"/>
              </a:defRPr>
            </a:lvl7pPr>
            <a:lvl8pPr marL="3200400" marR="0" lvl="7" indent="0" algn="l" rtl="0">
              <a:spcBef>
                <a:spcPts val="0"/>
              </a:spcBef>
              <a:buNone/>
              <a:defRPr sz="1100" b="0" i="0" u="none" strike="noStrike" cap="none">
                <a:solidFill>
                  <a:schemeClr val="dk1"/>
                </a:solidFill>
                <a:latin typeface="Arial"/>
                <a:ea typeface="Arial"/>
                <a:cs typeface="Arial"/>
                <a:sym typeface="Arial"/>
              </a:defRPr>
            </a:lvl8pPr>
            <a:lvl9pPr marL="3657600" marR="0" lvl="8" indent="0" algn="l" rtl="0">
              <a:spcBef>
                <a:spcPts val="0"/>
              </a:spcBef>
              <a:buNone/>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847249032"/>
      </p:ext>
    </p:extLst>
  </p:cSld>
  <p:clrMap bg1="lt1" tx1="dk1" bg2="dk2" tx2="lt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Shape 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6" name="Shape 3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85023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1" y="0"/>
            <a:ext cx="2972268" cy="457615"/>
          </a:xfrm>
          <a:prstGeom prst="rect">
            <a:avLst/>
          </a:prstGeom>
        </p:spPr>
        <p:txBody>
          <a:bodyPr/>
          <a:lstStyle/>
          <a:p>
            <a:r>
              <a:rPr lang="en-US" dirty="0" smtClean="0"/>
              <a:t>Title Goes Here</a:t>
            </a:r>
          </a:p>
        </p:txBody>
      </p:sp>
      <p:sp>
        <p:nvSpPr>
          <p:cNvPr id="5" name="Date Placeholder 4"/>
          <p:cNvSpPr>
            <a:spLocks noGrp="1"/>
          </p:cNvSpPr>
          <p:nvPr>
            <p:ph type="dt" idx="11"/>
          </p:nvPr>
        </p:nvSpPr>
        <p:spPr>
          <a:xfrm>
            <a:off x="3884561" y="0"/>
            <a:ext cx="2972268" cy="457615"/>
          </a:xfrm>
          <a:prstGeom prst="rect">
            <a:avLst/>
          </a:prstGeom>
        </p:spPr>
        <p:txBody>
          <a:bodyPr/>
          <a:lstStyle/>
          <a:p>
            <a:fld id="{75ABCBF9-8421-422F-AF5B-68FF716AEC68}" type="datetime1">
              <a:rPr lang="en-US" smtClean="0"/>
              <a:t>7/18/16</a:t>
            </a:fld>
            <a:endParaRPr lang="en-US" dirty="0"/>
          </a:p>
        </p:txBody>
      </p:sp>
      <p:sp>
        <p:nvSpPr>
          <p:cNvPr id="6" name="Slide Number Placeholder 5"/>
          <p:cNvSpPr>
            <a:spLocks noGrp="1"/>
          </p:cNvSpPr>
          <p:nvPr>
            <p:ph type="sldNum" sz="quarter" idx="12"/>
          </p:nvPr>
        </p:nvSpPr>
        <p:spPr>
          <a:xfrm>
            <a:off x="3884561" y="8684315"/>
            <a:ext cx="2972268" cy="457615"/>
          </a:xfrm>
          <a:prstGeom prst="rect">
            <a:avLst/>
          </a:prstGeom>
        </p:spPr>
        <p:txBody>
          <a:bodyPr/>
          <a:lstStyle/>
          <a:p>
            <a:r>
              <a:rPr lang="en-US" dirty="0" smtClean="0"/>
              <a:t>Page </a:t>
            </a:r>
            <a:fld id="{111E5896-917A-4035-A860-408E1EC3CD51}" type="slidenum">
              <a:rPr smtClean="0"/>
              <a:pPr/>
              <a:t>11</a:t>
            </a:fld>
            <a:endParaRPr dirty="0"/>
          </a:p>
        </p:txBody>
      </p:sp>
      <p:sp>
        <p:nvSpPr>
          <p:cNvPr id="7" name="Footer Placeholder 6"/>
          <p:cNvSpPr>
            <a:spLocks noGrp="1"/>
          </p:cNvSpPr>
          <p:nvPr>
            <p:ph type="ftr" sz="quarter" idx="13"/>
          </p:nvPr>
        </p:nvSpPr>
        <p:spPr>
          <a:xfrm>
            <a:off x="1" y="8684315"/>
            <a:ext cx="2972268" cy="457615"/>
          </a:xfrm>
          <a:prstGeom prst="rect">
            <a:avLst/>
          </a:prstGeom>
        </p:spPr>
        <p:txBody>
          <a:bodyPr/>
          <a:lstStyle/>
          <a:p>
            <a:r>
              <a:rPr lang="en-US" dirty="0" smtClean="0"/>
              <a:t>© 2015 BROCADE COMMUNICATIONS SYSTEMS, INC. COMPANY PROPRIETARY INFORMATION</a:t>
            </a:r>
            <a:endParaRPr lang="en-US" dirty="0"/>
          </a:p>
        </p:txBody>
      </p:sp>
    </p:spTree>
    <p:extLst>
      <p:ext uri="{BB962C8B-B14F-4D97-AF65-F5344CB8AC3E}">
        <p14:creationId xmlns:p14="http://schemas.microsoft.com/office/powerpoint/2010/main" val="1083635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a:xfrm>
            <a:off x="3884561" y="8684315"/>
            <a:ext cx="2972268" cy="457615"/>
          </a:xfrm>
          <a:prstGeom prst="rect">
            <a:avLst/>
          </a:prstGeom>
        </p:spPr>
        <p:txBody>
          <a:bodyPr/>
          <a:lstStyle/>
          <a:p>
            <a:fld id="{E7151D2A-960A-1541-8F52-D5DE846BA7F3}" type="slidenum">
              <a:rPr lang="en-US" smtClean="0">
                <a:solidFill>
                  <a:prstClr val="black"/>
                </a:solidFill>
                <a:latin typeface="맑은 고딕"/>
              </a:rPr>
              <a:pPr/>
              <a:t>12</a:t>
            </a:fld>
            <a:endParaRPr lang="en-US" dirty="0">
              <a:solidFill>
                <a:prstClr val="black"/>
              </a:solidFill>
              <a:latin typeface="맑은 고딕"/>
            </a:endParaRPr>
          </a:p>
        </p:txBody>
      </p:sp>
    </p:spTree>
    <p:extLst>
      <p:ext uri="{BB962C8B-B14F-4D97-AF65-F5344CB8AC3E}">
        <p14:creationId xmlns:p14="http://schemas.microsoft.com/office/powerpoint/2010/main" val="61146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b="0" i="0" u="none" strike="noStrike" kern="1200" baseline="0" dirty="0" smtClean="0">
                <a:solidFill>
                  <a:schemeClr val="tx1"/>
                </a:solidFill>
                <a:latin typeface="Dual 400" panose="02000603000000020004" pitchFamily="2" charset="0"/>
                <a:ea typeface="+mn-ea"/>
                <a:cs typeface="Arial" pitchFamily="34" charset="0"/>
              </a:rPr>
              <a:t>5G Requ</a:t>
            </a:r>
          </a:p>
          <a:p>
            <a:r>
              <a:rPr lang="en-US" sz="1200" b="0" i="0" u="none" strike="noStrike" kern="1200" baseline="0" dirty="0" smtClean="0">
                <a:solidFill>
                  <a:schemeClr val="tx1"/>
                </a:solidFill>
                <a:latin typeface="Dual 400" panose="02000603000000020004" pitchFamily="2" charset="0"/>
                <a:ea typeface="+mn-ea"/>
                <a:cs typeface="Arial" pitchFamily="34" charset="0"/>
              </a:rPr>
              <a:t>5G base station high bandwidth RF filter test piece R&amp;D </a:t>
            </a:r>
          </a:p>
          <a:p>
            <a:r>
              <a:rPr lang="en-US" sz="1200" b="0" i="0" u="none" strike="noStrike" kern="1200" baseline="0" dirty="0" smtClean="0">
                <a:solidFill>
                  <a:schemeClr val="tx1"/>
                </a:solidFill>
                <a:latin typeface="Dual 400" panose="02000603000000020004" pitchFamily="2" charset="0"/>
                <a:ea typeface="+mn-ea"/>
                <a:cs typeface="Arial" pitchFamily="34" charset="0"/>
              </a:rPr>
              <a:t>5. 5G low frequency (&lt;6GHz) wide-area network solution study and trial system development </a:t>
            </a:r>
          </a:p>
          <a:p>
            <a:r>
              <a:rPr lang="en-US" sz="1200" b="0" i="0" u="none" strike="noStrike" kern="1200" baseline="0" dirty="0" smtClean="0">
                <a:solidFill>
                  <a:schemeClr val="tx1"/>
                </a:solidFill>
                <a:latin typeface="Dual 400" panose="02000603000000020004" pitchFamily="2" charset="0"/>
                <a:ea typeface="+mn-ea"/>
                <a:cs typeface="Arial" pitchFamily="34" charset="0"/>
              </a:rPr>
              <a:t>6. 5G low power, massive connectivity solution study and trial system development </a:t>
            </a:r>
          </a:p>
          <a:p>
            <a:r>
              <a:rPr lang="en-US" sz="1200" b="0" i="0" u="none" strike="noStrike" kern="1200" baseline="0" dirty="0" smtClean="0">
                <a:solidFill>
                  <a:schemeClr val="tx1"/>
                </a:solidFill>
                <a:latin typeface="Dual 400" panose="02000603000000020004" pitchFamily="2" charset="0"/>
                <a:ea typeface="+mn-ea"/>
                <a:cs typeface="Arial" pitchFamily="34" charset="0"/>
              </a:rPr>
              <a:t>7. 5G high frequency system solution study and trial system development </a:t>
            </a:r>
          </a:p>
          <a:p>
            <a:r>
              <a:rPr lang="en-US" sz="1200" b="0" i="0" u="none" strike="noStrike" kern="1200" baseline="0" dirty="0" smtClean="0">
                <a:solidFill>
                  <a:schemeClr val="tx1"/>
                </a:solidFill>
                <a:latin typeface="Dual 400" panose="02000603000000020004" pitchFamily="2" charset="0"/>
                <a:ea typeface="+mn-ea"/>
                <a:cs typeface="Arial" pitchFamily="34" charset="0"/>
              </a:rPr>
              <a:t>8. 5G high density network deployment technology study and trial system development </a:t>
            </a:r>
          </a:p>
          <a:p>
            <a:r>
              <a:rPr lang="en-US" sz="1200" b="0" i="0" u="none" strike="noStrike" kern="1200" baseline="0" dirty="0" smtClean="0">
                <a:solidFill>
                  <a:schemeClr val="tx1"/>
                </a:solidFill>
                <a:latin typeface="Dual 400" panose="02000603000000020004" pitchFamily="2" charset="0"/>
                <a:ea typeface="+mn-ea"/>
                <a:cs typeface="Arial" pitchFamily="34" charset="0"/>
              </a:rPr>
              <a:t>9. 5G new Multiple Access Coding (PHY layer) study and verification </a:t>
            </a:r>
          </a:p>
          <a:p>
            <a:r>
              <a:rPr lang="en-US" sz="1200" b="0" i="0" u="none" strike="noStrike" kern="1200" baseline="0" dirty="0" smtClean="0">
                <a:solidFill>
                  <a:schemeClr val="tx1"/>
                </a:solidFill>
                <a:latin typeface="Dual 400" panose="02000603000000020004" pitchFamily="2" charset="0"/>
                <a:ea typeface="+mn-ea"/>
                <a:cs typeface="Arial" pitchFamily="34" charset="0"/>
              </a:rPr>
              <a:t>10. User centric 5G wireless access network architecture and key technologies study </a:t>
            </a:r>
          </a:p>
          <a:p>
            <a:r>
              <a:rPr lang="en-US" sz="1200" b="0" i="0" u="none" strike="noStrike" kern="1200" baseline="0" dirty="0" smtClean="0">
                <a:solidFill>
                  <a:schemeClr val="tx1"/>
                </a:solidFill>
                <a:latin typeface="Dual 400" panose="02000603000000020004" pitchFamily="2" charset="0"/>
                <a:ea typeface="+mn-ea"/>
                <a:cs typeface="Arial" pitchFamily="34" charset="0"/>
              </a:rPr>
              <a:t>11. 5G-based high accuracy indoor location service technology study </a:t>
            </a:r>
          </a:p>
          <a:p>
            <a:r>
              <a:rPr lang="en-US" sz="1200" b="0" i="0" u="none" strike="noStrike" kern="1200" baseline="0" dirty="0" smtClean="0">
                <a:solidFill>
                  <a:schemeClr val="tx1"/>
                </a:solidFill>
                <a:latin typeface="Dual 400" panose="02000603000000020004" pitchFamily="2" charset="0"/>
                <a:ea typeface="+mn-ea"/>
                <a:cs typeface="Arial" pitchFamily="34" charset="0"/>
              </a:rPr>
              <a:t>12. Autonomous driving research and demonstration </a:t>
            </a:r>
            <a:r>
              <a:rPr lang="en-US" sz="1200" b="0" i="0" u="none" strike="noStrike" kern="1200" baseline="0" dirty="0" err="1" smtClean="0">
                <a:solidFill>
                  <a:schemeClr val="tx1"/>
                </a:solidFill>
                <a:latin typeface="Dual 400" panose="02000603000000020004" pitchFamily="2" charset="0"/>
                <a:ea typeface="+mn-ea"/>
                <a:cs typeface="Arial" pitchFamily="34" charset="0"/>
              </a:rPr>
              <a:t>irements</a:t>
            </a:r>
            <a:r>
              <a:rPr lang="en-US" sz="1200" b="0" i="0" u="none" strike="noStrike" kern="1200" baseline="0" dirty="0" smtClean="0">
                <a:solidFill>
                  <a:schemeClr val="tx1"/>
                </a:solidFill>
                <a:latin typeface="Dual 400" panose="02000603000000020004" pitchFamily="2" charset="0"/>
                <a:ea typeface="+mn-ea"/>
                <a:cs typeface="Arial" pitchFamily="34" charset="0"/>
              </a:rPr>
              <a:t>: Enormous amounts of connected devices, flexible air interfaces, “always-online” capabilities and high energy efficiency. </a:t>
            </a:r>
            <a:endParaRPr lang="en-US" dirty="0"/>
          </a:p>
        </p:txBody>
      </p:sp>
      <p:sp>
        <p:nvSpPr>
          <p:cNvPr id="4" name="Header Placeholder 3"/>
          <p:cNvSpPr>
            <a:spLocks noGrp="1"/>
          </p:cNvSpPr>
          <p:nvPr>
            <p:ph type="hdr" sz="quarter" idx="10"/>
          </p:nvPr>
        </p:nvSpPr>
        <p:spPr>
          <a:xfrm>
            <a:off x="1" y="0"/>
            <a:ext cx="2972268" cy="457615"/>
          </a:xfrm>
          <a:prstGeom prst="rect">
            <a:avLst/>
          </a:prstGeom>
        </p:spPr>
        <p:txBody>
          <a:bodyPr/>
          <a:lstStyle/>
          <a:p>
            <a:r>
              <a:rPr lang="en-US" smtClean="0"/>
              <a:t>Title Goes Here</a:t>
            </a:r>
            <a:endParaRPr lang="en-US" dirty="0" smtClean="0"/>
          </a:p>
        </p:txBody>
      </p:sp>
      <p:sp>
        <p:nvSpPr>
          <p:cNvPr id="5" name="Date Placeholder 4"/>
          <p:cNvSpPr>
            <a:spLocks noGrp="1"/>
          </p:cNvSpPr>
          <p:nvPr>
            <p:ph type="dt" idx="11"/>
          </p:nvPr>
        </p:nvSpPr>
        <p:spPr>
          <a:xfrm>
            <a:off x="3884561" y="0"/>
            <a:ext cx="2972268" cy="457615"/>
          </a:xfrm>
          <a:prstGeom prst="rect">
            <a:avLst/>
          </a:prstGeom>
        </p:spPr>
        <p:txBody>
          <a:bodyPr/>
          <a:lstStyle/>
          <a:p>
            <a:fld id="{75ABCBF9-8421-422F-AF5B-68FF716AEC68}" type="datetime1">
              <a:rPr lang="en-US" smtClean="0"/>
              <a:t>7/18/16</a:t>
            </a:fld>
            <a:endParaRPr lang="en-US" dirty="0"/>
          </a:p>
        </p:txBody>
      </p:sp>
      <p:sp>
        <p:nvSpPr>
          <p:cNvPr id="6" name="Slide Number Placeholder 5"/>
          <p:cNvSpPr>
            <a:spLocks noGrp="1"/>
          </p:cNvSpPr>
          <p:nvPr>
            <p:ph type="sldNum" sz="quarter" idx="12"/>
          </p:nvPr>
        </p:nvSpPr>
        <p:spPr>
          <a:xfrm>
            <a:off x="3884561" y="8684315"/>
            <a:ext cx="2972268" cy="457615"/>
          </a:xfrm>
          <a:prstGeom prst="rect">
            <a:avLst/>
          </a:prstGeom>
        </p:spPr>
        <p:txBody>
          <a:bodyPr/>
          <a:lstStyle/>
          <a:p>
            <a:r>
              <a:rPr lang="en-US" smtClean="0"/>
              <a:t>Page </a:t>
            </a:r>
            <a:fld id="{111E5896-917A-4035-A860-408E1EC3CD51}" type="slidenum">
              <a:rPr smtClean="0"/>
              <a:pPr/>
              <a:t>13</a:t>
            </a:fld>
            <a:endParaRPr dirty="0"/>
          </a:p>
        </p:txBody>
      </p:sp>
      <p:sp>
        <p:nvSpPr>
          <p:cNvPr id="7" name="Footer Placeholder 6"/>
          <p:cNvSpPr>
            <a:spLocks noGrp="1"/>
          </p:cNvSpPr>
          <p:nvPr>
            <p:ph type="ftr" sz="quarter" idx="13"/>
          </p:nvPr>
        </p:nvSpPr>
        <p:spPr>
          <a:xfrm>
            <a:off x="1" y="8684315"/>
            <a:ext cx="2972268" cy="457615"/>
          </a:xfrm>
          <a:prstGeom prst="rect">
            <a:avLst/>
          </a:prstGeom>
        </p:spPr>
        <p:txBody>
          <a:bodyPr/>
          <a:lstStyle/>
          <a:p>
            <a:r>
              <a:rPr lang="en-US" smtClean="0"/>
              <a:t>© 2015 BROCADE COMMUNICATIONS SYSTEMS, INC. COMPANY PROPRIETARY INFORMATION</a:t>
            </a:r>
            <a:endParaRPr lang="en-US" dirty="0"/>
          </a:p>
        </p:txBody>
      </p:sp>
    </p:spTree>
    <p:extLst>
      <p:ext uri="{BB962C8B-B14F-4D97-AF65-F5344CB8AC3E}">
        <p14:creationId xmlns:p14="http://schemas.microsoft.com/office/powerpoint/2010/main" val="70286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1" y="0"/>
            <a:ext cx="2972268" cy="457615"/>
          </a:xfrm>
          <a:prstGeom prst="rect">
            <a:avLst/>
          </a:prstGeom>
        </p:spPr>
        <p:txBody>
          <a:bodyPr/>
          <a:lstStyle/>
          <a:p>
            <a:r>
              <a:rPr lang="en-US" smtClean="0"/>
              <a:t>Title Goes Here</a:t>
            </a:r>
            <a:endParaRPr lang="en-US" dirty="0" smtClean="0"/>
          </a:p>
        </p:txBody>
      </p:sp>
      <p:sp>
        <p:nvSpPr>
          <p:cNvPr id="5" name="Date Placeholder 4"/>
          <p:cNvSpPr>
            <a:spLocks noGrp="1"/>
          </p:cNvSpPr>
          <p:nvPr>
            <p:ph type="dt" idx="11"/>
          </p:nvPr>
        </p:nvSpPr>
        <p:spPr>
          <a:xfrm>
            <a:off x="3884561" y="0"/>
            <a:ext cx="2972268" cy="457615"/>
          </a:xfrm>
          <a:prstGeom prst="rect">
            <a:avLst/>
          </a:prstGeom>
        </p:spPr>
        <p:txBody>
          <a:bodyPr/>
          <a:lstStyle/>
          <a:p>
            <a:fld id="{75ABCBF9-8421-422F-AF5B-68FF716AEC68}" type="datetime1">
              <a:rPr lang="en-US" smtClean="0"/>
              <a:t>7/18/16</a:t>
            </a:fld>
            <a:endParaRPr lang="en-US" dirty="0"/>
          </a:p>
        </p:txBody>
      </p:sp>
      <p:sp>
        <p:nvSpPr>
          <p:cNvPr id="6" name="Slide Number Placeholder 5"/>
          <p:cNvSpPr>
            <a:spLocks noGrp="1"/>
          </p:cNvSpPr>
          <p:nvPr>
            <p:ph type="sldNum" sz="quarter" idx="12"/>
          </p:nvPr>
        </p:nvSpPr>
        <p:spPr>
          <a:xfrm>
            <a:off x="3884561" y="8684315"/>
            <a:ext cx="2972268" cy="457615"/>
          </a:xfrm>
          <a:prstGeom prst="rect">
            <a:avLst/>
          </a:prstGeom>
        </p:spPr>
        <p:txBody>
          <a:bodyPr/>
          <a:lstStyle/>
          <a:p>
            <a:r>
              <a:rPr lang="en-US" smtClean="0"/>
              <a:t>Page </a:t>
            </a:r>
            <a:fld id="{111E5896-917A-4035-A860-408E1EC3CD51}" type="slidenum">
              <a:rPr smtClean="0"/>
              <a:pPr/>
              <a:t>14</a:t>
            </a:fld>
            <a:endParaRPr dirty="0"/>
          </a:p>
        </p:txBody>
      </p:sp>
      <p:sp>
        <p:nvSpPr>
          <p:cNvPr id="7" name="Footer Placeholder 6"/>
          <p:cNvSpPr>
            <a:spLocks noGrp="1"/>
          </p:cNvSpPr>
          <p:nvPr>
            <p:ph type="ftr" sz="quarter" idx="13"/>
          </p:nvPr>
        </p:nvSpPr>
        <p:spPr>
          <a:xfrm>
            <a:off x="1" y="8684315"/>
            <a:ext cx="2972268" cy="457615"/>
          </a:xfrm>
          <a:prstGeom prst="rect">
            <a:avLst/>
          </a:prstGeom>
        </p:spPr>
        <p:txBody>
          <a:bodyPr/>
          <a:lstStyle/>
          <a:p>
            <a:r>
              <a:rPr lang="en-US" smtClean="0"/>
              <a:t>© 2015 BROCADE COMMUNICATIONS SYSTEMS, INC. COMPANY PROPRIETARY INFORMATION</a:t>
            </a:r>
            <a:endParaRPr lang="en-US" dirty="0"/>
          </a:p>
        </p:txBody>
      </p:sp>
    </p:spTree>
    <p:extLst>
      <p:ext uri="{BB962C8B-B14F-4D97-AF65-F5344CB8AC3E}">
        <p14:creationId xmlns:p14="http://schemas.microsoft.com/office/powerpoint/2010/main" val="2108047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1" y="0"/>
            <a:ext cx="2972268" cy="457615"/>
          </a:xfrm>
          <a:prstGeom prst="rect">
            <a:avLst/>
          </a:prstGeom>
        </p:spPr>
        <p:txBody>
          <a:bodyPr/>
          <a:lstStyle/>
          <a:p>
            <a:r>
              <a:rPr lang="en-US" smtClean="0"/>
              <a:t>Title Goes Here</a:t>
            </a:r>
            <a:endParaRPr lang="en-US" dirty="0" smtClean="0"/>
          </a:p>
        </p:txBody>
      </p:sp>
      <p:sp>
        <p:nvSpPr>
          <p:cNvPr id="5" name="Date Placeholder 4"/>
          <p:cNvSpPr>
            <a:spLocks noGrp="1"/>
          </p:cNvSpPr>
          <p:nvPr>
            <p:ph type="dt" idx="11"/>
          </p:nvPr>
        </p:nvSpPr>
        <p:spPr>
          <a:xfrm>
            <a:off x="3884561" y="0"/>
            <a:ext cx="2972268" cy="457615"/>
          </a:xfrm>
          <a:prstGeom prst="rect">
            <a:avLst/>
          </a:prstGeom>
        </p:spPr>
        <p:txBody>
          <a:bodyPr/>
          <a:lstStyle/>
          <a:p>
            <a:fld id="{75ABCBF9-8421-422F-AF5B-68FF716AEC68}" type="datetime1">
              <a:rPr lang="en-US" smtClean="0"/>
              <a:t>7/18/16</a:t>
            </a:fld>
            <a:endParaRPr lang="en-US" dirty="0"/>
          </a:p>
        </p:txBody>
      </p:sp>
      <p:sp>
        <p:nvSpPr>
          <p:cNvPr id="6" name="Slide Number Placeholder 5"/>
          <p:cNvSpPr>
            <a:spLocks noGrp="1"/>
          </p:cNvSpPr>
          <p:nvPr>
            <p:ph type="sldNum" sz="quarter" idx="12"/>
          </p:nvPr>
        </p:nvSpPr>
        <p:spPr>
          <a:xfrm>
            <a:off x="3884561" y="8684315"/>
            <a:ext cx="2972268" cy="457615"/>
          </a:xfrm>
          <a:prstGeom prst="rect">
            <a:avLst/>
          </a:prstGeom>
        </p:spPr>
        <p:txBody>
          <a:bodyPr/>
          <a:lstStyle/>
          <a:p>
            <a:r>
              <a:rPr lang="en-US" smtClean="0"/>
              <a:t>Page </a:t>
            </a:r>
            <a:fld id="{111E5896-917A-4035-A860-408E1EC3CD51}" type="slidenum">
              <a:rPr smtClean="0"/>
              <a:pPr/>
              <a:t>15</a:t>
            </a:fld>
            <a:endParaRPr dirty="0"/>
          </a:p>
        </p:txBody>
      </p:sp>
      <p:sp>
        <p:nvSpPr>
          <p:cNvPr id="7" name="Footer Placeholder 6"/>
          <p:cNvSpPr>
            <a:spLocks noGrp="1"/>
          </p:cNvSpPr>
          <p:nvPr>
            <p:ph type="ftr" sz="quarter" idx="13"/>
          </p:nvPr>
        </p:nvSpPr>
        <p:spPr>
          <a:xfrm>
            <a:off x="1" y="8684315"/>
            <a:ext cx="2972268" cy="457615"/>
          </a:xfrm>
          <a:prstGeom prst="rect">
            <a:avLst/>
          </a:prstGeom>
        </p:spPr>
        <p:txBody>
          <a:bodyPr/>
          <a:lstStyle/>
          <a:p>
            <a:r>
              <a:rPr lang="en-US" smtClean="0"/>
              <a:t>© 2015 BROCADE COMMUNICATIONS SYSTEMS, INC. COMPANY PROPRIETARY INFORMATION</a:t>
            </a:r>
            <a:endParaRPr lang="en-US" dirty="0"/>
          </a:p>
        </p:txBody>
      </p:sp>
    </p:spTree>
    <p:extLst>
      <p:ext uri="{BB962C8B-B14F-4D97-AF65-F5344CB8AC3E}">
        <p14:creationId xmlns:p14="http://schemas.microsoft.com/office/powerpoint/2010/main" val="3678473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1" y="0"/>
            <a:ext cx="2972268" cy="457615"/>
          </a:xfrm>
          <a:prstGeom prst="rect">
            <a:avLst/>
          </a:prstGeom>
        </p:spPr>
        <p:txBody>
          <a:bodyPr/>
          <a:lstStyle/>
          <a:p>
            <a:r>
              <a:rPr lang="en-US" smtClean="0"/>
              <a:t>Title Goes Here</a:t>
            </a:r>
            <a:endParaRPr lang="en-US" dirty="0" smtClean="0"/>
          </a:p>
        </p:txBody>
      </p:sp>
      <p:sp>
        <p:nvSpPr>
          <p:cNvPr id="5" name="Date Placeholder 4"/>
          <p:cNvSpPr>
            <a:spLocks noGrp="1"/>
          </p:cNvSpPr>
          <p:nvPr>
            <p:ph type="dt" idx="11"/>
          </p:nvPr>
        </p:nvSpPr>
        <p:spPr>
          <a:xfrm>
            <a:off x="3884561" y="0"/>
            <a:ext cx="2972268" cy="457615"/>
          </a:xfrm>
          <a:prstGeom prst="rect">
            <a:avLst/>
          </a:prstGeom>
        </p:spPr>
        <p:txBody>
          <a:bodyPr/>
          <a:lstStyle/>
          <a:p>
            <a:fld id="{75ABCBF9-8421-422F-AF5B-68FF716AEC68}" type="datetime1">
              <a:rPr lang="en-US" smtClean="0"/>
              <a:t>7/18/16</a:t>
            </a:fld>
            <a:endParaRPr lang="en-US" dirty="0"/>
          </a:p>
        </p:txBody>
      </p:sp>
      <p:sp>
        <p:nvSpPr>
          <p:cNvPr id="6" name="Slide Number Placeholder 5"/>
          <p:cNvSpPr>
            <a:spLocks noGrp="1"/>
          </p:cNvSpPr>
          <p:nvPr>
            <p:ph type="sldNum" sz="quarter" idx="12"/>
          </p:nvPr>
        </p:nvSpPr>
        <p:spPr>
          <a:xfrm>
            <a:off x="3884561" y="8684315"/>
            <a:ext cx="2972268" cy="457615"/>
          </a:xfrm>
          <a:prstGeom prst="rect">
            <a:avLst/>
          </a:prstGeom>
        </p:spPr>
        <p:txBody>
          <a:bodyPr/>
          <a:lstStyle/>
          <a:p>
            <a:r>
              <a:rPr lang="en-US" smtClean="0"/>
              <a:t>Page </a:t>
            </a:r>
            <a:fld id="{111E5896-917A-4035-A860-408E1EC3CD51}" type="slidenum">
              <a:rPr smtClean="0"/>
              <a:pPr/>
              <a:t>16</a:t>
            </a:fld>
            <a:endParaRPr dirty="0"/>
          </a:p>
        </p:txBody>
      </p:sp>
      <p:sp>
        <p:nvSpPr>
          <p:cNvPr id="7" name="Footer Placeholder 6"/>
          <p:cNvSpPr>
            <a:spLocks noGrp="1"/>
          </p:cNvSpPr>
          <p:nvPr>
            <p:ph type="ftr" sz="quarter" idx="13"/>
          </p:nvPr>
        </p:nvSpPr>
        <p:spPr>
          <a:xfrm>
            <a:off x="1" y="8684315"/>
            <a:ext cx="2972268" cy="457615"/>
          </a:xfrm>
          <a:prstGeom prst="rect">
            <a:avLst/>
          </a:prstGeom>
        </p:spPr>
        <p:txBody>
          <a:bodyPr/>
          <a:lstStyle/>
          <a:p>
            <a:r>
              <a:rPr lang="en-US" smtClean="0"/>
              <a:t>© 2015 BROCADE COMMUNICATIONS SYSTEMS, INC. COMPANY PROPRIETARY INFORMATION</a:t>
            </a:r>
            <a:endParaRPr lang="en-US" dirty="0"/>
          </a:p>
        </p:txBody>
      </p:sp>
    </p:spTree>
    <p:extLst>
      <p:ext uri="{BB962C8B-B14F-4D97-AF65-F5344CB8AC3E}">
        <p14:creationId xmlns:p14="http://schemas.microsoft.com/office/powerpoint/2010/main" val="3678473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dirty="0" smtClean="0">
                <a:solidFill>
                  <a:srgbClr val="FF0000"/>
                </a:solidFill>
              </a:rPr>
              <a:t>How to do it and what we will demonstrate</a:t>
            </a:r>
          </a:p>
          <a:p>
            <a:endParaRPr lang="en-US" dirty="0"/>
          </a:p>
        </p:txBody>
      </p:sp>
    </p:spTree>
    <p:extLst>
      <p:ext uri="{BB962C8B-B14F-4D97-AF65-F5344CB8AC3E}">
        <p14:creationId xmlns:p14="http://schemas.microsoft.com/office/powerpoint/2010/main" val="3381180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solidFill>
                  <a:srgbClr val="FF0000"/>
                </a:solidFill>
              </a:rPr>
              <a:t>How to support mobility across the slices?</a:t>
            </a:r>
            <a:r>
              <a:rPr lang="en-US" b="1" baseline="0" dirty="0" smtClean="0">
                <a:solidFill>
                  <a:srgbClr val="FF0000"/>
                </a:solidFill>
              </a:rPr>
              <a:t>  </a:t>
            </a:r>
            <a:endParaRPr lang="en-US" b="1" dirty="0">
              <a:solidFill>
                <a:srgbClr val="FF0000"/>
              </a:solidFill>
            </a:endParaRPr>
          </a:p>
        </p:txBody>
      </p:sp>
      <p:sp>
        <p:nvSpPr>
          <p:cNvPr id="4" name="Header Placeholder 3"/>
          <p:cNvSpPr>
            <a:spLocks noGrp="1"/>
          </p:cNvSpPr>
          <p:nvPr>
            <p:ph type="hdr" sz="quarter" idx="10"/>
          </p:nvPr>
        </p:nvSpPr>
        <p:spPr>
          <a:xfrm>
            <a:off x="1" y="0"/>
            <a:ext cx="2972268" cy="457615"/>
          </a:xfrm>
          <a:prstGeom prst="rect">
            <a:avLst/>
          </a:prstGeom>
        </p:spPr>
        <p:txBody>
          <a:bodyPr/>
          <a:lstStyle/>
          <a:p>
            <a:r>
              <a:rPr lang="en-US" smtClean="0"/>
              <a:t>Title Goes Here</a:t>
            </a:r>
            <a:endParaRPr lang="en-US" dirty="0" smtClean="0"/>
          </a:p>
        </p:txBody>
      </p:sp>
      <p:sp>
        <p:nvSpPr>
          <p:cNvPr id="5" name="Date Placeholder 4"/>
          <p:cNvSpPr>
            <a:spLocks noGrp="1"/>
          </p:cNvSpPr>
          <p:nvPr>
            <p:ph type="dt" idx="11"/>
          </p:nvPr>
        </p:nvSpPr>
        <p:spPr>
          <a:xfrm>
            <a:off x="3884561" y="0"/>
            <a:ext cx="2972268" cy="457615"/>
          </a:xfrm>
          <a:prstGeom prst="rect">
            <a:avLst/>
          </a:prstGeom>
        </p:spPr>
        <p:txBody>
          <a:bodyPr/>
          <a:lstStyle/>
          <a:p>
            <a:fld id="{75ABCBF9-8421-422F-AF5B-68FF716AEC68}" type="datetime1">
              <a:rPr lang="en-US" smtClean="0"/>
              <a:t>7/18/16</a:t>
            </a:fld>
            <a:endParaRPr lang="en-US" dirty="0"/>
          </a:p>
        </p:txBody>
      </p:sp>
      <p:sp>
        <p:nvSpPr>
          <p:cNvPr id="6" name="Slide Number Placeholder 5"/>
          <p:cNvSpPr>
            <a:spLocks noGrp="1"/>
          </p:cNvSpPr>
          <p:nvPr>
            <p:ph type="sldNum" sz="quarter" idx="12"/>
          </p:nvPr>
        </p:nvSpPr>
        <p:spPr>
          <a:xfrm>
            <a:off x="3884561" y="8684315"/>
            <a:ext cx="2972268" cy="457615"/>
          </a:xfrm>
          <a:prstGeom prst="rect">
            <a:avLst/>
          </a:prstGeom>
        </p:spPr>
        <p:txBody>
          <a:bodyPr/>
          <a:lstStyle/>
          <a:p>
            <a:r>
              <a:rPr lang="en-US" smtClean="0"/>
              <a:t>Page </a:t>
            </a:r>
            <a:fld id="{111E5896-917A-4035-A860-408E1EC3CD51}" type="slidenum">
              <a:rPr smtClean="0"/>
              <a:pPr/>
              <a:t>19</a:t>
            </a:fld>
            <a:endParaRPr dirty="0"/>
          </a:p>
        </p:txBody>
      </p:sp>
      <p:sp>
        <p:nvSpPr>
          <p:cNvPr id="7" name="Footer Placeholder 6"/>
          <p:cNvSpPr>
            <a:spLocks noGrp="1"/>
          </p:cNvSpPr>
          <p:nvPr>
            <p:ph type="ftr" sz="quarter" idx="13"/>
          </p:nvPr>
        </p:nvSpPr>
        <p:spPr>
          <a:xfrm>
            <a:off x="1" y="8684315"/>
            <a:ext cx="2972268" cy="457615"/>
          </a:xfrm>
          <a:prstGeom prst="rect">
            <a:avLst/>
          </a:prstGeom>
        </p:spPr>
        <p:txBody>
          <a:bodyPr/>
          <a:lstStyle/>
          <a:p>
            <a:r>
              <a:rPr lang="en-US" smtClean="0"/>
              <a:t>© 2015 BROCADE COMMUNICATIONS SYSTEMS, INC. COMPANY PROPRIETARY INFORMATION</a:t>
            </a:r>
            <a:endParaRPr lang="en-US" dirty="0"/>
          </a:p>
        </p:txBody>
      </p:sp>
    </p:spTree>
    <p:extLst>
      <p:ext uri="{BB962C8B-B14F-4D97-AF65-F5344CB8AC3E}">
        <p14:creationId xmlns:p14="http://schemas.microsoft.com/office/powerpoint/2010/main" val="2091831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Matrix of</a:t>
            </a:r>
            <a:r>
              <a:rPr lang="en-US" baseline="0" dirty="0" smtClean="0"/>
              <a:t> schedule &amp; vendors </a:t>
            </a:r>
            <a:endParaRPr lang="en-US" dirty="0"/>
          </a:p>
        </p:txBody>
      </p:sp>
      <p:sp>
        <p:nvSpPr>
          <p:cNvPr id="4" name="Header Placeholder 3"/>
          <p:cNvSpPr>
            <a:spLocks noGrp="1"/>
          </p:cNvSpPr>
          <p:nvPr>
            <p:ph type="hdr" sz="quarter" idx="10"/>
          </p:nvPr>
        </p:nvSpPr>
        <p:spPr>
          <a:xfrm>
            <a:off x="1" y="0"/>
            <a:ext cx="2972268" cy="457615"/>
          </a:xfrm>
          <a:prstGeom prst="rect">
            <a:avLst/>
          </a:prstGeom>
        </p:spPr>
        <p:txBody>
          <a:bodyPr/>
          <a:lstStyle/>
          <a:p>
            <a:r>
              <a:rPr lang="en-US" smtClean="0"/>
              <a:t>Title Goes Here</a:t>
            </a:r>
            <a:endParaRPr lang="en-US" dirty="0" smtClean="0"/>
          </a:p>
        </p:txBody>
      </p:sp>
      <p:sp>
        <p:nvSpPr>
          <p:cNvPr id="5" name="Date Placeholder 4"/>
          <p:cNvSpPr>
            <a:spLocks noGrp="1"/>
          </p:cNvSpPr>
          <p:nvPr>
            <p:ph type="dt" idx="11"/>
          </p:nvPr>
        </p:nvSpPr>
        <p:spPr>
          <a:xfrm>
            <a:off x="3884561" y="0"/>
            <a:ext cx="2972268" cy="457615"/>
          </a:xfrm>
          <a:prstGeom prst="rect">
            <a:avLst/>
          </a:prstGeom>
        </p:spPr>
        <p:txBody>
          <a:bodyPr/>
          <a:lstStyle/>
          <a:p>
            <a:fld id="{75ABCBF9-8421-422F-AF5B-68FF716AEC68}" type="datetime1">
              <a:rPr lang="en-US" smtClean="0"/>
              <a:t>7/18/16</a:t>
            </a:fld>
            <a:endParaRPr lang="en-US" dirty="0"/>
          </a:p>
        </p:txBody>
      </p:sp>
      <p:sp>
        <p:nvSpPr>
          <p:cNvPr id="6" name="Slide Number Placeholder 5"/>
          <p:cNvSpPr>
            <a:spLocks noGrp="1"/>
          </p:cNvSpPr>
          <p:nvPr>
            <p:ph type="sldNum" sz="quarter" idx="12"/>
          </p:nvPr>
        </p:nvSpPr>
        <p:spPr>
          <a:xfrm>
            <a:off x="3884561" y="8684315"/>
            <a:ext cx="2972268" cy="457615"/>
          </a:xfrm>
          <a:prstGeom prst="rect">
            <a:avLst/>
          </a:prstGeom>
        </p:spPr>
        <p:txBody>
          <a:bodyPr/>
          <a:lstStyle/>
          <a:p>
            <a:r>
              <a:rPr lang="en-US" smtClean="0"/>
              <a:t>Page </a:t>
            </a:r>
            <a:fld id="{111E5896-917A-4035-A860-408E1EC3CD51}" type="slidenum">
              <a:rPr smtClean="0"/>
              <a:pPr/>
              <a:t>20</a:t>
            </a:fld>
            <a:endParaRPr dirty="0"/>
          </a:p>
        </p:txBody>
      </p:sp>
      <p:sp>
        <p:nvSpPr>
          <p:cNvPr id="7" name="Footer Placeholder 6"/>
          <p:cNvSpPr>
            <a:spLocks noGrp="1"/>
          </p:cNvSpPr>
          <p:nvPr>
            <p:ph type="ftr" sz="quarter" idx="13"/>
          </p:nvPr>
        </p:nvSpPr>
        <p:spPr>
          <a:xfrm>
            <a:off x="1" y="8684315"/>
            <a:ext cx="2972268" cy="457615"/>
          </a:xfrm>
          <a:prstGeom prst="rect">
            <a:avLst/>
          </a:prstGeom>
        </p:spPr>
        <p:txBody>
          <a:bodyPr/>
          <a:lstStyle/>
          <a:p>
            <a:r>
              <a:rPr lang="en-US" smtClean="0"/>
              <a:t>© 2015 BROCADE COMMUNICATIONS SYSTEMS, INC. COMPANY PROPRIETARY INFORMATION</a:t>
            </a:r>
            <a:endParaRPr lang="en-US" dirty="0"/>
          </a:p>
        </p:txBody>
      </p:sp>
    </p:spTree>
    <p:extLst>
      <p:ext uri="{BB962C8B-B14F-4D97-AF65-F5344CB8AC3E}">
        <p14:creationId xmlns:p14="http://schemas.microsoft.com/office/powerpoint/2010/main" val="172929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Wingdings" panose="05000000000000000000" pitchFamily="2" charset="2"/>
              <a:buChar char="§"/>
            </a:pPr>
            <a:r>
              <a:rPr lang="en-US" dirty="0" smtClean="0"/>
              <a:t>Full CORD support</a:t>
            </a:r>
          </a:p>
          <a:p>
            <a:pPr lvl="1">
              <a:buFont typeface="Arial" panose="020B0604020202020204" pitchFamily="34" charset="0"/>
              <a:buChar char="•"/>
            </a:pPr>
            <a:r>
              <a:rPr lang="en-US" dirty="0" smtClean="0"/>
              <a:t>Fabric enabled </a:t>
            </a:r>
          </a:p>
          <a:p>
            <a:pPr lvl="1">
              <a:buFont typeface="Arial" panose="020B0604020202020204" pitchFamily="34" charset="0"/>
              <a:buChar char="•"/>
            </a:pPr>
            <a:r>
              <a:rPr lang="en-US" dirty="0" smtClean="0"/>
              <a:t>HA</a:t>
            </a:r>
          </a:p>
          <a:p>
            <a:pPr lvl="1">
              <a:buFont typeface="Arial" panose="020B0604020202020204" pitchFamily="34" charset="0"/>
              <a:buChar char="•"/>
            </a:pPr>
            <a:r>
              <a:rPr lang="en-US" dirty="0" smtClean="0"/>
              <a:t>Performance and scale </a:t>
            </a:r>
          </a:p>
          <a:p>
            <a:pPr lvl="1">
              <a:buFont typeface="Arial" panose="020B0604020202020204" pitchFamily="34" charset="0"/>
              <a:buChar char="•"/>
            </a:pPr>
            <a:r>
              <a:rPr lang="en-US" dirty="0" smtClean="0"/>
              <a:t>Lower latency support </a:t>
            </a:r>
          </a:p>
          <a:p>
            <a:pPr lvl="1">
              <a:buFont typeface="Arial" panose="020B0604020202020204" pitchFamily="34" charset="0"/>
              <a:buChar char="•"/>
            </a:pPr>
            <a:r>
              <a:rPr lang="en-US" dirty="0" smtClean="0"/>
              <a:t>Diverse services  </a:t>
            </a:r>
          </a:p>
          <a:p>
            <a:endParaRPr lang="en-US" dirty="0"/>
          </a:p>
        </p:txBody>
      </p:sp>
      <p:sp>
        <p:nvSpPr>
          <p:cNvPr id="4" name="Header Placeholder 3"/>
          <p:cNvSpPr>
            <a:spLocks noGrp="1"/>
          </p:cNvSpPr>
          <p:nvPr>
            <p:ph type="hdr" sz="quarter" idx="10"/>
          </p:nvPr>
        </p:nvSpPr>
        <p:spPr>
          <a:xfrm>
            <a:off x="1" y="0"/>
            <a:ext cx="2972268" cy="457615"/>
          </a:xfrm>
          <a:prstGeom prst="rect">
            <a:avLst/>
          </a:prstGeom>
        </p:spPr>
        <p:txBody>
          <a:bodyPr/>
          <a:lstStyle/>
          <a:p>
            <a:r>
              <a:rPr lang="en-US" smtClean="0"/>
              <a:t>Title Goes Here</a:t>
            </a:r>
            <a:endParaRPr lang="en-US" dirty="0" smtClean="0"/>
          </a:p>
        </p:txBody>
      </p:sp>
      <p:sp>
        <p:nvSpPr>
          <p:cNvPr id="5" name="Date Placeholder 4"/>
          <p:cNvSpPr>
            <a:spLocks noGrp="1"/>
          </p:cNvSpPr>
          <p:nvPr>
            <p:ph type="dt" idx="11"/>
          </p:nvPr>
        </p:nvSpPr>
        <p:spPr>
          <a:xfrm>
            <a:off x="3884561" y="0"/>
            <a:ext cx="2972268" cy="457615"/>
          </a:xfrm>
          <a:prstGeom prst="rect">
            <a:avLst/>
          </a:prstGeom>
        </p:spPr>
        <p:txBody>
          <a:bodyPr/>
          <a:lstStyle/>
          <a:p>
            <a:fld id="{75ABCBF9-8421-422F-AF5B-68FF716AEC68}" type="datetime1">
              <a:rPr lang="en-US" smtClean="0"/>
              <a:t>7/18/16</a:t>
            </a:fld>
            <a:endParaRPr lang="en-US" dirty="0"/>
          </a:p>
        </p:txBody>
      </p:sp>
      <p:sp>
        <p:nvSpPr>
          <p:cNvPr id="6" name="Slide Number Placeholder 5"/>
          <p:cNvSpPr>
            <a:spLocks noGrp="1"/>
          </p:cNvSpPr>
          <p:nvPr>
            <p:ph type="sldNum" sz="quarter" idx="12"/>
          </p:nvPr>
        </p:nvSpPr>
        <p:spPr>
          <a:xfrm>
            <a:off x="3884561" y="8684315"/>
            <a:ext cx="2972268" cy="457615"/>
          </a:xfrm>
          <a:prstGeom prst="rect">
            <a:avLst/>
          </a:prstGeom>
        </p:spPr>
        <p:txBody>
          <a:bodyPr/>
          <a:lstStyle/>
          <a:p>
            <a:r>
              <a:rPr lang="en-US" smtClean="0"/>
              <a:t>Page </a:t>
            </a:r>
            <a:fld id="{111E5896-917A-4035-A860-408E1EC3CD51}" type="slidenum">
              <a:rPr smtClean="0"/>
              <a:pPr/>
              <a:t>21</a:t>
            </a:fld>
            <a:endParaRPr dirty="0"/>
          </a:p>
        </p:txBody>
      </p:sp>
      <p:sp>
        <p:nvSpPr>
          <p:cNvPr id="7" name="Footer Placeholder 6"/>
          <p:cNvSpPr>
            <a:spLocks noGrp="1"/>
          </p:cNvSpPr>
          <p:nvPr>
            <p:ph type="ftr" sz="quarter" idx="13"/>
          </p:nvPr>
        </p:nvSpPr>
        <p:spPr>
          <a:xfrm>
            <a:off x="1" y="8684315"/>
            <a:ext cx="2972268" cy="457615"/>
          </a:xfrm>
          <a:prstGeom prst="rect">
            <a:avLst/>
          </a:prstGeom>
        </p:spPr>
        <p:txBody>
          <a:bodyPr/>
          <a:lstStyle/>
          <a:p>
            <a:r>
              <a:rPr lang="en-US" smtClean="0"/>
              <a:t>© 2015 BROCADE COMMUNICATIONS SYSTEMS, INC. COMPANY PROPRIETARY INFORMATION</a:t>
            </a:r>
            <a:endParaRPr lang="en-US" dirty="0"/>
          </a:p>
        </p:txBody>
      </p:sp>
    </p:spTree>
    <p:extLst>
      <p:ext uri="{BB962C8B-B14F-4D97-AF65-F5344CB8AC3E}">
        <p14:creationId xmlns:p14="http://schemas.microsoft.com/office/powerpoint/2010/main" val="3516191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b="0" i="0" u="none" strike="noStrike" kern="1200" baseline="0" dirty="0" smtClean="0">
                <a:solidFill>
                  <a:schemeClr val="tx1"/>
                </a:solidFill>
                <a:latin typeface="Dual 400" panose="02000603000000020004" pitchFamily="2" charset="0"/>
                <a:ea typeface="+mn-ea"/>
                <a:cs typeface="Arial" pitchFamily="34" charset="0"/>
              </a:rPr>
              <a:t>5G Requ</a:t>
            </a:r>
          </a:p>
          <a:p>
            <a:r>
              <a:rPr lang="en-US" sz="1200" b="0" i="0" u="none" strike="noStrike" kern="1200" baseline="0" dirty="0" smtClean="0">
                <a:solidFill>
                  <a:schemeClr val="tx1"/>
                </a:solidFill>
                <a:latin typeface="Dual 400" panose="02000603000000020004" pitchFamily="2" charset="0"/>
                <a:ea typeface="+mn-ea"/>
                <a:cs typeface="Arial" pitchFamily="34" charset="0"/>
              </a:rPr>
              <a:t>5G base station high bandwidth RF filter test piece R&amp;D </a:t>
            </a:r>
          </a:p>
          <a:p>
            <a:r>
              <a:rPr lang="en-US" sz="1200" b="0" i="0" u="none" strike="noStrike" kern="1200" baseline="0" dirty="0" smtClean="0">
                <a:solidFill>
                  <a:schemeClr val="tx1"/>
                </a:solidFill>
                <a:latin typeface="Dual 400" panose="02000603000000020004" pitchFamily="2" charset="0"/>
                <a:ea typeface="+mn-ea"/>
                <a:cs typeface="Arial" pitchFamily="34" charset="0"/>
              </a:rPr>
              <a:t>5. 5G low frequency (&lt;6GHz) wide-area network solution study and trial system development </a:t>
            </a:r>
          </a:p>
          <a:p>
            <a:r>
              <a:rPr lang="en-US" sz="1200" b="0" i="0" u="none" strike="noStrike" kern="1200" baseline="0" dirty="0" smtClean="0">
                <a:solidFill>
                  <a:schemeClr val="tx1"/>
                </a:solidFill>
                <a:latin typeface="Dual 400" panose="02000603000000020004" pitchFamily="2" charset="0"/>
                <a:ea typeface="+mn-ea"/>
                <a:cs typeface="Arial" pitchFamily="34" charset="0"/>
              </a:rPr>
              <a:t>6. 5G low power, massive connectivity solution study and trial system development </a:t>
            </a:r>
          </a:p>
          <a:p>
            <a:r>
              <a:rPr lang="en-US" sz="1200" b="0" i="0" u="none" strike="noStrike" kern="1200" baseline="0" dirty="0" smtClean="0">
                <a:solidFill>
                  <a:schemeClr val="tx1"/>
                </a:solidFill>
                <a:latin typeface="Dual 400" panose="02000603000000020004" pitchFamily="2" charset="0"/>
                <a:ea typeface="+mn-ea"/>
                <a:cs typeface="Arial" pitchFamily="34" charset="0"/>
              </a:rPr>
              <a:t>7. 5G high frequency system solution study and trial system development </a:t>
            </a:r>
          </a:p>
          <a:p>
            <a:r>
              <a:rPr lang="en-US" sz="1200" b="0" i="0" u="none" strike="noStrike" kern="1200" baseline="0" dirty="0" smtClean="0">
                <a:solidFill>
                  <a:schemeClr val="tx1"/>
                </a:solidFill>
                <a:latin typeface="Dual 400" panose="02000603000000020004" pitchFamily="2" charset="0"/>
                <a:ea typeface="+mn-ea"/>
                <a:cs typeface="Arial" pitchFamily="34" charset="0"/>
              </a:rPr>
              <a:t>8. 5G high density network deployment technology study and trial system development </a:t>
            </a:r>
          </a:p>
          <a:p>
            <a:r>
              <a:rPr lang="en-US" sz="1200" b="0" i="0" u="none" strike="noStrike" kern="1200" baseline="0" dirty="0" smtClean="0">
                <a:solidFill>
                  <a:schemeClr val="tx1"/>
                </a:solidFill>
                <a:latin typeface="Dual 400" panose="02000603000000020004" pitchFamily="2" charset="0"/>
                <a:ea typeface="+mn-ea"/>
                <a:cs typeface="Arial" pitchFamily="34" charset="0"/>
              </a:rPr>
              <a:t>9. 5G new Multiple Access Coding (PHY layer) study and verification </a:t>
            </a:r>
          </a:p>
          <a:p>
            <a:r>
              <a:rPr lang="en-US" sz="1200" b="0" i="0" u="none" strike="noStrike" kern="1200" baseline="0" dirty="0" smtClean="0">
                <a:solidFill>
                  <a:schemeClr val="tx1"/>
                </a:solidFill>
                <a:latin typeface="Dual 400" panose="02000603000000020004" pitchFamily="2" charset="0"/>
                <a:ea typeface="+mn-ea"/>
                <a:cs typeface="Arial" pitchFamily="34" charset="0"/>
              </a:rPr>
              <a:t>10. User centric 5G wireless access network architecture and key technologies study </a:t>
            </a:r>
          </a:p>
          <a:p>
            <a:r>
              <a:rPr lang="en-US" sz="1200" b="0" i="0" u="none" strike="noStrike" kern="1200" baseline="0" dirty="0" smtClean="0">
                <a:solidFill>
                  <a:schemeClr val="tx1"/>
                </a:solidFill>
                <a:latin typeface="Dual 400" panose="02000603000000020004" pitchFamily="2" charset="0"/>
                <a:ea typeface="+mn-ea"/>
                <a:cs typeface="Arial" pitchFamily="34" charset="0"/>
              </a:rPr>
              <a:t>11. 5G-based high accuracy indoor location service technology study </a:t>
            </a:r>
          </a:p>
          <a:p>
            <a:r>
              <a:rPr lang="en-US" sz="1200" b="0" i="0" u="none" strike="noStrike" kern="1200" baseline="0" dirty="0" smtClean="0">
                <a:solidFill>
                  <a:schemeClr val="tx1"/>
                </a:solidFill>
                <a:latin typeface="Dual 400" panose="02000603000000020004" pitchFamily="2" charset="0"/>
                <a:ea typeface="+mn-ea"/>
                <a:cs typeface="Arial" pitchFamily="34" charset="0"/>
              </a:rPr>
              <a:t>12. Autonomous driving research and demonstration </a:t>
            </a:r>
            <a:r>
              <a:rPr lang="en-US" sz="1200" b="0" i="0" u="none" strike="noStrike" kern="1200" baseline="0" dirty="0" err="1" smtClean="0">
                <a:solidFill>
                  <a:schemeClr val="tx1"/>
                </a:solidFill>
                <a:latin typeface="Dual 400" panose="02000603000000020004" pitchFamily="2" charset="0"/>
                <a:ea typeface="+mn-ea"/>
                <a:cs typeface="Arial" pitchFamily="34" charset="0"/>
              </a:rPr>
              <a:t>irements</a:t>
            </a:r>
            <a:r>
              <a:rPr lang="en-US" sz="1200" b="0" i="0" u="none" strike="noStrike" kern="1200" baseline="0" dirty="0" smtClean="0">
                <a:solidFill>
                  <a:schemeClr val="tx1"/>
                </a:solidFill>
                <a:latin typeface="Dual 400" panose="02000603000000020004" pitchFamily="2" charset="0"/>
                <a:ea typeface="+mn-ea"/>
                <a:cs typeface="Arial" pitchFamily="34" charset="0"/>
              </a:rPr>
              <a:t>: Enormous amounts of connected devices, flexible air interfaces, “always-online” capabilities and high energy efficiency. </a:t>
            </a:r>
            <a:endParaRPr lang="en-US" dirty="0"/>
          </a:p>
        </p:txBody>
      </p:sp>
      <p:sp>
        <p:nvSpPr>
          <p:cNvPr id="4" name="Header Placeholder 3"/>
          <p:cNvSpPr>
            <a:spLocks noGrp="1"/>
          </p:cNvSpPr>
          <p:nvPr>
            <p:ph type="hdr" sz="quarter" idx="10"/>
          </p:nvPr>
        </p:nvSpPr>
        <p:spPr>
          <a:xfrm>
            <a:off x="1" y="0"/>
            <a:ext cx="2972268" cy="457615"/>
          </a:xfrm>
          <a:prstGeom prst="rect">
            <a:avLst/>
          </a:prstGeom>
        </p:spPr>
        <p:txBody>
          <a:bodyPr/>
          <a:lstStyle/>
          <a:p>
            <a:r>
              <a:rPr lang="en-US" smtClean="0"/>
              <a:t>Title Goes Here</a:t>
            </a:r>
            <a:endParaRPr lang="en-US" dirty="0" smtClean="0"/>
          </a:p>
        </p:txBody>
      </p:sp>
      <p:sp>
        <p:nvSpPr>
          <p:cNvPr id="5" name="Date Placeholder 4"/>
          <p:cNvSpPr>
            <a:spLocks noGrp="1"/>
          </p:cNvSpPr>
          <p:nvPr>
            <p:ph type="dt" idx="11"/>
          </p:nvPr>
        </p:nvSpPr>
        <p:spPr>
          <a:xfrm>
            <a:off x="3884561" y="0"/>
            <a:ext cx="2972268" cy="457615"/>
          </a:xfrm>
          <a:prstGeom prst="rect">
            <a:avLst/>
          </a:prstGeom>
        </p:spPr>
        <p:txBody>
          <a:bodyPr/>
          <a:lstStyle/>
          <a:p>
            <a:fld id="{75ABCBF9-8421-422F-AF5B-68FF716AEC68}" type="datetime1">
              <a:rPr lang="en-US" smtClean="0"/>
              <a:t>7/18/16</a:t>
            </a:fld>
            <a:endParaRPr lang="en-US" dirty="0"/>
          </a:p>
        </p:txBody>
      </p:sp>
      <p:sp>
        <p:nvSpPr>
          <p:cNvPr id="6" name="Slide Number Placeholder 5"/>
          <p:cNvSpPr>
            <a:spLocks noGrp="1"/>
          </p:cNvSpPr>
          <p:nvPr>
            <p:ph type="sldNum" sz="quarter" idx="12"/>
          </p:nvPr>
        </p:nvSpPr>
        <p:spPr>
          <a:xfrm>
            <a:off x="3884561" y="8684315"/>
            <a:ext cx="2972268" cy="457615"/>
          </a:xfrm>
          <a:prstGeom prst="rect">
            <a:avLst/>
          </a:prstGeom>
        </p:spPr>
        <p:txBody>
          <a:bodyPr/>
          <a:lstStyle/>
          <a:p>
            <a:r>
              <a:rPr lang="en-US" smtClean="0"/>
              <a:t>Page </a:t>
            </a:r>
            <a:fld id="{111E5896-917A-4035-A860-408E1EC3CD51}" type="slidenum">
              <a:rPr smtClean="0"/>
              <a:pPr/>
              <a:t>2</a:t>
            </a:fld>
            <a:endParaRPr dirty="0"/>
          </a:p>
        </p:txBody>
      </p:sp>
      <p:sp>
        <p:nvSpPr>
          <p:cNvPr id="7" name="Footer Placeholder 6"/>
          <p:cNvSpPr>
            <a:spLocks noGrp="1"/>
          </p:cNvSpPr>
          <p:nvPr>
            <p:ph type="ftr" sz="quarter" idx="13"/>
          </p:nvPr>
        </p:nvSpPr>
        <p:spPr>
          <a:xfrm>
            <a:off x="1" y="8684315"/>
            <a:ext cx="2972268" cy="457615"/>
          </a:xfrm>
          <a:prstGeom prst="rect">
            <a:avLst/>
          </a:prstGeom>
        </p:spPr>
        <p:txBody>
          <a:bodyPr/>
          <a:lstStyle/>
          <a:p>
            <a:r>
              <a:rPr lang="en-US" smtClean="0"/>
              <a:t>© 2015 BROCADE COMMUNICATIONS SYSTEMS, INC. COMPANY PROPRIETARY INFORMATION</a:t>
            </a:r>
            <a:endParaRPr lang="en-US" dirty="0"/>
          </a:p>
        </p:txBody>
      </p:sp>
    </p:spTree>
    <p:extLst>
      <p:ext uri="{BB962C8B-B14F-4D97-AF65-F5344CB8AC3E}">
        <p14:creationId xmlns:p14="http://schemas.microsoft.com/office/powerpoint/2010/main" val="70286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smtClean="0"/>
              <a:t> </a:t>
            </a:r>
          </a:p>
          <a:p>
            <a:pPr marL="0" indent="0">
              <a:buNone/>
            </a:pPr>
            <a:endParaRPr lang="en-US" dirty="0"/>
          </a:p>
        </p:txBody>
      </p:sp>
      <p:sp>
        <p:nvSpPr>
          <p:cNvPr id="4" name="Header Placeholder 3"/>
          <p:cNvSpPr>
            <a:spLocks noGrp="1"/>
          </p:cNvSpPr>
          <p:nvPr>
            <p:ph type="hdr" sz="quarter" idx="10"/>
          </p:nvPr>
        </p:nvSpPr>
        <p:spPr>
          <a:xfrm>
            <a:off x="1" y="0"/>
            <a:ext cx="2972268" cy="457615"/>
          </a:xfrm>
          <a:prstGeom prst="rect">
            <a:avLst/>
          </a:prstGeom>
        </p:spPr>
        <p:txBody>
          <a:bodyPr/>
          <a:lstStyle/>
          <a:p>
            <a:r>
              <a:rPr lang="en-US" smtClean="0"/>
              <a:t>Title Goes Here</a:t>
            </a:r>
            <a:endParaRPr lang="en-US" dirty="0" smtClean="0"/>
          </a:p>
        </p:txBody>
      </p:sp>
      <p:sp>
        <p:nvSpPr>
          <p:cNvPr id="5" name="Date Placeholder 4"/>
          <p:cNvSpPr>
            <a:spLocks noGrp="1"/>
          </p:cNvSpPr>
          <p:nvPr>
            <p:ph type="dt" idx="11"/>
          </p:nvPr>
        </p:nvSpPr>
        <p:spPr>
          <a:xfrm>
            <a:off x="3884561" y="0"/>
            <a:ext cx="2972268" cy="457615"/>
          </a:xfrm>
          <a:prstGeom prst="rect">
            <a:avLst/>
          </a:prstGeom>
        </p:spPr>
        <p:txBody>
          <a:bodyPr/>
          <a:lstStyle/>
          <a:p>
            <a:fld id="{75ABCBF9-8421-422F-AF5B-68FF716AEC68}" type="datetime1">
              <a:rPr lang="en-US" smtClean="0"/>
              <a:t>7/18/16</a:t>
            </a:fld>
            <a:endParaRPr lang="en-US" dirty="0"/>
          </a:p>
        </p:txBody>
      </p:sp>
      <p:sp>
        <p:nvSpPr>
          <p:cNvPr id="6" name="Slide Number Placeholder 5"/>
          <p:cNvSpPr>
            <a:spLocks noGrp="1"/>
          </p:cNvSpPr>
          <p:nvPr>
            <p:ph type="sldNum" sz="quarter" idx="12"/>
          </p:nvPr>
        </p:nvSpPr>
        <p:spPr>
          <a:xfrm>
            <a:off x="3884561" y="8684315"/>
            <a:ext cx="2972268" cy="457615"/>
          </a:xfrm>
          <a:prstGeom prst="rect">
            <a:avLst/>
          </a:prstGeom>
        </p:spPr>
        <p:txBody>
          <a:bodyPr/>
          <a:lstStyle/>
          <a:p>
            <a:r>
              <a:rPr lang="en-US" smtClean="0"/>
              <a:t>Page </a:t>
            </a:r>
            <a:fld id="{111E5896-917A-4035-A860-408E1EC3CD51}" type="slidenum">
              <a:rPr smtClean="0"/>
              <a:pPr/>
              <a:t>22</a:t>
            </a:fld>
            <a:endParaRPr dirty="0"/>
          </a:p>
        </p:txBody>
      </p:sp>
      <p:sp>
        <p:nvSpPr>
          <p:cNvPr id="7" name="Footer Placeholder 6"/>
          <p:cNvSpPr>
            <a:spLocks noGrp="1"/>
          </p:cNvSpPr>
          <p:nvPr>
            <p:ph type="ftr" sz="quarter" idx="13"/>
          </p:nvPr>
        </p:nvSpPr>
        <p:spPr>
          <a:xfrm>
            <a:off x="1" y="8684315"/>
            <a:ext cx="2972268" cy="457615"/>
          </a:xfrm>
          <a:prstGeom prst="rect">
            <a:avLst/>
          </a:prstGeom>
        </p:spPr>
        <p:txBody>
          <a:bodyPr/>
          <a:lstStyle/>
          <a:p>
            <a:r>
              <a:rPr lang="en-US" smtClean="0"/>
              <a:t>© 2015 BROCADE COMMUNICATIONS SYSTEMS, INC. COMPANY PROPRIETARY INFORMATION</a:t>
            </a:r>
            <a:endParaRPr lang="en-US" dirty="0"/>
          </a:p>
        </p:txBody>
      </p:sp>
    </p:spTree>
    <p:extLst>
      <p:ext uri="{BB962C8B-B14F-4D97-AF65-F5344CB8AC3E}">
        <p14:creationId xmlns:p14="http://schemas.microsoft.com/office/powerpoint/2010/main" val="1243108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Matrix of</a:t>
            </a:r>
            <a:r>
              <a:rPr lang="en-US" baseline="0" dirty="0" smtClean="0"/>
              <a:t> schedule &amp; vendors </a:t>
            </a:r>
            <a:endParaRPr lang="en-US" dirty="0"/>
          </a:p>
        </p:txBody>
      </p:sp>
      <p:sp>
        <p:nvSpPr>
          <p:cNvPr id="4" name="Header Placeholder 3"/>
          <p:cNvSpPr>
            <a:spLocks noGrp="1"/>
          </p:cNvSpPr>
          <p:nvPr>
            <p:ph type="hdr" sz="quarter" idx="10"/>
          </p:nvPr>
        </p:nvSpPr>
        <p:spPr>
          <a:xfrm>
            <a:off x="1" y="0"/>
            <a:ext cx="2972268" cy="457615"/>
          </a:xfrm>
          <a:prstGeom prst="rect">
            <a:avLst/>
          </a:prstGeom>
        </p:spPr>
        <p:txBody>
          <a:bodyPr/>
          <a:lstStyle/>
          <a:p>
            <a:r>
              <a:rPr lang="en-US" smtClean="0"/>
              <a:t>Title Goes Here</a:t>
            </a:r>
            <a:endParaRPr lang="en-US" dirty="0" smtClean="0"/>
          </a:p>
        </p:txBody>
      </p:sp>
      <p:sp>
        <p:nvSpPr>
          <p:cNvPr id="5" name="Date Placeholder 4"/>
          <p:cNvSpPr>
            <a:spLocks noGrp="1"/>
          </p:cNvSpPr>
          <p:nvPr>
            <p:ph type="dt" idx="11"/>
          </p:nvPr>
        </p:nvSpPr>
        <p:spPr>
          <a:xfrm>
            <a:off x="3884561" y="0"/>
            <a:ext cx="2972268" cy="457615"/>
          </a:xfrm>
          <a:prstGeom prst="rect">
            <a:avLst/>
          </a:prstGeom>
        </p:spPr>
        <p:txBody>
          <a:bodyPr/>
          <a:lstStyle/>
          <a:p>
            <a:fld id="{75ABCBF9-8421-422F-AF5B-68FF716AEC68}" type="datetime1">
              <a:rPr lang="en-US" smtClean="0"/>
              <a:t>7/18/16</a:t>
            </a:fld>
            <a:endParaRPr lang="en-US" dirty="0"/>
          </a:p>
        </p:txBody>
      </p:sp>
      <p:sp>
        <p:nvSpPr>
          <p:cNvPr id="6" name="Slide Number Placeholder 5"/>
          <p:cNvSpPr>
            <a:spLocks noGrp="1"/>
          </p:cNvSpPr>
          <p:nvPr>
            <p:ph type="sldNum" sz="quarter" idx="12"/>
          </p:nvPr>
        </p:nvSpPr>
        <p:spPr>
          <a:xfrm>
            <a:off x="3884561" y="8684315"/>
            <a:ext cx="2972268" cy="457615"/>
          </a:xfrm>
          <a:prstGeom prst="rect">
            <a:avLst/>
          </a:prstGeom>
        </p:spPr>
        <p:txBody>
          <a:bodyPr/>
          <a:lstStyle/>
          <a:p>
            <a:r>
              <a:rPr lang="en-US" smtClean="0"/>
              <a:t>Page </a:t>
            </a:r>
            <a:fld id="{111E5896-917A-4035-A860-408E1EC3CD51}" type="slidenum">
              <a:rPr smtClean="0"/>
              <a:pPr/>
              <a:t>26</a:t>
            </a:fld>
            <a:endParaRPr dirty="0"/>
          </a:p>
        </p:txBody>
      </p:sp>
      <p:sp>
        <p:nvSpPr>
          <p:cNvPr id="7" name="Footer Placeholder 6"/>
          <p:cNvSpPr>
            <a:spLocks noGrp="1"/>
          </p:cNvSpPr>
          <p:nvPr>
            <p:ph type="ftr" sz="quarter" idx="13"/>
          </p:nvPr>
        </p:nvSpPr>
        <p:spPr>
          <a:xfrm>
            <a:off x="1" y="8684315"/>
            <a:ext cx="2972268" cy="457615"/>
          </a:xfrm>
          <a:prstGeom prst="rect">
            <a:avLst/>
          </a:prstGeom>
        </p:spPr>
        <p:txBody>
          <a:bodyPr/>
          <a:lstStyle/>
          <a:p>
            <a:r>
              <a:rPr lang="en-US" smtClean="0"/>
              <a:t>© 2015 BROCADE COMMUNICATIONS SYSTEMS, INC. COMPANY PROPRIETARY INFORMATION</a:t>
            </a:r>
            <a:endParaRPr lang="en-US" dirty="0"/>
          </a:p>
        </p:txBody>
      </p:sp>
    </p:spTree>
    <p:extLst>
      <p:ext uri="{BB962C8B-B14F-4D97-AF65-F5344CB8AC3E}">
        <p14:creationId xmlns:p14="http://schemas.microsoft.com/office/powerpoint/2010/main" val="1881061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6" name="Shape 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lang="en-US" dirty="0" smtClean="0"/>
          </a:p>
          <a:p>
            <a:pPr>
              <a:spcBef>
                <a:spcPts val="0"/>
              </a:spcBef>
              <a:buNone/>
            </a:pPr>
            <a:r>
              <a:rPr lang="en-US" sz="1600" dirty="0" smtClean="0"/>
              <a:t>Thank</a:t>
            </a:r>
            <a:r>
              <a:rPr lang="en-US" sz="1600" baseline="0" dirty="0" smtClean="0"/>
              <a:t> you! </a:t>
            </a:r>
          </a:p>
          <a:p>
            <a:pPr>
              <a:spcBef>
                <a:spcPts val="0"/>
              </a:spcBef>
              <a:buNone/>
            </a:pPr>
            <a:endParaRPr lang="en-US" sz="16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We are here to tell you about the ONOS Partnership </a:t>
            </a:r>
          </a:p>
          <a:p>
            <a:pPr>
              <a:spcBef>
                <a:spcPts val="0"/>
              </a:spcBef>
              <a:buNone/>
            </a:pPr>
            <a:endParaRPr lang="en-US" sz="1600" baseline="0" dirty="0" smtClean="0"/>
          </a:p>
          <a:p>
            <a:pPr>
              <a:spcBef>
                <a:spcPts val="0"/>
              </a:spcBef>
              <a:buNone/>
            </a:pPr>
            <a:r>
              <a:rPr lang="en-US" sz="1600" baseline="0" dirty="0" smtClean="0"/>
              <a:t>We have been working with Dan and interacting with Petri for almost a year and good to have the opportunity to talk to the larger team. </a:t>
            </a:r>
          </a:p>
          <a:p>
            <a:pPr>
              <a:spcBef>
                <a:spcPts val="0"/>
              </a:spcBef>
              <a:buNone/>
            </a:pPr>
            <a:endParaRPr lang="en-US" sz="1600" baseline="0" dirty="0" smtClean="0"/>
          </a:p>
          <a:p>
            <a:pPr>
              <a:spcBef>
                <a:spcPts val="0"/>
              </a:spcBef>
              <a:buNone/>
            </a:pPr>
            <a:r>
              <a:rPr lang="en-US" sz="1600" baseline="0" dirty="0" smtClean="0"/>
              <a:t>Our mission is to accelerate SDN and NFV deployments in service provider networks and help them monetize SDN and NFV</a:t>
            </a:r>
          </a:p>
          <a:p>
            <a:pPr>
              <a:spcBef>
                <a:spcPts val="0"/>
              </a:spcBef>
              <a:buNone/>
            </a:pPr>
            <a:r>
              <a:rPr lang="en-US" sz="1600" baseline="0" dirty="0" smtClean="0"/>
              <a:t>    With open source platforms and solutions </a:t>
            </a:r>
          </a:p>
          <a:p>
            <a:pPr>
              <a:spcBef>
                <a:spcPts val="0"/>
              </a:spcBef>
              <a:buNone/>
            </a:pPr>
            <a:endParaRPr lang="en-US" sz="1600" baseline="0" dirty="0" smtClean="0"/>
          </a:p>
          <a:p>
            <a:pPr>
              <a:spcBef>
                <a:spcPts val="0"/>
              </a:spcBef>
              <a:buNone/>
            </a:pPr>
            <a:endParaRPr lang="en-US" dirty="0" smtClean="0"/>
          </a:p>
        </p:txBody>
      </p:sp>
    </p:spTree>
    <p:extLst>
      <p:ext uri="{BB962C8B-B14F-4D97-AF65-F5344CB8AC3E}">
        <p14:creationId xmlns:p14="http://schemas.microsoft.com/office/powerpoint/2010/main" val="38594237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dirty="0" smtClean="0"/>
              <a:t>MCORD is all about</a:t>
            </a:r>
            <a:r>
              <a:rPr lang="en-US" baseline="0" dirty="0" smtClean="0"/>
              <a:t> opening up the interfaces ad enabling innovation by all </a:t>
            </a:r>
            <a:endParaRPr dirty="0"/>
          </a:p>
        </p:txBody>
      </p:sp>
      <p:sp>
        <p:nvSpPr>
          <p:cNvPr id="377" name="Shape 3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8218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Read the bullet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B878A15-E8D1-46C9-BED6-283EEF2D3AEC}" type="slidenum">
              <a:rPr lang="en-US" smtClean="0">
                <a:solidFill>
                  <a:prstClr val="black"/>
                </a:solidFill>
                <a:latin typeface="맑은 고딕"/>
              </a:rPr>
              <a:pPr/>
              <a:t>32</a:t>
            </a:fld>
            <a:endParaRPr lang="en-US">
              <a:solidFill>
                <a:prstClr val="black"/>
              </a:solidFill>
              <a:latin typeface="맑은 고딕"/>
            </a:endParaRPr>
          </a:p>
        </p:txBody>
      </p:sp>
    </p:spTree>
    <p:extLst>
      <p:ext uri="{BB962C8B-B14F-4D97-AF65-F5344CB8AC3E}">
        <p14:creationId xmlns:p14="http://schemas.microsoft.com/office/powerpoint/2010/main" val="204074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CORD environment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B878A15-E8D1-46C9-BED6-283EEF2D3AEC}" type="slidenum">
              <a:rPr lang="en-US" smtClean="0">
                <a:solidFill>
                  <a:prstClr val="black"/>
                </a:solidFill>
                <a:latin typeface="맑은 고딕"/>
              </a:rPr>
              <a:pPr/>
              <a:t>36</a:t>
            </a:fld>
            <a:endParaRPr lang="en-US">
              <a:solidFill>
                <a:prstClr val="black"/>
              </a:solidFill>
              <a:latin typeface="맑은 고딕"/>
            </a:endParaRPr>
          </a:p>
        </p:txBody>
      </p:sp>
    </p:spTree>
    <p:extLst>
      <p:ext uri="{BB962C8B-B14F-4D97-AF65-F5344CB8AC3E}">
        <p14:creationId xmlns:p14="http://schemas.microsoft.com/office/powerpoint/2010/main" val="1941239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Now</a:t>
            </a:r>
            <a:r>
              <a:rPr lang="en-US" baseline="0" dirty="0" smtClean="0"/>
              <a:t> let me describe the set-up for the CORD POC demo. </a:t>
            </a:r>
          </a:p>
          <a:p>
            <a:endParaRPr lang="en-US" baseline="0" dirty="0" smtClean="0"/>
          </a:p>
          <a:p>
            <a:r>
              <a:rPr lang="en-US" baseline="0" dirty="0" smtClean="0"/>
              <a:t>On the right is a proof-of-concept central office re-architected as datacenter. The infrastructure is comprised of commodity servers. Three open source platforms control, configure and manage the infrastructure and services – ONOS – the SDN Control Plane, </a:t>
            </a:r>
            <a:r>
              <a:rPr lang="en-US" baseline="0" dirty="0" err="1" smtClean="0"/>
              <a:t>Openstack</a:t>
            </a:r>
            <a:r>
              <a:rPr lang="en-US" baseline="0" dirty="0" smtClean="0"/>
              <a:t> – which manages VM’s and XOS- a cloud operating system built on </a:t>
            </a:r>
            <a:r>
              <a:rPr lang="en-US" baseline="0" dirty="0" err="1" smtClean="0"/>
              <a:t>Openstack</a:t>
            </a:r>
            <a:r>
              <a:rPr lang="en-US" baseline="0" dirty="0" smtClean="0"/>
              <a:t> that provides the overarching service management platform. As you can see, the proprietary boxes are disaggregated and their functions are instantiated either as services on commodity hardware or as control applications on ONOS. What’s also interesting here is that the OLT box is disaggregated into a standalone OLT MAC and the remaining functions of the traditional OLT are virtualized.</a:t>
            </a:r>
          </a:p>
          <a:p>
            <a:endParaRPr lang="en-US" baseline="0" dirty="0" smtClean="0"/>
          </a:p>
          <a:p>
            <a:r>
              <a:rPr lang="en-US" baseline="0" dirty="0" smtClean="0"/>
              <a:t>On the left, is the subscriber home. The complex CPE that typically resides in the subscriber home is replaced with a simple </a:t>
            </a:r>
            <a:r>
              <a:rPr lang="en-US" baseline="0" dirty="0" err="1" smtClean="0"/>
              <a:t>Netgear</a:t>
            </a:r>
            <a:r>
              <a:rPr lang="en-US" baseline="0" dirty="0" smtClean="0"/>
              <a:t> box with Open WRT software.</a:t>
            </a:r>
          </a:p>
          <a:p>
            <a:r>
              <a:rPr lang="en-US" baseline="0" dirty="0" smtClean="0"/>
              <a:t>All the complex functions of the CPE are virtualized and moved to the Telco Central Office</a:t>
            </a:r>
          </a:p>
          <a:p>
            <a:endParaRPr lang="en-US" baseline="0" dirty="0" smtClean="0"/>
          </a:p>
          <a:p>
            <a:r>
              <a:rPr lang="en-US" baseline="0" dirty="0" smtClean="0"/>
              <a:t>&lt;click for animation – </a:t>
            </a:r>
            <a:r>
              <a:rPr lang="en-US" baseline="0" dirty="0" err="1" smtClean="0"/>
              <a:t>sckipio</a:t>
            </a:r>
            <a:r>
              <a:rPr lang="en-US" baseline="0" dirty="0" smtClean="0"/>
              <a:t> part will appear&gt;</a:t>
            </a:r>
          </a:p>
          <a:p>
            <a:r>
              <a:rPr lang="en-US" baseline="0" dirty="0" smtClean="0"/>
              <a:t>The demo set-up includes two access technologies – GPON with </a:t>
            </a:r>
            <a:r>
              <a:rPr lang="en-US" baseline="0" dirty="0" err="1" smtClean="0"/>
              <a:t>openflow</a:t>
            </a:r>
            <a:r>
              <a:rPr lang="en-US" baseline="0" dirty="0" smtClean="0"/>
              <a:t> enabled GPON OLT MAC and open-flow enabled </a:t>
            </a:r>
            <a:r>
              <a:rPr lang="en-US" baseline="0" dirty="0" err="1" smtClean="0"/>
              <a:t>G.fast</a:t>
            </a:r>
            <a:r>
              <a:rPr lang="en-US" baseline="0" dirty="0" smtClean="0"/>
              <a:t> bridge with GPON,  in effect highlighting that CORD is applicable to a diversity of access technologies.</a:t>
            </a:r>
          </a:p>
          <a:p>
            <a:endParaRPr lang="en-US" baseline="0" dirty="0"/>
          </a:p>
          <a:p>
            <a:endParaRPr lang="en-US"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61905C2-7212-DF40-A805-B8A0CA5EB9D6}"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145954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93" name="Shape 3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538152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Rack</a:t>
            </a:r>
            <a:r>
              <a:rPr lang="en-US" sz="1100" b="0" i="0" u="none" strike="noStrike" cap="none" baseline="0" dirty="0" smtClean="0">
                <a:solidFill>
                  <a:schemeClr val="dk1"/>
                </a:solidFill>
                <a:latin typeface="Arial"/>
                <a:ea typeface="Arial"/>
                <a:cs typeface="Arial"/>
                <a:sym typeface="Arial"/>
              </a:rPr>
              <a:t> 1 demoed at ONS </a:t>
            </a:r>
            <a:endParaRPr sz="1100" b="0" i="0" u="none" strike="noStrike" cap="none" dirty="0">
              <a:solidFill>
                <a:schemeClr val="dk1"/>
              </a:solidFill>
              <a:latin typeface="Arial"/>
              <a:ea typeface="Arial"/>
              <a:cs typeface="Arial"/>
              <a:sym typeface="Arial"/>
            </a:endParaRPr>
          </a:p>
        </p:txBody>
      </p:sp>
      <p:sp>
        <p:nvSpPr>
          <p:cNvPr id="317" name="Shape 3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4574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a:xfrm>
            <a:off x="3884561" y="8684315"/>
            <a:ext cx="2972268" cy="457615"/>
          </a:xfrm>
          <a:prstGeom prst="rect">
            <a:avLst/>
          </a:prstGeom>
        </p:spPr>
        <p:txBody>
          <a:bodyPr/>
          <a:lstStyle/>
          <a:p>
            <a:fld id="{E7151D2A-960A-1541-8F52-D5DE846BA7F3}" type="slidenum">
              <a:rPr lang="en-US" smtClean="0">
                <a:solidFill>
                  <a:prstClr val="black"/>
                </a:solidFill>
                <a:latin typeface="맑은 고딕"/>
              </a:rPr>
              <a:pPr/>
              <a:t>4</a:t>
            </a:fld>
            <a:endParaRPr lang="en-US" dirty="0">
              <a:solidFill>
                <a:prstClr val="black"/>
              </a:solidFill>
              <a:latin typeface="맑은 고딕"/>
            </a:endParaRPr>
          </a:p>
        </p:txBody>
      </p:sp>
    </p:spTree>
    <p:extLst>
      <p:ext uri="{BB962C8B-B14F-4D97-AF65-F5344CB8AC3E}">
        <p14:creationId xmlns:p14="http://schemas.microsoft.com/office/powerpoint/2010/main" val="61146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a:xfrm>
            <a:off x="3884561" y="8684315"/>
            <a:ext cx="2972268" cy="457615"/>
          </a:xfrm>
          <a:prstGeom prst="rect">
            <a:avLst/>
          </a:prstGeom>
        </p:spPr>
        <p:txBody>
          <a:bodyPr/>
          <a:lstStyle/>
          <a:p>
            <a:fld id="{E7151D2A-960A-1541-8F52-D5DE846BA7F3}" type="slidenum">
              <a:rPr lang="en-US" smtClean="0">
                <a:solidFill>
                  <a:prstClr val="black"/>
                </a:solidFill>
                <a:latin typeface="맑은 고딕"/>
              </a:rPr>
              <a:pPr/>
              <a:t>5</a:t>
            </a:fld>
            <a:endParaRPr lang="en-US" dirty="0">
              <a:solidFill>
                <a:prstClr val="black"/>
              </a:solidFill>
              <a:latin typeface="맑은 고딕"/>
            </a:endParaRPr>
          </a:p>
        </p:txBody>
      </p:sp>
    </p:spTree>
    <p:extLst>
      <p:ext uri="{BB962C8B-B14F-4D97-AF65-F5344CB8AC3E}">
        <p14:creationId xmlns:p14="http://schemas.microsoft.com/office/powerpoint/2010/main" val="61146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a:xfrm>
            <a:off x="3884561" y="8684315"/>
            <a:ext cx="2972268" cy="457615"/>
          </a:xfrm>
          <a:prstGeom prst="rect">
            <a:avLst/>
          </a:prstGeom>
        </p:spPr>
        <p:txBody>
          <a:bodyPr/>
          <a:lstStyle/>
          <a:p>
            <a:fld id="{E7151D2A-960A-1541-8F52-D5DE846BA7F3}" type="slidenum">
              <a:rPr lang="en-US" smtClean="0">
                <a:solidFill>
                  <a:prstClr val="black"/>
                </a:solidFill>
                <a:latin typeface="맑은 고딕"/>
              </a:rPr>
              <a:pPr/>
              <a:t>6</a:t>
            </a:fld>
            <a:endParaRPr lang="en-US" dirty="0">
              <a:solidFill>
                <a:prstClr val="black"/>
              </a:solidFill>
              <a:latin typeface="맑은 고딕"/>
            </a:endParaRPr>
          </a:p>
        </p:txBody>
      </p:sp>
    </p:spTree>
    <p:extLst>
      <p:ext uri="{BB962C8B-B14F-4D97-AF65-F5344CB8AC3E}">
        <p14:creationId xmlns:p14="http://schemas.microsoft.com/office/powerpoint/2010/main" val="61146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solidFill>
                  <a:srgbClr val="FF0000"/>
                </a:solidFill>
              </a:rPr>
              <a:t>How to support mobility across the slices?</a:t>
            </a:r>
            <a:r>
              <a:rPr lang="en-US" b="1" baseline="0" dirty="0" smtClean="0">
                <a:solidFill>
                  <a:srgbClr val="FF0000"/>
                </a:solidFill>
              </a:rPr>
              <a:t>  </a:t>
            </a:r>
            <a:endParaRPr lang="en-US" b="1" dirty="0">
              <a:solidFill>
                <a:srgbClr val="FF0000"/>
              </a:solidFill>
            </a:endParaRPr>
          </a:p>
        </p:txBody>
      </p:sp>
      <p:sp>
        <p:nvSpPr>
          <p:cNvPr id="4" name="Header Placeholder 3"/>
          <p:cNvSpPr>
            <a:spLocks noGrp="1"/>
          </p:cNvSpPr>
          <p:nvPr>
            <p:ph type="hdr" sz="quarter" idx="10"/>
          </p:nvPr>
        </p:nvSpPr>
        <p:spPr>
          <a:xfrm>
            <a:off x="1" y="0"/>
            <a:ext cx="2972268" cy="457615"/>
          </a:xfrm>
          <a:prstGeom prst="rect">
            <a:avLst/>
          </a:prstGeom>
        </p:spPr>
        <p:txBody>
          <a:bodyPr/>
          <a:lstStyle/>
          <a:p>
            <a:r>
              <a:rPr lang="en-US" dirty="0" smtClean="0"/>
              <a:t>Title Goes Here</a:t>
            </a:r>
          </a:p>
        </p:txBody>
      </p:sp>
      <p:sp>
        <p:nvSpPr>
          <p:cNvPr id="5" name="Date Placeholder 4"/>
          <p:cNvSpPr>
            <a:spLocks noGrp="1"/>
          </p:cNvSpPr>
          <p:nvPr>
            <p:ph type="dt" idx="11"/>
          </p:nvPr>
        </p:nvSpPr>
        <p:spPr>
          <a:xfrm>
            <a:off x="3884561" y="0"/>
            <a:ext cx="2972268" cy="457615"/>
          </a:xfrm>
          <a:prstGeom prst="rect">
            <a:avLst/>
          </a:prstGeom>
        </p:spPr>
        <p:txBody>
          <a:bodyPr/>
          <a:lstStyle/>
          <a:p>
            <a:fld id="{75ABCBF9-8421-422F-AF5B-68FF716AEC68}" type="datetime1">
              <a:rPr lang="en-US" smtClean="0"/>
              <a:t>7/18/16</a:t>
            </a:fld>
            <a:endParaRPr lang="en-US" dirty="0"/>
          </a:p>
        </p:txBody>
      </p:sp>
      <p:sp>
        <p:nvSpPr>
          <p:cNvPr id="6" name="Slide Number Placeholder 5"/>
          <p:cNvSpPr>
            <a:spLocks noGrp="1"/>
          </p:cNvSpPr>
          <p:nvPr>
            <p:ph type="sldNum" sz="quarter" idx="12"/>
          </p:nvPr>
        </p:nvSpPr>
        <p:spPr>
          <a:xfrm>
            <a:off x="3884561" y="8684315"/>
            <a:ext cx="2972268" cy="457615"/>
          </a:xfrm>
          <a:prstGeom prst="rect">
            <a:avLst/>
          </a:prstGeom>
        </p:spPr>
        <p:txBody>
          <a:bodyPr/>
          <a:lstStyle/>
          <a:p>
            <a:r>
              <a:rPr lang="en-US" dirty="0" smtClean="0"/>
              <a:t>Page </a:t>
            </a:r>
            <a:fld id="{111E5896-917A-4035-A860-408E1EC3CD51}" type="slidenum">
              <a:rPr smtClean="0"/>
              <a:pPr/>
              <a:t>7</a:t>
            </a:fld>
            <a:endParaRPr dirty="0"/>
          </a:p>
        </p:txBody>
      </p:sp>
      <p:sp>
        <p:nvSpPr>
          <p:cNvPr id="7" name="Footer Placeholder 6"/>
          <p:cNvSpPr>
            <a:spLocks noGrp="1"/>
          </p:cNvSpPr>
          <p:nvPr>
            <p:ph type="ftr" sz="quarter" idx="13"/>
          </p:nvPr>
        </p:nvSpPr>
        <p:spPr>
          <a:xfrm>
            <a:off x="1" y="8684315"/>
            <a:ext cx="2972268" cy="457615"/>
          </a:xfrm>
          <a:prstGeom prst="rect">
            <a:avLst/>
          </a:prstGeom>
        </p:spPr>
        <p:txBody>
          <a:bodyPr/>
          <a:lstStyle/>
          <a:p>
            <a:r>
              <a:rPr lang="en-US" dirty="0" smtClean="0"/>
              <a:t>© 2015 BROCADE COMMUNICATIONS SYSTEMS, INC. COMPANY PROPRIETARY INFORMATION</a:t>
            </a:r>
            <a:endParaRPr lang="en-US" dirty="0"/>
          </a:p>
        </p:txBody>
      </p:sp>
    </p:spTree>
    <p:extLst>
      <p:ext uri="{BB962C8B-B14F-4D97-AF65-F5344CB8AC3E}">
        <p14:creationId xmlns:p14="http://schemas.microsoft.com/office/powerpoint/2010/main" val="1273941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a:xfrm>
            <a:off x="3884561" y="8684315"/>
            <a:ext cx="2972268" cy="457615"/>
          </a:xfrm>
          <a:prstGeom prst="rect">
            <a:avLst/>
          </a:prstGeom>
        </p:spPr>
        <p:txBody>
          <a:bodyPr/>
          <a:lstStyle/>
          <a:p>
            <a:fld id="{E7151D2A-960A-1541-8F52-D5DE846BA7F3}" type="slidenum">
              <a:rPr lang="en-US" smtClean="0">
                <a:solidFill>
                  <a:prstClr val="black"/>
                </a:solidFill>
                <a:latin typeface="맑은 고딕"/>
              </a:rPr>
              <a:pPr/>
              <a:t>8</a:t>
            </a:fld>
            <a:endParaRPr lang="en-US" dirty="0">
              <a:solidFill>
                <a:prstClr val="black"/>
              </a:solidFill>
              <a:latin typeface="맑은 고딕"/>
            </a:endParaRPr>
          </a:p>
        </p:txBody>
      </p:sp>
    </p:spTree>
    <p:extLst>
      <p:ext uri="{BB962C8B-B14F-4D97-AF65-F5344CB8AC3E}">
        <p14:creationId xmlns:p14="http://schemas.microsoft.com/office/powerpoint/2010/main" val="61146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a:xfrm>
            <a:off x="3884561" y="8684315"/>
            <a:ext cx="2972268" cy="457615"/>
          </a:xfrm>
          <a:prstGeom prst="rect">
            <a:avLst/>
          </a:prstGeom>
        </p:spPr>
        <p:txBody>
          <a:bodyPr/>
          <a:lstStyle/>
          <a:p>
            <a:fld id="{E7151D2A-960A-1541-8F52-D5DE846BA7F3}" type="slidenum">
              <a:rPr lang="en-US" smtClean="0">
                <a:solidFill>
                  <a:prstClr val="black"/>
                </a:solidFill>
                <a:latin typeface="맑은 고딕"/>
              </a:rPr>
              <a:pPr/>
              <a:t>9</a:t>
            </a:fld>
            <a:endParaRPr lang="en-US" dirty="0">
              <a:solidFill>
                <a:prstClr val="black"/>
              </a:solidFill>
              <a:latin typeface="맑은 고딕"/>
            </a:endParaRPr>
          </a:p>
        </p:txBody>
      </p:sp>
    </p:spTree>
    <p:extLst>
      <p:ext uri="{BB962C8B-B14F-4D97-AF65-F5344CB8AC3E}">
        <p14:creationId xmlns:p14="http://schemas.microsoft.com/office/powerpoint/2010/main" val="61146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a:xfrm>
            <a:off x="3884561" y="8684315"/>
            <a:ext cx="2972268" cy="457615"/>
          </a:xfrm>
          <a:prstGeom prst="rect">
            <a:avLst/>
          </a:prstGeom>
        </p:spPr>
        <p:txBody>
          <a:bodyPr/>
          <a:lstStyle/>
          <a:p>
            <a:fld id="{E7151D2A-960A-1541-8F52-D5DE846BA7F3}" type="slidenum">
              <a:rPr lang="en-US" smtClean="0">
                <a:solidFill>
                  <a:prstClr val="black"/>
                </a:solidFill>
                <a:latin typeface="맑은 고딕"/>
              </a:rPr>
              <a:pPr/>
              <a:t>10</a:t>
            </a:fld>
            <a:endParaRPr lang="en-US" dirty="0">
              <a:solidFill>
                <a:prstClr val="black"/>
              </a:solidFill>
              <a:latin typeface="맑은 고딕"/>
            </a:endParaRPr>
          </a:p>
        </p:txBody>
      </p:sp>
    </p:spTree>
    <p:extLst>
      <p:ext uri="{BB962C8B-B14F-4D97-AF65-F5344CB8AC3E}">
        <p14:creationId xmlns:p14="http://schemas.microsoft.com/office/powerpoint/2010/main" val="61146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
        <p:cNvGrpSpPr/>
        <p:nvPr/>
      </p:nvGrpSpPr>
      <p:grpSpPr>
        <a:xfrm>
          <a:off x="0" y="0"/>
          <a:ext cx="0" cy="0"/>
          <a:chOff x="0" y="0"/>
          <a:chExt cx="0" cy="0"/>
        </a:xfrm>
      </p:grpSpPr>
      <p:sp>
        <p:nvSpPr>
          <p:cNvPr id="12" name="Shape 12"/>
          <p:cNvSpPr/>
          <p:nvPr/>
        </p:nvSpPr>
        <p:spPr>
          <a:xfrm>
            <a:off x="0" y="1906350"/>
            <a:ext cx="9144000" cy="2011798"/>
          </a:xfrm>
          <a:prstGeom prst="rect">
            <a:avLst/>
          </a:prstGeom>
          <a:solidFill>
            <a:srgbClr val="007EC4"/>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 name="Shape 13"/>
          <p:cNvSpPr txBox="1">
            <a:spLocks noGrp="1"/>
          </p:cNvSpPr>
          <p:nvPr>
            <p:ph type="ctrTitle"/>
          </p:nvPr>
        </p:nvSpPr>
        <p:spPr>
          <a:xfrm>
            <a:off x="311700" y="1906348"/>
            <a:ext cx="8520599" cy="2011798"/>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FFFFFF"/>
              </a:buClr>
              <a:buFont typeface="Droid Sans"/>
              <a:buNone/>
              <a:defRPr sz="2800" b="0" i="0" u="none" strike="noStrike" cap="none">
                <a:solidFill>
                  <a:srgbClr val="FFFFFF"/>
                </a:solidFill>
                <a:latin typeface="Calibri"/>
                <a:ea typeface="Calibri"/>
                <a:cs typeface="Calibri"/>
                <a:sym typeface="Calibri"/>
              </a:defRPr>
            </a:lvl1pPr>
            <a:lvl2pPr lvl="1" indent="0" algn="ctr">
              <a:spcBef>
                <a:spcPts val="0"/>
              </a:spcBef>
              <a:buClr>
                <a:srgbClr val="FFFFFF"/>
              </a:buClr>
              <a:buFont typeface="Arial"/>
              <a:buNone/>
              <a:defRPr sz="5200">
                <a:solidFill>
                  <a:srgbClr val="FFFFFF"/>
                </a:solidFill>
              </a:defRPr>
            </a:lvl2pPr>
            <a:lvl3pPr lvl="2" indent="0" algn="ctr">
              <a:spcBef>
                <a:spcPts val="0"/>
              </a:spcBef>
              <a:buClr>
                <a:srgbClr val="FFFFFF"/>
              </a:buClr>
              <a:buFont typeface="Arial"/>
              <a:buNone/>
              <a:defRPr sz="5200">
                <a:solidFill>
                  <a:srgbClr val="FFFFFF"/>
                </a:solidFill>
              </a:defRPr>
            </a:lvl3pPr>
            <a:lvl4pPr lvl="3" indent="0" algn="ctr">
              <a:spcBef>
                <a:spcPts val="0"/>
              </a:spcBef>
              <a:buClr>
                <a:srgbClr val="FFFFFF"/>
              </a:buClr>
              <a:buFont typeface="Arial"/>
              <a:buNone/>
              <a:defRPr sz="5200">
                <a:solidFill>
                  <a:srgbClr val="FFFFFF"/>
                </a:solidFill>
              </a:defRPr>
            </a:lvl4pPr>
            <a:lvl5pPr lvl="4" indent="0" algn="ctr">
              <a:spcBef>
                <a:spcPts val="0"/>
              </a:spcBef>
              <a:buClr>
                <a:srgbClr val="FFFFFF"/>
              </a:buClr>
              <a:buFont typeface="Arial"/>
              <a:buNone/>
              <a:defRPr sz="5200">
                <a:solidFill>
                  <a:srgbClr val="FFFFFF"/>
                </a:solidFill>
              </a:defRPr>
            </a:lvl5pPr>
            <a:lvl6pPr lvl="5" indent="0" algn="ctr">
              <a:spcBef>
                <a:spcPts val="0"/>
              </a:spcBef>
              <a:buClr>
                <a:srgbClr val="FFFFFF"/>
              </a:buClr>
              <a:buFont typeface="Arial"/>
              <a:buNone/>
              <a:defRPr sz="5200">
                <a:solidFill>
                  <a:srgbClr val="FFFFFF"/>
                </a:solidFill>
              </a:defRPr>
            </a:lvl6pPr>
            <a:lvl7pPr lvl="6" indent="0" algn="ctr">
              <a:spcBef>
                <a:spcPts val="0"/>
              </a:spcBef>
              <a:buClr>
                <a:srgbClr val="FFFFFF"/>
              </a:buClr>
              <a:buFont typeface="Arial"/>
              <a:buNone/>
              <a:defRPr sz="5200">
                <a:solidFill>
                  <a:srgbClr val="FFFFFF"/>
                </a:solidFill>
              </a:defRPr>
            </a:lvl7pPr>
            <a:lvl8pPr lvl="7" indent="0" algn="ctr">
              <a:spcBef>
                <a:spcPts val="0"/>
              </a:spcBef>
              <a:buClr>
                <a:srgbClr val="FFFFFF"/>
              </a:buClr>
              <a:buFont typeface="Arial"/>
              <a:buNone/>
              <a:defRPr sz="5200">
                <a:solidFill>
                  <a:srgbClr val="FFFFFF"/>
                </a:solidFill>
              </a:defRPr>
            </a:lvl8pPr>
            <a:lvl9pPr lvl="8" indent="0" algn="ctr">
              <a:spcBef>
                <a:spcPts val="0"/>
              </a:spcBef>
              <a:buClr>
                <a:srgbClr val="FFFFFF"/>
              </a:buClr>
              <a:buFont typeface="Arial"/>
              <a:buNone/>
              <a:defRPr sz="5200">
                <a:solidFill>
                  <a:srgbClr val="FFFFFF"/>
                </a:solidFill>
              </a:defRPr>
            </a:lvl9pPr>
          </a:lstStyle>
          <a:p>
            <a:endParaRPr/>
          </a:p>
        </p:txBody>
      </p:sp>
      <p:pic>
        <p:nvPicPr>
          <p:cNvPr id="14" name="Shape 14"/>
          <p:cNvPicPr preferRelativeResize="0"/>
          <p:nvPr/>
        </p:nvPicPr>
        <p:blipFill rotWithShape="1">
          <a:blip r:embed="rId2">
            <a:alphaModFix/>
          </a:blip>
          <a:srcRect t="50794" b="17856"/>
          <a:stretch/>
        </p:blipFill>
        <p:spPr>
          <a:xfrm>
            <a:off x="0" y="0"/>
            <a:ext cx="9143998" cy="1906345"/>
          </a:xfrm>
          <a:prstGeom prst="rect">
            <a:avLst/>
          </a:prstGeom>
          <a:noFill/>
          <a:ln>
            <a:noFill/>
          </a:ln>
        </p:spPr>
      </p:pic>
      <p:pic>
        <p:nvPicPr>
          <p:cNvPr id="15" name="Shape 15"/>
          <p:cNvPicPr preferRelativeResize="0"/>
          <p:nvPr/>
        </p:nvPicPr>
        <p:blipFill rotWithShape="1">
          <a:blip r:embed="rId3">
            <a:alphaModFix/>
          </a:blip>
          <a:srcRect/>
          <a:stretch/>
        </p:blipFill>
        <p:spPr>
          <a:xfrm>
            <a:off x="6277614" y="4126194"/>
            <a:ext cx="2857499" cy="10953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defTabSz="457200"/>
            <a:fld id="{B857DEFB-982D-0149-A2AC-0CED585E726A}" type="datetimeFigureOut">
              <a:rPr lang="en-US" sz="1800" kern="1200" smtClean="0">
                <a:solidFill>
                  <a:prstClr val="black"/>
                </a:solidFill>
                <a:latin typeface="Calibri"/>
                <a:ea typeface="+mn-ea"/>
                <a:cs typeface="+mn-cs"/>
              </a:rPr>
              <a:pPr defTabSz="457200"/>
              <a:t>7/18/16</a:t>
            </a:fld>
            <a:endParaRPr lang="en-US" sz="1800" kern="120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defTabSz="457200"/>
            <a:endParaRPr lang="en-US" sz="1800" kern="1200">
              <a:solidFill>
                <a:prstClr val="black"/>
              </a:solidFill>
              <a:latin typeface="Calibri"/>
              <a:ea typeface="+mn-ea"/>
              <a:cs typeface="+mn-cs"/>
            </a:endParaRPr>
          </a:p>
        </p:txBody>
      </p:sp>
      <p:sp>
        <p:nvSpPr>
          <p:cNvPr id="6" name="Slide Number Placeholder 5"/>
          <p:cNvSpPr>
            <a:spLocks noGrp="1"/>
          </p:cNvSpPr>
          <p:nvPr>
            <p:ph type="sldNum" sz="quarter" idx="12"/>
          </p:nvPr>
        </p:nvSpPr>
        <p:spPr/>
        <p:txBody>
          <a:bodyPr/>
          <a:lstStyle/>
          <a:p>
            <a:fld id="{EB2E0DE6-AFBA-9749-B768-F702E93C1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229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113" y="40327"/>
            <a:ext cx="9034670" cy="72167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4"/>
            <a:ext cx="2133600" cy="273844"/>
          </a:xfrm>
          <a:prstGeom prst="rect">
            <a:avLst/>
          </a:prstGeom>
        </p:spPr>
        <p:txBody>
          <a:bodyPr/>
          <a:lstStyle/>
          <a:p>
            <a:pPr defTabSz="457200"/>
            <a:fld id="{B857DEFB-982D-0149-A2AC-0CED585E726A}" type="datetimeFigureOut">
              <a:rPr lang="en-US" sz="1800" kern="1200" smtClean="0">
                <a:solidFill>
                  <a:prstClr val="black"/>
                </a:solidFill>
                <a:latin typeface="Calibri"/>
                <a:ea typeface="+mn-ea"/>
                <a:cs typeface="+mn-cs"/>
              </a:rPr>
              <a:pPr defTabSz="457200"/>
              <a:t>7/18/16</a:t>
            </a:fld>
            <a:endParaRPr lang="en-US" sz="1800" kern="1200">
              <a:solidFill>
                <a:prstClr val="black"/>
              </a:solidFill>
              <a:latin typeface="Calibri"/>
              <a:ea typeface="+mn-ea"/>
              <a:cs typeface="+mn-cs"/>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pPr defTabSz="457200"/>
            <a:endParaRPr lang="en-US" sz="1800" kern="1200">
              <a:solidFill>
                <a:prstClr val="black"/>
              </a:solidFill>
              <a:latin typeface="Calibri"/>
              <a:ea typeface="+mn-ea"/>
              <a:cs typeface="+mn-cs"/>
            </a:endParaRPr>
          </a:p>
        </p:txBody>
      </p:sp>
      <p:sp>
        <p:nvSpPr>
          <p:cNvPr id="7" name="Slide Number Placeholder 6"/>
          <p:cNvSpPr>
            <a:spLocks noGrp="1"/>
          </p:cNvSpPr>
          <p:nvPr>
            <p:ph type="sldNum" sz="quarter" idx="12"/>
          </p:nvPr>
        </p:nvSpPr>
        <p:spPr/>
        <p:txBody>
          <a:bodyPr/>
          <a:lstStyle/>
          <a:p>
            <a:fld id="{EB2E0DE6-AFBA-9749-B768-F702E93C1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777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4"/>
            <a:ext cx="2133600" cy="273844"/>
          </a:xfrm>
          <a:prstGeom prst="rect">
            <a:avLst/>
          </a:prstGeom>
        </p:spPr>
        <p:txBody>
          <a:bodyPr/>
          <a:lstStyle/>
          <a:p>
            <a:pPr defTabSz="457200"/>
            <a:fld id="{B857DEFB-982D-0149-A2AC-0CED585E726A}" type="datetimeFigureOut">
              <a:rPr lang="en-US" sz="1800" kern="1200" smtClean="0">
                <a:solidFill>
                  <a:prstClr val="black"/>
                </a:solidFill>
                <a:latin typeface="Calibri"/>
                <a:ea typeface="+mn-ea"/>
                <a:cs typeface="+mn-cs"/>
              </a:rPr>
              <a:pPr defTabSz="457200"/>
              <a:t>7/18/16</a:t>
            </a:fld>
            <a:endParaRPr lang="en-US" sz="1800" kern="1200">
              <a:solidFill>
                <a:prstClr val="black"/>
              </a:solidFill>
              <a:latin typeface="Calibri"/>
              <a:ea typeface="+mn-ea"/>
              <a:cs typeface="+mn-cs"/>
            </a:endParaRPr>
          </a:p>
        </p:txBody>
      </p:sp>
      <p:sp>
        <p:nvSpPr>
          <p:cNvPr id="8" name="Footer Placeholder 7"/>
          <p:cNvSpPr>
            <a:spLocks noGrp="1"/>
          </p:cNvSpPr>
          <p:nvPr>
            <p:ph type="ftr" sz="quarter" idx="11"/>
          </p:nvPr>
        </p:nvSpPr>
        <p:spPr>
          <a:xfrm>
            <a:off x="3124200" y="4767264"/>
            <a:ext cx="2895600" cy="273844"/>
          </a:xfrm>
          <a:prstGeom prst="rect">
            <a:avLst/>
          </a:prstGeom>
        </p:spPr>
        <p:txBody>
          <a:bodyPr/>
          <a:lstStyle/>
          <a:p>
            <a:pPr defTabSz="457200"/>
            <a:endParaRPr lang="en-US" sz="1800" kern="1200">
              <a:solidFill>
                <a:prstClr val="black"/>
              </a:solidFill>
              <a:latin typeface="Calibri"/>
              <a:ea typeface="+mn-ea"/>
              <a:cs typeface="+mn-cs"/>
            </a:endParaRPr>
          </a:p>
        </p:txBody>
      </p:sp>
      <p:sp>
        <p:nvSpPr>
          <p:cNvPr id="9" name="Slide Number Placeholder 8"/>
          <p:cNvSpPr>
            <a:spLocks noGrp="1"/>
          </p:cNvSpPr>
          <p:nvPr>
            <p:ph type="sldNum" sz="quarter" idx="12"/>
          </p:nvPr>
        </p:nvSpPr>
        <p:spPr/>
        <p:txBody>
          <a:bodyPr/>
          <a:lstStyle/>
          <a:p>
            <a:fld id="{EB2E0DE6-AFBA-9749-B768-F702E93C1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6393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113" y="40327"/>
            <a:ext cx="9034670" cy="699144"/>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4"/>
            <a:ext cx="2133600" cy="273844"/>
          </a:xfrm>
          <a:prstGeom prst="rect">
            <a:avLst/>
          </a:prstGeom>
        </p:spPr>
        <p:txBody>
          <a:bodyPr/>
          <a:lstStyle/>
          <a:p>
            <a:pPr defTabSz="457200"/>
            <a:fld id="{B857DEFB-982D-0149-A2AC-0CED585E726A}" type="datetimeFigureOut">
              <a:rPr lang="en-US" sz="1800" kern="1200" smtClean="0">
                <a:solidFill>
                  <a:prstClr val="black"/>
                </a:solidFill>
                <a:latin typeface="Calibri"/>
                <a:ea typeface="+mn-ea"/>
                <a:cs typeface="+mn-cs"/>
              </a:rPr>
              <a:pPr defTabSz="457200"/>
              <a:t>7/18/16</a:t>
            </a:fld>
            <a:endParaRPr lang="en-US" sz="1800" kern="1200">
              <a:solidFill>
                <a:prstClr val="black"/>
              </a:solidFill>
              <a:latin typeface="Calibri"/>
              <a:ea typeface="+mn-ea"/>
              <a:cs typeface="+mn-cs"/>
            </a:endParaRPr>
          </a:p>
        </p:txBody>
      </p:sp>
      <p:sp>
        <p:nvSpPr>
          <p:cNvPr id="4" name="Footer Placeholder 3"/>
          <p:cNvSpPr>
            <a:spLocks noGrp="1"/>
          </p:cNvSpPr>
          <p:nvPr>
            <p:ph type="ftr" sz="quarter" idx="11"/>
          </p:nvPr>
        </p:nvSpPr>
        <p:spPr>
          <a:xfrm>
            <a:off x="3124200" y="4767264"/>
            <a:ext cx="2895600" cy="273844"/>
          </a:xfrm>
          <a:prstGeom prst="rect">
            <a:avLst/>
          </a:prstGeom>
        </p:spPr>
        <p:txBody>
          <a:bodyPr/>
          <a:lstStyle/>
          <a:p>
            <a:pPr defTabSz="457200"/>
            <a:endParaRPr lang="en-US" sz="1800" kern="1200">
              <a:solidFill>
                <a:prstClr val="black"/>
              </a:solidFill>
              <a:latin typeface="Calibri"/>
              <a:ea typeface="+mn-ea"/>
              <a:cs typeface="+mn-cs"/>
            </a:endParaRPr>
          </a:p>
        </p:txBody>
      </p:sp>
      <p:sp>
        <p:nvSpPr>
          <p:cNvPr id="5" name="Slide Number Placeholder 4"/>
          <p:cNvSpPr>
            <a:spLocks noGrp="1"/>
          </p:cNvSpPr>
          <p:nvPr>
            <p:ph type="sldNum" sz="quarter" idx="12"/>
          </p:nvPr>
        </p:nvSpPr>
        <p:spPr/>
        <p:txBody>
          <a:bodyPr/>
          <a:lstStyle/>
          <a:p>
            <a:fld id="{EB2E0DE6-AFBA-9749-B768-F702E93C1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9731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a:lstStyle/>
          <a:p>
            <a:pPr defTabSz="457200"/>
            <a:fld id="{B857DEFB-982D-0149-A2AC-0CED585E726A}" type="datetimeFigureOut">
              <a:rPr lang="en-US" sz="1800" kern="1200" smtClean="0">
                <a:solidFill>
                  <a:prstClr val="black"/>
                </a:solidFill>
                <a:latin typeface="Calibri"/>
                <a:ea typeface="+mn-ea"/>
                <a:cs typeface="+mn-cs"/>
              </a:rPr>
              <a:pPr defTabSz="457200"/>
              <a:t>7/18/16</a:t>
            </a:fld>
            <a:endParaRPr lang="en-US" sz="1800" kern="1200">
              <a:solidFill>
                <a:prstClr val="black"/>
              </a:solidFill>
              <a:latin typeface="Calibri"/>
              <a:ea typeface="+mn-ea"/>
              <a:cs typeface="+mn-cs"/>
            </a:endParaRPr>
          </a:p>
        </p:txBody>
      </p:sp>
      <p:sp>
        <p:nvSpPr>
          <p:cNvPr id="3" name="Footer Placeholder 2"/>
          <p:cNvSpPr>
            <a:spLocks noGrp="1"/>
          </p:cNvSpPr>
          <p:nvPr>
            <p:ph type="ftr" sz="quarter" idx="11"/>
          </p:nvPr>
        </p:nvSpPr>
        <p:spPr>
          <a:xfrm>
            <a:off x="3124200" y="4767264"/>
            <a:ext cx="2895600" cy="273844"/>
          </a:xfrm>
          <a:prstGeom prst="rect">
            <a:avLst/>
          </a:prstGeom>
        </p:spPr>
        <p:txBody>
          <a:bodyPr/>
          <a:lstStyle/>
          <a:p>
            <a:pPr defTabSz="457200"/>
            <a:endParaRPr lang="en-US" sz="1800" kern="1200">
              <a:solidFill>
                <a:prstClr val="black"/>
              </a:solidFill>
              <a:latin typeface="Calibri"/>
              <a:ea typeface="+mn-ea"/>
              <a:cs typeface="+mn-cs"/>
            </a:endParaRPr>
          </a:p>
        </p:txBody>
      </p:sp>
      <p:sp>
        <p:nvSpPr>
          <p:cNvPr id="4" name="Slide Number Placeholder 3"/>
          <p:cNvSpPr>
            <a:spLocks noGrp="1"/>
          </p:cNvSpPr>
          <p:nvPr>
            <p:ph type="sldNum" sz="quarter" idx="12"/>
          </p:nvPr>
        </p:nvSpPr>
        <p:spPr/>
        <p:txBody>
          <a:bodyPr/>
          <a:lstStyle/>
          <a:p>
            <a:fld id="{EB2E0DE6-AFBA-9749-B768-F702E93C1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613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87"/>
            <a:ext cx="3008313" cy="871538"/>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pPr defTabSz="457200"/>
            <a:fld id="{B857DEFB-982D-0149-A2AC-0CED585E726A}" type="datetimeFigureOut">
              <a:rPr lang="en-US" sz="1800" kern="1200" smtClean="0">
                <a:solidFill>
                  <a:prstClr val="black"/>
                </a:solidFill>
                <a:latin typeface="Calibri"/>
                <a:ea typeface="+mn-ea"/>
                <a:cs typeface="+mn-cs"/>
              </a:rPr>
              <a:pPr defTabSz="457200"/>
              <a:t>7/18/16</a:t>
            </a:fld>
            <a:endParaRPr lang="en-US" sz="1800" kern="1200">
              <a:solidFill>
                <a:prstClr val="black"/>
              </a:solidFill>
              <a:latin typeface="Calibri"/>
              <a:ea typeface="+mn-ea"/>
              <a:cs typeface="+mn-cs"/>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pPr defTabSz="457200"/>
            <a:endParaRPr lang="en-US" sz="1800" kern="1200">
              <a:solidFill>
                <a:prstClr val="black"/>
              </a:solidFill>
              <a:latin typeface="Calibri"/>
              <a:ea typeface="+mn-ea"/>
              <a:cs typeface="+mn-cs"/>
            </a:endParaRPr>
          </a:p>
        </p:txBody>
      </p:sp>
      <p:sp>
        <p:nvSpPr>
          <p:cNvPr id="7" name="Slide Number Placeholder 6"/>
          <p:cNvSpPr>
            <a:spLocks noGrp="1"/>
          </p:cNvSpPr>
          <p:nvPr>
            <p:ph type="sldNum" sz="quarter" idx="12"/>
          </p:nvPr>
        </p:nvSpPr>
        <p:spPr/>
        <p:txBody>
          <a:bodyPr/>
          <a:lstStyle/>
          <a:p>
            <a:fld id="{EB2E0DE6-AFBA-9749-B768-F702E93C1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4794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pPr defTabSz="457200"/>
            <a:fld id="{B857DEFB-982D-0149-A2AC-0CED585E726A}" type="datetimeFigureOut">
              <a:rPr lang="en-US" sz="1800" kern="1200" smtClean="0">
                <a:solidFill>
                  <a:prstClr val="black"/>
                </a:solidFill>
                <a:latin typeface="Calibri"/>
                <a:ea typeface="+mn-ea"/>
                <a:cs typeface="+mn-cs"/>
              </a:rPr>
              <a:pPr defTabSz="457200"/>
              <a:t>7/18/16</a:t>
            </a:fld>
            <a:endParaRPr lang="en-US" sz="1800" kern="1200">
              <a:solidFill>
                <a:prstClr val="black"/>
              </a:solidFill>
              <a:latin typeface="Calibri"/>
              <a:ea typeface="+mn-ea"/>
              <a:cs typeface="+mn-cs"/>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pPr defTabSz="457200"/>
            <a:endParaRPr lang="en-US" sz="1800" kern="1200">
              <a:solidFill>
                <a:prstClr val="black"/>
              </a:solidFill>
              <a:latin typeface="Calibri"/>
              <a:ea typeface="+mn-ea"/>
              <a:cs typeface="+mn-cs"/>
            </a:endParaRPr>
          </a:p>
        </p:txBody>
      </p:sp>
      <p:sp>
        <p:nvSpPr>
          <p:cNvPr id="7" name="Slide Number Placeholder 6"/>
          <p:cNvSpPr>
            <a:spLocks noGrp="1"/>
          </p:cNvSpPr>
          <p:nvPr>
            <p:ph type="sldNum" sz="quarter" idx="12"/>
          </p:nvPr>
        </p:nvSpPr>
        <p:spPr/>
        <p:txBody>
          <a:bodyPr/>
          <a:lstStyle/>
          <a:p>
            <a:fld id="{EB2E0DE6-AFBA-9749-B768-F702E93C1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2365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4113" y="40327"/>
            <a:ext cx="9034670" cy="72167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defTabSz="457200"/>
            <a:fld id="{B857DEFB-982D-0149-A2AC-0CED585E726A}" type="datetimeFigureOut">
              <a:rPr lang="en-US" sz="1800" kern="1200" smtClean="0">
                <a:solidFill>
                  <a:prstClr val="black"/>
                </a:solidFill>
                <a:latin typeface="Calibri"/>
                <a:ea typeface="+mn-ea"/>
                <a:cs typeface="+mn-cs"/>
              </a:rPr>
              <a:pPr defTabSz="457200"/>
              <a:t>7/18/16</a:t>
            </a:fld>
            <a:endParaRPr lang="en-US" sz="1800" kern="120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defTabSz="457200"/>
            <a:endParaRPr lang="en-US" sz="1800" kern="1200">
              <a:solidFill>
                <a:prstClr val="black"/>
              </a:solidFill>
              <a:latin typeface="Calibri"/>
              <a:ea typeface="+mn-ea"/>
              <a:cs typeface="+mn-cs"/>
            </a:endParaRPr>
          </a:p>
        </p:txBody>
      </p:sp>
      <p:sp>
        <p:nvSpPr>
          <p:cNvPr id="6" name="Slide Number Placeholder 5"/>
          <p:cNvSpPr>
            <a:spLocks noGrp="1"/>
          </p:cNvSpPr>
          <p:nvPr>
            <p:ph type="sldNum" sz="quarter" idx="12"/>
          </p:nvPr>
        </p:nvSpPr>
        <p:spPr/>
        <p:txBody>
          <a:bodyPr/>
          <a:lstStyle/>
          <a:p>
            <a:fld id="{EB2E0DE6-AFBA-9749-B768-F702E93C1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717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defTabSz="457200"/>
            <a:fld id="{B857DEFB-982D-0149-A2AC-0CED585E726A}" type="datetimeFigureOut">
              <a:rPr lang="en-US" sz="1800" kern="1200" smtClean="0">
                <a:solidFill>
                  <a:prstClr val="black"/>
                </a:solidFill>
                <a:latin typeface="Calibri"/>
                <a:ea typeface="+mn-ea"/>
                <a:cs typeface="+mn-cs"/>
              </a:rPr>
              <a:pPr defTabSz="457200"/>
              <a:t>7/18/16</a:t>
            </a:fld>
            <a:endParaRPr lang="en-US" sz="1800" kern="120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defTabSz="457200"/>
            <a:endParaRPr lang="en-US" sz="1800" kern="1200">
              <a:solidFill>
                <a:prstClr val="black"/>
              </a:solidFill>
              <a:latin typeface="Calibri"/>
              <a:ea typeface="+mn-ea"/>
              <a:cs typeface="+mn-cs"/>
            </a:endParaRPr>
          </a:p>
        </p:txBody>
      </p:sp>
      <p:sp>
        <p:nvSpPr>
          <p:cNvPr id="6" name="Slide Number Placeholder 5"/>
          <p:cNvSpPr>
            <a:spLocks noGrp="1"/>
          </p:cNvSpPr>
          <p:nvPr>
            <p:ph type="sldNum" sz="quarter" idx="12"/>
          </p:nvPr>
        </p:nvSpPr>
        <p:spPr/>
        <p:txBody>
          <a:bodyPr/>
          <a:lstStyle/>
          <a:p>
            <a:fld id="{EB2E0DE6-AFBA-9749-B768-F702E93C1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472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Shape 9"/>
        <p:cNvGrpSpPr/>
        <p:nvPr/>
      </p:nvGrpSpPr>
      <p:grpSpPr>
        <a:xfrm>
          <a:off x="0" y="0"/>
          <a:ext cx="0" cy="0"/>
          <a:chOff x="0" y="0"/>
          <a:chExt cx="0" cy="0"/>
        </a:xfrm>
      </p:grpSpPr>
      <p:sp>
        <p:nvSpPr>
          <p:cNvPr id="10" name="Shape 10"/>
          <p:cNvSpPr/>
          <p:nvPr/>
        </p:nvSpPr>
        <p:spPr>
          <a:xfrm>
            <a:off x="0" y="1906350"/>
            <a:ext cx="9144000" cy="2011799"/>
          </a:xfrm>
          <a:prstGeom prst="rect">
            <a:avLst/>
          </a:prstGeom>
          <a:solidFill>
            <a:srgbClr val="007EC4"/>
          </a:solidFill>
          <a:ln>
            <a:noFill/>
          </a:ln>
        </p:spPr>
        <p:txBody>
          <a:bodyPr lIns="91425" tIns="91425" rIns="91425" bIns="91425" anchor="ctr" anchorCtr="0">
            <a:noAutofit/>
          </a:bodyPr>
          <a:lstStyle/>
          <a:p>
            <a:pPr defTabSz="457200"/>
            <a:endParaRPr sz="1800" kern="1200">
              <a:solidFill>
                <a:prstClr val="black"/>
              </a:solidFill>
              <a:latin typeface="Calibri"/>
              <a:ea typeface="+mn-ea"/>
              <a:cs typeface="+mn-cs"/>
            </a:endParaRPr>
          </a:p>
        </p:txBody>
      </p:sp>
      <p:sp>
        <p:nvSpPr>
          <p:cNvPr id="11" name="Shape 11"/>
          <p:cNvSpPr txBox="1">
            <a:spLocks noGrp="1"/>
          </p:cNvSpPr>
          <p:nvPr>
            <p:ph type="ctrTitle"/>
          </p:nvPr>
        </p:nvSpPr>
        <p:spPr>
          <a:xfrm>
            <a:off x="311700" y="1906348"/>
            <a:ext cx="8520599" cy="2011799"/>
          </a:xfrm>
          <a:prstGeom prst="rect">
            <a:avLst/>
          </a:prstGeom>
        </p:spPr>
        <p:txBody>
          <a:bodyPr lIns="91425" tIns="91425" rIns="91425" bIns="91425" anchor="ctr" anchorCtr="0">
            <a:normAutofit/>
          </a:bodyPr>
          <a:lstStyle>
            <a:lvl1pPr lvl="0" algn="ctr">
              <a:spcBef>
                <a:spcPts val="0"/>
              </a:spcBef>
              <a:buClr>
                <a:srgbClr val="FFFFFF"/>
              </a:buClr>
              <a:buSzPct val="100000"/>
              <a:buFont typeface="Droid Sans"/>
              <a:defRPr sz="4400">
                <a:solidFill>
                  <a:srgbClr val="FFFFFF"/>
                </a:solidFill>
                <a:latin typeface="+mj-lt"/>
                <a:ea typeface="Droid Sans"/>
                <a:cs typeface="Droid Sans"/>
                <a:sym typeface="Droid Sans"/>
              </a:defRPr>
            </a:lvl1pPr>
            <a:lvl2pPr lvl="1" algn="ctr">
              <a:spcBef>
                <a:spcPts val="0"/>
              </a:spcBef>
              <a:buClr>
                <a:srgbClr val="FFFFFF"/>
              </a:buClr>
              <a:buSzPct val="100000"/>
              <a:defRPr sz="5200">
                <a:solidFill>
                  <a:srgbClr val="FFFFFF"/>
                </a:solidFill>
              </a:defRPr>
            </a:lvl2pPr>
            <a:lvl3pPr lvl="2" algn="ctr">
              <a:spcBef>
                <a:spcPts val="0"/>
              </a:spcBef>
              <a:buClr>
                <a:srgbClr val="FFFFFF"/>
              </a:buClr>
              <a:buSzPct val="100000"/>
              <a:defRPr sz="5200">
                <a:solidFill>
                  <a:srgbClr val="FFFFFF"/>
                </a:solidFill>
              </a:defRPr>
            </a:lvl3pPr>
            <a:lvl4pPr lvl="3" algn="ctr">
              <a:spcBef>
                <a:spcPts val="0"/>
              </a:spcBef>
              <a:buClr>
                <a:srgbClr val="FFFFFF"/>
              </a:buClr>
              <a:buSzPct val="100000"/>
              <a:defRPr sz="5200">
                <a:solidFill>
                  <a:srgbClr val="FFFFFF"/>
                </a:solidFill>
              </a:defRPr>
            </a:lvl4pPr>
            <a:lvl5pPr lvl="4" algn="ctr">
              <a:spcBef>
                <a:spcPts val="0"/>
              </a:spcBef>
              <a:buClr>
                <a:srgbClr val="FFFFFF"/>
              </a:buClr>
              <a:buSzPct val="100000"/>
              <a:defRPr sz="5200">
                <a:solidFill>
                  <a:srgbClr val="FFFFFF"/>
                </a:solidFill>
              </a:defRPr>
            </a:lvl5pPr>
            <a:lvl6pPr lvl="5" algn="ctr">
              <a:spcBef>
                <a:spcPts val="0"/>
              </a:spcBef>
              <a:buClr>
                <a:srgbClr val="FFFFFF"/>
              </a:buClr>
              <a:buSzPct val="100000"/>
              <a:defRPr sz="5200">
                <a:solidFill>
                  <a:srgbClr val="FFFFFF"/>
                </a:solidFill>
              </a:defRPr>
            </a:lvl6pPr>
            <a:lvl7pPr lvl="6" algn="ctr">
              <a:spcBef>
                <a:spcPts val="0"/>
              </a:spcBef>
              <a:buClr>
                <a:srgbClr val="FFFFFF"/>
              </a:buClr>
              <a:buSzPct val="100000"/>
              <a:defRPr sz="5200">
                <a:solidFill>
                  <a:srgbClr val="FFFFFF"/>
                </a:solidFill>
              </a:defRPr>
            </a:lvl7pPr>
            <a:lvl8pPr lvl="7" algn="ctr">
              <a:spcBef>
                <a:spcPts val="0"/>
              </a:spcBef>
              <a:buClr>
                <a:srgbClr val="FFFFFF"/>
              </a:buClr>
              <a:buSzPct val="100000"/>
              <a:defRPr sz="5200">
                <a:solidFill>
                  <a:srgbClr val="FFFFFF"/>
                </a:solidFill>
              </a:defRPr>
            </a:lvl8pPr>
            <a:lvl9pPr lvl="8" algn="ctr">
              <a:spcBef>
                <a:spcPts val="0"/>
              </a:spcBef>
              <a:buClr>
                <a:srgbClr val="FFFFFF"/>
              </a:buClr>
              <a:buSzPct val="100000"/>
              <a:defRPr sz="5200">
                <a:solidFill>
                  <a:srgbClr val="FFFFFF"/>
                </a:solidFill>
              </a:defRPr>
            </a:lvl9pPr>
          </a:lstStyle>
          <a:p>
            <a:r>
              <a:rPr lang="en-US" smtClean="0"/>
              <a:t>Click to edit Master title style</a:t>
            </a:r>
            <a:endParaRPr dirty="0"/>
          </a:p>
        </p:txBody>
      </p:sp>
      <p:pic>
        <p:nvPicPr>
          <p:cNvPr id="12" name="Shape 12"/>
          <p:cNvPicPr preferRelativeResize="0"/>
          <p:nvPr/>
        </p:nvPicPr>
        <p:blipFill rotWithShape="1">
          <a:blip r:embed="rId2">
            <a:alphaModFix/>
          </a:blip>
          <a:srcRect t="50794" b="17856"/>
          <a:stretch/>
        </p:blipFill>
        <p:spPr>
          <a:xfrm>
            <a:off x="0" y="-1"/>
            <a:ext cx="9143998" cy="1906345"/>
          </a:xfrm>
          <a:prstGeom prst="rect">
            <a:avLst/>
          </a:prstGeom>
          <a:noFill/>
          <a:ln>
            <a:noFill/>
          </a:ln>
        </p:spPr>
      </p:pic>
      <p:pic>
        <p:nvPicPr>
          <p:cNvPr id="13" name="Shape 13"/>
          <p:cNvPicPr preferRelativeResize="0"/>
          <p:nvPr/>
        </p:nvPicPr>
        <p:blipFill>
          <a:blip r:embed="rId3">
            <a:alphaModFix/>
          </a:blip>
          <a:stretch>
            <a:fillRect/>
          </a:stretch>
        </p:blipFill>
        <p:spPr>
          <a:xfrm>
            <a:off x="7137450" y="4562953"/>
            <a:ext cx="2001027" cy="591591"/>
          </a:xfrm>
          <a:prstGeom prst="rect">
            <a:avLst/>
          </a:prstGeom>
          <a:noFill/>
          <a:ln>
            <a:noFill/>
          </a:ln>
        </p:spPr>
      </p:pic>
    </p:spTree>
    <p:extLst>
      <p:ext uri="{BB962C8B-B14F-4D97-AF65-F5344CB8AC3E}">
        <p14:creationId xmlns:p14="http://schemas.microsoft.com/office/powerpoint/2010/main" val="1656280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Shape 10"/>
          <p:cNvSpPr/>
          <p:nvPr userDrawn="1"/>
        </p:nvSpPr>
        <p:spPr>
          <a:xfrm>
            <a:off x="0" y="1114353"/>
            <a:ext cx="9144000" cy="2011799"/>
          </a:xfrm>
          <a:prstGeom prst="rect">
            <a:avLst/>
          </a:prstGeom>
          <a:solidFill>
            <a:schemeClr val="accent1">
              <a:lumMod val="20000"/>
              <a:lumOff val="80000"/>
            </a:schemeClr>
          </a:solidFill>
          <a:ln>
            <a:noFill/>
          </a:ln>
        </p:spPr>
        <p:txBody>
          <a:bodyPr lIns="91425" tIns="91425" rIns="91425" bIns="91425" anchor="ctr" anchorCtr="0">
            <a:noAutofit/>
          </a:bodyPr>
          <a:lstStyle/>
          <a:p>
            <a:pPr defTabSz="457200"/>
            <a:endParaRPr>
              <a:solidFill>
                <a:prstClr val="black"/>
              </a:solidFill>
            </a:endParaRPr>
          </a:p>
        </p:txBody>
      </p:sp>
      <p:sp>
        <p:nvSpPr>
          <p:cNvPr id="10" name="Shape 11"/>
          <p:cNvSpPr txBox="1">
            <a:spLocks/>
          </p:cNvSpPr>
          <p:nvPr userDrawn="1"/>
        </p:nvSpPr>
        <p:spPr>
          <a:xfrm>
            <a:off x="311700" y="1906348"/>
            <a:ext cx="8520599" cy="2011799"/>
          </a:xfrm>
          <a:prstGeom prst="rect">
            <a:avLst/>
          </a:prstGeom>
        </p:spPr>
        <p:txBody>
          <a:bodyPr vert="horz" lIns="91425" tIns="91425" rIns="91425" bIns="91425" rtlCol="0" anchor="ctr" anchorCtr="0">
            <a:normAutofit/>
          </a:bodyPr>
          <a:lstStyle>
            <a:lvl1pPr lvl="0" algn="ctr" defTabSz="457200" rtl="0" eaLnBrk="1" latinLnBrk="0" hangingPunct="1">
              <a:spcBef>
                <a:spcPts val="0"/>
              </a:spcBef>
              <a:buClr>
                <a:srgbClr val="FFFFFF"/>
              </a:buClr>
              <a:buSzPct val="100000"/>
              <a:buFont typeface="Droid Sans"/>
              <a:buNone/>
              <a:defRPr sz="4400" kern="1200">
                <a:solidFill>
                  <a:srgbClr val="FFFFFF"/>
                </a:solidFill>
                <a:latin typeface="+mj-lt"/>
                <a:ea typeface="Droid Sans"/>
                <a:cs typeface="Droid Sans"/>
                <a:sym typeface="Droid Sans"/>
              </a:defRPr>
            </a:lvl1pPr>
            <a:lvl2pPr lvl="1" algn="ctr">
              <a:spcBef>
                <a:spcPts val="0"/>
              </a:spcBef>
              <a:buClr>
                <a:srgbClr val="FFFFFF"/>
              </a:buClr>
              <a:buSzPct val="100000"/>
              <a:defRPr sz="5200">
                <a:solidFill>
                  <a:srgbClr val="FFFFFF"/>
                </a:solidFill>
              </a:defRPr>
            </a:lvl2pPr>
            <a:lvl3pPr lvl="2" algn="ctr">
              <a:spcBef>
                <a:spcPts val="0"/>
              </a:spcBef>
              <a:buClr>
                <a:srgbClr val="FFFFFF"/>
              </a:buClr>
              <a:buSzPct val="100000"/>
              <a:defRPr sz="5200">
                <a:solidFill>
                  <a:srgbClr val="FFFFFF"/>
                </a:solidFill>
              </a:defRPr>
            </a:lvl3pPr>
            <a:lvl4pPr lvl="3" algn="ctr">
              <a:spcBef>
                <a:spcPts val="0"/>
              </a:spcBef>
              <a:buClr>
                <a:srgbClr val="FFFFFF"/>
              </a:buClr>
              <a:buSzPct val="100000"/>
              <a:defRPr sz="5200">
                <a:solidFill>
                  <a:srgbClr val="FFFFFF"/>
                </a:solidFill>
              </a:defRPr>
            </a:lvl4pPr>
            <a:lvl5pPr lvl="4" algn="ctr">
              <a:spcBef>
                <a:spcPts val="0"/>
              </a:spcBef>
              <a:buClr>
                <a:srgbClr val="FFFFFF"/>
              </a:buClr>
              <a:buSzPct val="100000"/>
              <a:defRPr sz="5200">
                <a:solidFill>
                  <a:srgbClr val="FFFFFF"/>
                </a:solidFill>
              </a:defRPr>
            </a:lvl5pPr>
            <a:lvl6pPr lvl="5" algn="ctr">
              <a:spcBef>
                <a:spcPts val="0"/>
              </a:spcBef>
              <a:buClr>
                <a:srgbClr val="FFFFFF"/>
              </a:buClr>
              <a:buSzPct val="100000"/>
              <a:defRPr sz="5200">
                <a:solidFill>
                  <a:srgbClr val="FFFFFF"/>
                </a:solidFill>
              </a:defRPr>
            </a:lvl6pPr>
            <a:lvl7pPr lvl="6" algn="ctr">
              <a:spcBef>
                <a:spcPts val="0"/>
              </a:spcBef>
              <a:buClr>
                <a:srgbClr val="FFFFFF"/>
              </a:buClr>
              <a:buSzPct val="100000"/>
              <a:defRPr sz="5200">
                <a:solidFill>
                  <a:srgbClr val="FFFFFF"/>
                </a:solidFill>
              </a:defRPr>
            </a:lvl7pPr>
            <a:lvl8pPr lvl="7" algn="ctr">
              <a:spcBef>
                <a:spcPts val="0"/>
              </a:spcBef>
              <a:buClr>
                <a:srgbClr val="FFFFFF"/>
              </a:buClr>
              <a:buSzPct val="100000"/>
              <a:defRPr sz="5200">
                <a:solidFill>
                  <a:srgbClr val="FFFFFF"/>
                </a:solidFill>
              </a:defRPr>
            </a:lvl8pPr>
            <a:lvl9pPr lvl="8" algn="ctr">
              <a:spcBef>
                <a:spcPts val="0"/>
              </a:spcBef>
              <a:buClr>
                <a:srgbClr val="FFFFFF"/>
              </a:buClr>
              <a:buSzPct val="100000"/>
              <a:defRPr sz="5200">
                <a:solidFill>
                  <a:srgbClr val="FFFFFF"/>
                </a:solidFill>
              </a:defRPr>
            </a:lvl9pPr>
          </a:lstStyle>
          <a:p>
            <a:endParaRPr lang="en-US" dirty="0"/>
          </a:p>
        </p:txBody>
      </p:sp>
      <p:pic>
        <p:nvPicPr>
          <p:cNvPr id="4" name="Shape 15"/>
          <p:cNvPicPr preferRelativeResize="0"/>
          <p:nvPr userDrawn="1"/>
        </p:nvPicPr>
        <p:blipFill rotWithShape="1">
          <a:blip r:embed="rId2">
            <a:alphaModFix/>
          </a:blip>
          <a:srcRect r="65122"/>
          <a:stretch/>
        </p:blipFill>
        <p:spPr>
          <a:xfrm>
            <a:off x="8382000" y="1093028"/>
            <a:ext cx="762000" cy="784873"/>
          </a:xfrm>
          <a:prstGeom prst="rect">
            <a:avLst/>
          </a:prstGeom>
          <a:noFill/>
          <a:ln>
            <a:noFill/>
          </a:ln>
        </p:spPr>
      </p:pic>
    </p:spTree>
    <p:extLst>
      <p:ext uri="{BB962C8B-B14F-4D97-AF65-F5344CB8AC3E}">
        <p14:creationId xmlns:p14="http://schemas.microsoft.com/office/powerpoint/2010/main" val="3141158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defTabSz="457200"/>
            <a:fld id="{B857DEFB-982D-0149-A2AC-0CED585E726A}" type="datetimeFigureOut">
              <a:rPr lang="en-US" sz="1800" kern="1200" smtClean="0">
                <a:solidFill>
                  <a:prstClr val="black"/>
                </a:solidFill>
                <a:latin typeface="Calibri"/>
                <a:ea typeface="+mn-ea"/>
                <a:cs typeface="+mn-cs"/>
              </a:rPr>
              <a:pPr defTabSz="457200"/>
              <a:t>7/18/16</a:t>
            </a:fld>
            <a:endParaRPr lang="en-US" sz="1800" kern="120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pPr defTabSz="457200"/>
            <a:endParaRPr lang="en-US" sz="1800" kern="1200">
              <a:solidFill>
                <a:prstClr val="black"/>
              </a:solidFill>
              <a:latin typeface="Calibri"/>
              <a:ea typeface="+mn-ea"/>
              <a:cs typeface="+mn-cs"/>
            </a:endParaRPr>
          </a:p>
        </p:txBody>
      </p:sp>
      <p:sp>
        <p:nvSpPr>
          <p:cNvPr id="6" name="Slide Number Placeholder 5"/>
          <p:cNvSpPr>
            <a:spLocks noGrp="1"/>
          </p:cNvSpPr>
          <p:nvPr>
            <p:ph type="sldNum" sz="quarter" idx="12"/>
          </p:nvPr>
        </p:nvSpPr>
        <p:spPr/>
        <p:txBody>
          <a:bodyPr/>
          <a:lstStyle/>
          <a:p>
            <a:fld id="{EB2E0DE6-AFBA-9749-B768-F702E93C1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435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defTabSz="457200"/>
            <a:fld id="{B857DEFB-982D-0149-A2AC-0CED585E726A}" type="datetimeFigureOut">
              <a:rPr lang="en-US" sz="1800" kern="1200" smtClean="0">
                <a:solidFill>
                  <a:prstClr val="black"/>
                </a:solidFill>
                <a:latin typeface="Calibri"/>
                <a:ea typeface="+mn-ea"/>
                <a:cs typeface="+mn-cs"/>
              </a:rPr>
              <a:pPr defTabSz="457200"/>
              <a:t>7/18/16</a:t>
            </a:fld>
            <a:endParaRPr lang="en-US" sz="1800" kern="120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pPr defTabSz="457200"/>
            <a:endParaRPr lang="en-US" sz="1800" kern="1200">
              <a:solidFill>
                <a:prstClr val="black"/>
              </a:solidFill>
              <a:latin typeface="Calibri"/>
              <a:ea typeface="+mn-ea"/>
              <a:cs typeface="+mn-cs"/>
            </a:endParaRPr>
          </a:p>
        </p:txBody>
      </p:sp>
      <p:sp>
        <p:nvSpPr>
          <p:cNvPr id="6" name="Slide Number Placeholder 5"/>
          <p:cNvSpPr>
            <a:spLocks noGrp="1"/>
          </p:cNvSpPr>
          <p:nvPr>
            <p:ph type="sldNum" sz="quarter" idx="12"/>
          </p:nvPr>
        </p:nvSpPr>
        <p:spPr/>
        <p:txBody>
          <a:bodyPr/>
          <a:lstStyle/>
          <a:p>
            <a:fld id="{EB2E0DE6-AFBA-9749-B768-F702E93C1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74976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defTabSz="457200"/>
            <a:fld id="{B857DEFB-982D-0149-A2AC-0CED585E726A}" type="datetimeFigureOut">
              <a:rPr lang="en-US" sz="1800" kern="1200" smtClean="0">
                <a:solidFill>
                  <a:prstClr val="black"/>
                </a:solidFill>
                <a:latin typeface="Calibri"/>
                <a:ea typeface="+mn-ea"/>
                <a:cs typeface="+mn-cs"/>
              </a:rPr>
              <a:pPr defTabSz="457200"/>
              <a:t>7/18/16</a:t>
            </a:fld>
            <a:endParaRPr lang="en-US" sz="1800" kern="120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pPr defTabSz="457200"/>
            <a:endParaRPr lang="en-US" sz="1800" kern="1200">
              <a:solidFill>
                <a:prstClr val="black"/>
              </a:solidFill>
              <a:latin typeface="Calibri"/>
              <a:ea typeface="+mn-ea"/>
              <a:cs typeface="+mn-cs"/>
            </a:endParaRPr>
          </a:p>
        </p:txBody>
      </p:sp>
      <p:sp>
        <p:nvSpPr>
          <p:cNvPr id="6" name="Slide Number Placeholder 5"/>
          <p:cNvSpPr>
            <a:spLocks noGrp="1"/>
          </p:cNvSpPr>
          <p:nvPr>
            <p:ph type="sldNum" sz="quarter" idx="12"/>
          </p:nvPr>
        </p:nvSpPr>
        <p:spPr/>
        <p:txBody>
          <a:bodyPr/>
          <a:lstStyle/>
          <a:p>
            <a:fld id="{EB2E0DE6-AFBA-9749-B768-F702E93C1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32374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3"/>
            <a:ext cx="2133600" cy="273844"/>
          </a:xfrm>
          <a:prstGeom prst="rect">
            <a:avLst/>
          </a:prstGeom>
        </p:spPr>
        <p:txBody>
          <a:bodyPr/>
          <a:lstStyle/>
          <a:p>
            <a:pPr defTabSz="457200"/>
            <a:fld id="{B857DEFB-982D-0149-A2AC-0CED585E726A}" type="datetimeFigureOut">
              <a:rPr lang="en-US" sz="1800" kern="1200" smtClean="0">
                <a:solidFill>
                  <a:prstClr val="black"/>
                </a:solidFill>
                <a:latin typeface="Calibri"/>
                <a:ea typeface="+mn-ea"/>
                <a:cs typeface="+mn-cs"/>
              </a:rPr>
              <a:pPr defTabSz="457200"/>
              <a:t>7/18/16</a:t>
            </a:fld>
            <a:endParaRPr lang="en-US" sz="1800" kern="1200">
              <a:solidFill>
                <a:prstClr val="black"/>
              </a:solidFill>
              <a:latin typeface="Calibri"/>
              <a:ea typeface="+mn-ea"/>
              <a:cs typeface="+mn-cs"/>
            </a:endParaRPr>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pPr defTabSz="457200"/>
            <a:endParaRPr lang="en-US" sz="1800" kern="1200">
              <a:solidFill>
                <a:prstClr val="black"/>
              </a:solidFill>
              <a:latin typeface="Calibri"/>
              <a:ea typeface="+mn-ea"/>
              <a:cs typeface="+mn-cs"/>
            </a:endParaRPr>
          </a:p>
        </p:txBody>
      </p:sp>
      <p:sp>
        <p:nvSpPr>
          <p:cNvPr id="7" name="Slide Number Placeholder 6"/>
          <p:cNvSpPr>
            <a:spLocks noGrp="1"/>
          </p:cNvSpPr>
          <p:nvPr>
            <p:ph type="sldNum" sz="quarter" idx="12"/>
          </p:nvPr>
        </p:nvSpPr>
        <p:spPr/>
        <p:txBody>
          <a:bodyPr/>
          <a:lstStyle/>
          <a:p>
            <a:fld id="{EB2E0DE6-AFBA-9749-B768-F702E93C1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624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a:lstStyle/>
          <a:p>
            <a:pPr defTabSz="457200"/>
            <a:fld id="{B857DEFB-982D-0149-A2AC-0CED585E726A}" type="datetimeFigureOut">
              <a:rPr lang="en-US" sz="1800" kern="1200" smtClean="0">
                <a:solidFill>
                  <a:prstClr val="black"/>
                </a:solidFill>
                <a:latin typeface="Calibri"/>
                <a:ea typeface="+mn-ea"/>
                <a:cs typeface="+mn-cs"/>
              </a:rPr>
              <a:pPr defTabSz="457200"/>
              <a:t>7/18/16</a:t>
            </a:fld>
            <a:endParaRPr lang="en-US" sz="1800" kern="1200">
              <a:solidFill>
                <a:prstClr val="black"/>
              </a:solidFill>
              <a:latin typeface="Calibri"/>
              <a:ea typeface="+mn-ea"/>
              <a:cs typeface="+mn-cs"/>
            </a:endParaRPr>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pPr defTabSz="457200"/>
            <a:endParaRPr lang="en-US" sz="1800" kern="1200">
              <a:solidFill>
                <a:prstClr val="black"/>
              </a:solidFill>
              <a:latin typeface="Calibri"/>
              <a:ea typeface="+mn-ea"/>
              <a:cs typeface="+mn-cs"/>
            </a:endParaRPr>
          </a:p>
        </p:txBody>
      </p:sp>
      <p:sp>
        <p:nvSpPr>
          <p:cNvPr id="9" name="Slide Number Placeholder 8"/>
          <p:cNvSpPr>
            <a:spLocks noGrp="1"/>
          </p:cNvSpPr>
          <p:nvPr>
            <p:ph type="sldNum" sz="quarter" idx="12"/>
          </p:nvPr>
        </p:nvSpPr>
        <p:spPr/>
        <p:txBody>
          <a:bodyPr/>
          <a:lstStyle/>
          <a:p>
            <a:fld id="{EB2E0DE6-AFBA-9749-B768-F702E93C1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1963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3"/>
            <a:ext cx="2133600" cy="273844"/>
          </a:xfrm>
          <a:prstGeom prst="rect">
            <a:avLst/>
          </a:prstGeom>
        </p:spPr>
        <p:txBody>
          <a:bodyPr/>
          <a:lstStyle/>
          <a:p>
            <a:pPr defTabSz="457200"/>
            <a:fld id="{B857DEFB-982D-0149-A2AC-0CED585E726A}" type="datetimeFigureOut">
              <a:rPr lang="en-US" sz="1800" kern="1200" smtClean="0">
                <a:solidFill>
                  <a:prstClr val="black"/>
                </a:solidFill>
                <a:latin typeface="Calibri"/>
                <a:ea typeface="+mn-ea"/>
                <a:cs typeface="+mn-cs"/>
              </a:rPr>
              <a:pPr defTabSz="457200"/>
              <a:t>7/18/16</a:t>
            </a:fld>
            <a:endParaRPr lang="en-US" sz="1800" kern="1200">
              <a:solidFill>
                <a:prstClr val="black"/>
              </a:solidFill>
              <a:latin typeface="Calibri"/>
              <a:ea typeface="+mn-ea"/>
              <a:cs typeface="+mn-cs"/>
            </a:endParaRPr>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pPr defTabSz="457200"/>
            <a:endParaRPr lang="en-US" sz="1800" kern="1200">
              <a:solidFill>
                <a:prstClr val="black"/>
              </a:solidFill>
              <a:latin typeface="Calibri"/>
              <a:ea typeface="+mn-ea"/>
              <a:cs typeface="+mn-cs"/>
            </a:endParaRPr>
          </a:p>
        </p:txBody>
      </p:sp>
      <p:sp>
        <p:nvSpPr>
          <p:cNvPr id="5" name="Slide Number Placeholder 4"/>
          <p:cNvSpPr>
            <a:spLocks noGrp="1"/>
          </p:cNvSpPr>
          <p:nvPr>
            <p:ph type="sldNum" sz="quarter" idx="12"/>
          </p:nvPr>
        </p:nvSpPr>
        <p:spPr/>
        <p:txBody>
          <a:bodyPr/>
          <a:lstStyle/>
          <a:p>
            <a:fld id="{EB2E0DE6-AFBA-9749-B768-F702E93C1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046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pPr defTabSz="457200"/>
            <a:fld id="{B857DEFB-982D-0149-A2AC-0CED585E726A}" type="datetimeFigureOut">
              <a:rPr lang="en-US" sz="1800" kern="1200" smtClean="0">
                <a:solidFill>
                  <a:prstClr val="black"/>
                </a:solidFill>
                <a:latin typeface="Calibri"/>
                <a:ea typeface="+mn-ea"/>
                <a:cs typeface="+mn-cs"/>
              </a:rPr>
              <a:pPr defTabSz="457200"/>
              <a:t>7/18/16</a:t>
            </a:fld>
            <a:endParaRPr lang="en-US" sz="1800" kern="1200">
              <a:solidFill>
                <a:prstClr val="black"/>
              </a:solidFill>
              <a:latin typeface="Calibri"/>
              <a:ea typeface="+mn-ea"/>
              <a:cs typeface="+mn-cs"/>
            </a:endParaRPr>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pPr defTabSz="457200"/>
            <a:endParaRPr lang="en-US" sz="1800" kern="1200">
              <a:solidFill>
                <a:prstClr val="black"/>
              </a:solidFill>
              <a:latin typeface="Calibri"/>
              <a:ea typeface="+mn-ea"/>
              <a:cs typeface="+mn-cs"/>
            </a:endParaRPr>
          </a:p>
        </p:txBody>
      </p:sp>
      <p:sp>
        <p:nvSpPr>
          <p:cNvPr id="4" name="Slide Number Placeholder 3"/>
          <p:cNvSpPr>
            <a:spLocks noGrp="1"/>
          </p:cNvSpPr>
          <p:nvPr>
            <p:ph type="sldNum" sz="quarter" idx="12"/>
          </p:nvPr>
        </p:nvSpPr>
        <p:spPr/>
        <p:txBody>
          <a:bodyPr/>
          <a:lstStyle/>
          <a:p>
            <a:fld id="{EB2E0DE6-AFBA-9749-B768-F702E93C1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926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pPr defTabSz="457200"/>
            <a:fld id="{B857DEFB-982D-0149-A2AC-0CED585E726A}" type="datetimeFigureOut">
              <a:rPr lang="en-US" sz="1800" kern="1200" smtClean="0">
                <a:solidFill>
                  <a:prstClr val="black"/>
                </a:solidFill>
                <a:latin typeface="Calibri"/>
                <a:ea typeface="+mn-ea"/>
                <a:cs typeface="+mn-cs"/>
              </a:rPr>
              <a:pPr defTabSz="457200"/>
              <a:t>7/18/16</a:t>
            </a:fld>
            <a:endParaRPr lang="en-US" sz="1800" kern="1200">
              <a:solidFill>
                <a:prstClr val="black"/>
              </a:solidFill>
              <a:latin typeface="Calibri"/>
              <a:ea typeface="+mn-ea"/>
              <a:cs typeface="+mn-cs"/>
            </a:endParaRPr>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pPr defTabSz="457200"/>
            <a:endParaRPr lang="en-US" sz="1800" kern="1200">
              <a:solidFill>
                <a:prstClr val="black"/>
              </a:solidFill>
              <a:latin typeface="Calibri"/>
              <a:ea typeface="+mn-ea"/>
              <a:cs typeface="+mn-cs"/>
            </a:endParaRPr>
          </a:p>
        </p:txBody>
      </p:sp>
      <p:sp>
        <p:nvSpPr>
          <p:cNvPr id="7" name="Slide Number Placeholder 6"/>
          <p:cNvSpPr>
            <a:spLocks noGrp="1"/>
          </p:cNvSpPr>
          <p:nvPr>
            <p:ph type="sldNum" sz="quarter" idx="12"/>
          </p:nvPr>
        </p:nvSpPr>
        <p:spPr/>
        <p:txBody>
          <a:bodyPr/>
          <a:lstStyle/>
          <a:p>
            <a:fld id="{EB2E0DE6-AFBA-9749-B768-F702E93C1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1259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pPr defTabSz="457200"/>
            <a:fld id="{B857DEFB-982D-0149-A2AC-0CED585E726A}" type="datetimeFigureOut">
              <a:rPr lang="en-US" sz="1800" kern="1200" smtClean="0">
                <a:solidFill>
                  <a:prstClr val="black"/>
                </a:solidFill>
                <a:latin typeface="Calibri"/>
                <a:ea typeface="+mn-ea"/>
                <a:cs typeface="+mn-cs"/>
              </a:rPr>
              <a:pPr defTabSz="457200"/>
              <a:t>7/18/16</a:t>
            </a:fld>
            <a:endParaRPr lang="en-US" sz="1800" kern="1200">
              <a:solidFill>
                <a:prstClr val="black"/>
              </a:solidFill>
              <a:latin typeface="Calibri"/>
              <a:ea typeface="+mn-ea"/>
              <a:cs typeface="+mn-cs"/>
            </a:endParaRPr>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pPr defTabSz="457200"/>
            <a:endParaRPr lang="en-US" sz="1800" kern="1200">
              <a:solidFill>
                <a:prstClr val="black"/>
              </a:solidFill>
              <a:latin typeface="Calibri"/>
              <a:ea typeface="+mn-ea"/>
              <a:cs typeface="+mn-cs"/>
            </a:endParaRPr>
          </a:p>
        </p:txBody>
      </p:sp>
      <p:sp>
        <p:nvSpPr>
          <p:cNvPr id="7" name="Slide Number Placeholder 6"/>
          <p:cNvSpPr>
            <a:spLocks noGrp="1"/>
          </p:cNvSpPr>
          <p:nvPr>
            <p:ph type="sldNum" sz="quarter" idx="12"/>
          </p:nvPr>
        </p:nvSpPr>
        <p:spPr/>
        <p:txBody>
          <a:bodyPr/>
          <a:lstStyle/>
          <a:p>
            <a:fld id="{EB2E0DE6-AFBA-9749-B768-F702E93C1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64483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defTabSz="457200"/>
            <a:fld id="{B857DEFB-982D-0149-A2AC-0CED585E726A}" type="datetimeFigureOut">
              <a:rPr lang="en-US" sz="1800" kern="1200" smtClean="0">
                <a:solidFill>
                  <a:prstClr val="black"/>
                </a:solidFill>
                <a:latin typeface="Calibri"/>
                <a:ea typeface="+mn-ea"/>
                <a:cs typeface="+mn-cs"/>
              </a:rPr>
              <a:pPr defTabSz="457200"/>
              <a:t>7/18/16</a:t>
            </a:fld>
            <a:endParaRPr lang="en-US" sz="1800" kern="120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pPr defTabSz="457200"/>
            <a:endParaRPr lang="en-US" sz="1800" kern="1200">
              <a:solidFill>
                <a:prstClr val="black"/>
              </a:solidFill>
              <a:latin typeface="Calibri"/>
              <a:ea typeface="+mn-ea"/>
              <a:cs typeface="+mn-cs"/>
            </a:endParaRPr>
          </a:p>
        </p:txBody>
      </p:sp>
      <p:sp>
        <p:nvSpPr>
          <p:cNvPr id="6" name="Slide Number Placeholder 5"/>
          <p:cNvSpPr>
            <a:spLocks noGrp="1"/>
          </p:cNvSpPr>
          <p:nvPr>
            <p:ph type="sldNum" sz="quarter" idx="12"/>
          </p:nvPr>
        </p:nvSpPr>
        <p:spPr/>
        <p:txBody>
          <a:bodyPr/>
          <a:lstStyle/>
          <a:p>
            <a:fld id="{EB2E0DE6-AFBA-9749-B768-F702E93C1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059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8"/>
        <p:cNvGrpSpPr/>
        <p:nvPr/>
      </p:nvGrpSpPr>
      <p:grpSpPr>
        <a:xfrm>
          <a:off x="0" y="0"/>
          <a:ext cx="0" cy="0"/>
          <a:chOff x="0" y="0"/>
          <a:chExt cx="0" cy="0"/>
        </a:xfrm>
      </p:grpSpPr>
      <p:sp>
        <p:nvSpPr>
          <p:cNvPr id="29" name="Shape 29"/>
          <p:cNvSpPr txBox="1">
            <a:spLocks noGrp="1"/>
          </p:cNvSpPr>
          <p:nvPr>
            <p:ph type="body" idx="1"/>
          </p:nvPr>
        </p:nvSpPr>
        <p:spPr>
          <a:xfrm>
            <a:off x="457200" y="983788"/>
            <a:ext cx="8229600" cy="3783473"/>
          </a:xfrm>
          <a:prstGeom prst="rect">
            <a:avLst/>
          </a:prstGeom>
          <a:noFill/>
          <a:ln>
            <a:noFill/>
          </a:ln>
        </p:spPr>
        <p:txBody>
          <a:bodyPr lIns="91425" tIns="91425" rIns="91425" bIns="91425" anchor="t" anchorCtr="0"/>
          <a:lstStyle>
            <a:lvl1pPr marL="0" marR="0" lvl="0"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l" rtl="0">
              <a:spcBef>
                <a:spcPts val="440"/>
              </a:spcBef>
              <a:buClr>
                <a:schemeClr val="dk1"/>
              </a:buClr>
              <a:buFont typeface="Arial"/>
              <a:buNone/>
              <a:defRPr sz="2200" b="0" i="0" u="none" strike="noStrike" cap="none">
                <a:solidFill>
                  <a:schemeClr val="dk1"/>
                </a:solidFill>
                <a:latin typeface="Calibri"/>
                <a:ea typeface="Calibri"/>
                <a:cs typeface="Calibri"/>
                <a:sym typeface="Calibri"/>
              </a:defRPr>
            </a:lvl2pPr>
            <a:lvl3pPr marL="914400" marR="0" lvl="2"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6553200" y="4767262"/>
            <a:ext cx="2133599" cy="274636"/>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
        <p:nvSpPr>
          <p:cNvPr id="31" name="Shape 31"/>
          <p:cNvSpPr/>
          <p:nvPr/>
        </p:nvSpPr>
        <p:spPr>
          <a:xfrm>
            <a:off x="0" y="0"/>
            <a:ext cx="9144000" cy="752592"/>
          </a:xfrm>
          <a:prstGeom prst="rect">
            <a:avLst/>
          </a:prstGeom>
          <a:solidFill>
            <a:srgbClr val="007EC4"/>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32" name="Shape 32"/>
          <p:cNvPicPr preferRelativeResize="0"/>
          <p:nvPr/>
        </p:nvPicPr>
        <p:blipFill rotWithShape="1">
          <a:blip r:embed="rId2">
            <a:alphaModFix/>
          </a:blip>
          <a:srcRect/>
          <a:stretch/>
        </p:blipFill>
        <p:spPr>
          <a:xfrm>
            <a:off x="8472442" y="110321"/>
            <a:ext cx="548699" cy="548699"/>
          </a:xfrm>
          <a:prstGeom prst="rect">
            <a:avLst/>
          </a:prstGeom>
          <a:noFill/>
          <a:ln>
            <a:noFill/>
          </a:ln>
        </p:spPr>
      </p:pic>
      <p:sp>
        <p:nvSpPr>
          <p:cNvPr id="33" name="Shape 33"/>
          <p:cNvSpPr txBox="1">
            <a:spLocks noGrp="1"/>
          </p:cNvSpPr>
          <p:nvPr>
            <p:ph type="title"/>
          </p:nvPr>
        </p:nvSpPr>
        <p:spPr>
          <a:xfrm>
            <a:off x="457200" y="0"/>
            <a:ext cx="8229600" cy="752598"/>
          </a:xfrm>
          <a:prstGeom prst="rect">
            <a:avLst/>
          </a:prstGeom>
          <a:noFill/>
          <a:ln>
            <a:noFill/>
          </a:ln>
        </p:spPr>
        <p:txBody>
          <a:bodyPr lIns="91425" tIns="91425" rIns="91425" bIns="91425" anchor="ctr" anchorCtr="0"/>
          <a:lstStyle>
            <a:lvl1pPr marL="0" marR="0" lvl="0" indent="0" algn="l" rtl="0">
              <a:spcBef>
                <a:spcPts val="0"/>
              </a:spcBef>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defTabSz="457200"/>
            <a:fld id="{B857DEFB-982D-0149-A2AC-0CED585E726A}" type="datetimeFigureOut">
              <a:rPr lang="en-US" sz="1800" kern="1200" smtClean="0">
                <a:solidFill>
                  <a:prstClr val="black"/>
                </a:solidFill>
                <a:latin typeface="Calibri"/>
                <a:ea typeface="+mn-ea"/>
                <a:cs typeface="+mn-cs"/>
              </a:rPr>
              <a:pPr defTabSz="457200"/>
              <a:t>7/18/16</a:t>
            </a:fld>
            <a:endParaRPr lang="en-US" sz="1800" kern="120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pPr defTabSz="457200"/>
            <a:endParaRPr lang="en-US" sz="1800" kern="1200">
              <a:solidFill>
                <a:prstClr val="black"/>
              </a:solidFill>
              <a:latin typeface="Calibri"/>
              <a:ea typeface="+mn-ea"/>
              <a:cs typeface="+mn-cs"/>
            </a:endParaRPr>
          </a:p>
        </p:txBody>
      </p:sp>
      <p:sp>
        <p:nvSpPr>
          <p:cNvPr id="6" name="Slide Number Placeholder 5"/>
          <p:cNvSpPr>
            <a:spLocks noGrp="1"/>
          </p:cNvSpPr>
          <p:nvPr>
            <p:ph type="sldNum" sz="quarter" idx="12"/>
          </p:nvPr>
        </p:nvSpPr>
        <p:spPr/>
        <p:txBody>
          <a:bodyPr/>
          <a:lstStyle/>
          <a:p>
            <a:fld id="{EB2E0DE6-AFBA-9749-B768-F702E93C1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5340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FlowEngine">
    <p:spTree>
      <p:nvGrpSpPr>
        <p:cNvPr id="1" name=""/>
        <p:cNvGrpSpPr/>
        <p:nvPr/>
      </p:nvGrpSpPr>
      <p:grpSpPr>
        <a:xfrm>
          <a:off x="0" y="0"/>
          <a:ext cx="0" cy="0"/>
          <a:chOff x="0" y="0"/>
          <a:chExt cx="0" cy="0"/>
        </a:xfrm>
      </p:grpSpPr>
      <p:sp>
        <p:nvSpPr>
          <p:cNvPr id="57" name="Title Placeholder 2"/>
          <p:cNvSpPr>
            <a:spLocks noGrp="1"/>
          </p:cNvSpPr>
          <p:nvPr>
            <p:ph type="title"/>
          </p:nvPr>
        </p:nvSpPr>
        <p:spPr>
          <a:xfrm>
            <a:off x="97970" y="1"/>
            <a:ext cx="7086602" cy="561347"/>
          </a:xfrm>
          <a:prstGeom prst="rect">
            <a:avLst/>
          </a:prstGeom>
        </p:spPr>
        <p:txBody>
          <a:bodyPr vert="horz" lIns="68580" tIns="34290" rIns="68580" bIns="34290" rtlCol="0" anchor="ctr">
            <a:normAutofit/>
          </a:bodyPr>
          <a:lstStyle/>
          <a:p>
            <a:r>
              <a:rPr lang="en-US" smtClean="0"/>
              <a:t>Click to edit Master title style</a:t>
            </a:r>
            <a:endParaRPr lang="en-US"/>
          </a:p>
        </p:txBody>
      </p:sp>
      <p:sp>
        <p:nvSpPr>
          <p:cNvPr id="59" name="Content Placeholder 8"/>
          <p:cNvSpPr>
            <a:spLocks noGrp="1"/>
          </p:cNvSpPr>
          <p:nvPr>
            <p:ph sz="quarter" idx="10"/>
          </p:nvPr>
        </p:nvSpPr>
        <p:spPr>
          <a:xfrm>
            <a:off x="157162" y="923925"/>
            <a:ext cx="8834438" cy="3943350"/>
          </a:xfrm>
        </p:spPr>
        <p:txBody>
          <a:bodyPr/>
          <a:lstStyle>
            <a:lvl2pPr>
              <a:defRPr b="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2" name="Group 1"/>
          <p:cNvGrpSpPr/>
          <p:nvPr/>
        </p:nvGrpSpPr>
        <p:grpSpPr>
          <a:xfrm>
            <a:off x="97970" y="500244"/>
            <a:ext cx="1748909" cy="276224"/>
            <a:chOff x="130627" y="666991"/>
            <a:chExt cx="2331878" cy="368299"/>
          </a:xfrm>
        </p:grpSpPr>
        <p:sp>
          <p:nvSpPr>
            <p:cNvPr id="17" name="Oval 16"/>
            <p:cNvSpPr/>
            <p:nvPr/>
          </p:nvSpPr>
          <p:spPr>
            <a:xfrm>
              <a:off x="209827" y="666991"/>
              <a:ext cx="359809" cy="368299"/>
            </a:xfrm>
            <a:prstGeom prst="ellipse">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dirty="0">
                <a:solidFill>
                  <a:prstClr val="white"/>
                </a:solidFill>
              </a:endParaRPr>
            </a:p>
          </p:txBody>
        </p:sp>
        <p:sp>
          <p:nvSpPr>
            <p:cNvPr id="19" name="Oval 18"/>
            <p:cNvSpPr/>
            <p:nvPr/>
          </p:nvSpPr>
          <p:spPr>
            <a:xfrm>
              <a:off x="209827" y="666991"/>
              <a:ext cx="359809" cy="368299"/>
            </a:xfrm>
            <a:prstGeom prst="ellipse">
              <a:avLst/>
            </a:prstGeom>
            <a:solidFill>
              <a:srgbClr val="14904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dirty="0">
                <a:solidFill>
                  <a:srgbClr val="149046"/>
                </a:solidFill>
              </a:endParaRPr>
            </a:p>
          </p:txBody>
        </p:sp>
        <p:sp>
          <p:nvSpPr>
            <p:cNvPr id="20" name="TextBox 19"/>
            <p:cNvSpPr txBox="1"/>
            <p:nvPr/>
          </p:nvSpPr>
          <p:spPr>
            <a:xfrm>
              <a:off x="130627" y="719980"/>
              <a:ext cx="510712" cy="287259"/>
            </a:xfrm>
            <a:prstGeom prst="rect">
              <a:avLst/>
            </a:prstGeom>
            <a:noFill/>
          </p:spPr>
          <p:txBody>
            <a:bodyPr wrap="square" rtlCol="0">
              <a:spAutoFit/>
            </a:bodyPr>
            <a:lstStyle/>
            <a:p>
              <a:pPr algn="ctr" defTabSz="457200"/>
              <a:r>
                <a:rPr lang="en-US" sz="800" kern="1200" dirty="0" smtClean="0">
                  <a:solidFill>
                    <a:srgbClr val="FFFFFF"/>
                  </a:solidFill>
                  <a:latin typeface="Calibri"/>
                  <a:ea typeface="+mn-ea"/>
                  <a:cs typeface="+mn-cs"/>
                </a:rPr>
                <a:t>TD</a:t>
              </a:r>
              <a:endParaRPr lang="en-US" sz="800" kern="1200" dirty="0">
                <a:solidFill>
                  <a:srgbClr val="FFFFFF"/>
                </a:solidFill>
                <a:latin typeface="Calibri"/>
                <a:ea typeface="+mn-ea"/>
                <a:cs typeface="+mn-cs"/>
              </a:endParaRPr>
            </a:p>
          </p:txBody>
        </p:sp>
        <p:grpSp>
          <p:nvGrpSpPr>
            <p:cNvPr id="22" name="Group 21"/>
            <p:cNvGrpSpPr/>
            <p:nvPr/>
          </p:nvGrpSpPr>
          <p:grpSpPr>
            <a:xfrm>
              <a:off x="585918" y="666991"/>
              <a:ext cx="510712" cy="368299"/>
              <a:chOff x="554276" y="1041473"/>
              <a:chExt cx="510712" cy="368299"/>
            </a:xfrm>
          </p:grpSpPr>
          <p:sp>
            <p:nvSpPr>
              <p:cNvPr id="23" name="Oval 22"/>
              <p:cNvSpPr/>
              <p:nvPr userDrawn="1"/>
            </p:nvSpPr>
            <p:spPr>
              <a:xfrm>
                <a:off x="633476" y="1041473"/>
                <a:ext cx="359809" cy="368299"/>
              </a:xfrm>
              <a:prstGeom prst="ellipse">
                <a:avLst/>
              </a:prstGeom>
              <a:solidFill>
                <a:srgbClr val="C0C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dirty="0">
                  <a:solidFill>
                    <a:prstClr val="white"/>
                  </a:solidFill>
                </a:endParaRPr>
              </a:p>
            </p:txBody>
          </p:sp>
          <p:sp>
            <p:nvSpPr>
              <p:cNvPr id="24" name="TextBox 23"/>
              <p:cNvSpPr txBox="1"/>
              <p:nvPr userDrawn="1"/>
            </p:nvSpPr>
            <p:spPr>
              <a:xfrm>
                <a:off x="554276" y="1094462"/>
                <a:ext cx="510712" cy="287259"/>
              </a:xfrm>
              <a:prstGeom prst="rect">
                <a:avLst/>
              </a:prstGeom>
              <a:noFill/>
            </p:spPr>
            <p:txBody>
              <a:bodyPr wrap="square" rtlCol="0">
                <a:spAutoFit/>
              </a:bodyPr>
              <a:lstStyle/>
              <a:p>
                <a:pPr algn="ctr" defTabSz="457200"/>
                <a:r>
                  <a:rPr lang="en-US" sz="800" kern="1200" dirty="0" smtClean="0">
                    <a:solidFill>
                      <a:srgbClr val="DDDDDD"/>
                    </a:solidFill>
                    <a:latin typeface="Calibri"/>
                    <a:ea typeface="+mn-ea"/>
                    <a:cs typeface="+mn-cs"/>
                  </a:rPr>
                  <a:t>MP</a:t>
                </a:r>
                <a:endParaRPr lang="en-US" sz="800" kern="1200" dirty="0">
                  <a:solidFill>
                    <a:srgbClr val="DDDDDD"/>
                  </a:solidFill>
                  <a:latin typeface="Calibri"/>
                  <a:ea typeface="+mn-ea"/>
                  <a:cs typeface="+mn-cs"/>
                </a:endParaRPr>
              </a:p>
            </p:txBody>
          </p:sp>
        </p:grpSp>
        <p:grpSp>
          <p:nvGrpSpPr>
            <p:cNvPr id="25" name="Group 24"/>
            <p:cNvGrpSpPr/>
            <p:nvPr/>
          </p:nvGrpSpPr>
          <p:grpSpPr>
            <a:xfrm>
              <a:off x="1041209" y="666991"/>
              <a:ext cx="510712" cy="368299"/>
              <a:chOff x="1019086" y="1041118"/>
              <a:chExt cx="510712" cy="368299"/>
            </a:xfrm>
          </p:grpSpPr>
          <p:sp>
            <p:nvSpPr>
              <p:cNvPr id="26" name="Oval 25"/>
              <p:cNvSpPr/>
              <p:nvPr userDrawn="1"/>
            </p:nvSpPr>
            <p:spPr>
              <a:xfrm>
                <a:off x="1098286" y="1041118"/>
                <a:ext cx="359809" cy="368299"/>
              </a:xfrm>
              <a:prstGeom prst="ellipse">
                <a:avLst/>
              </a:prstGeom>
              <a:solidFill>
                <a:srgbClr val="C0C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dirty="0">
                  <a:solidFill>
                    <a:prstClr val="white"/>
                  </a:solidFill>
                </a:endParaRPr>
              </a:p>
            </p:txBody>
          </p:sp>
          <p:sp>
            <p:nvSpPr>
              <p:cNvPr id="27" name="TextBox 26"/>
              <p:cNvSpPr txBox="1"/>
              <p:nvPr userDrawn="1"/>
            </p:nvSpPr>
            <p:spPr>
              <a:xfrm>
                <a:off x="1019086" y="1094107"/>
                <a:ext cx="510712" cy="287259"/>
              </a:xfrm>
              <a:prstGeom prst="rect">
                <a:avLst/>
              </a:prstGeom>
              <a:noFill/>
            </p:spPr>
            <p:txBody>
              <a:bodyPr wrap="square" rtlCol="0">
                <a:spAutoFit/>
              </a:bodyPr>
              <a:lstStyle/>
              <a:p>
                <a:pPr algn="ctr" defTabSz="457200"/>
                <a:r>
                  <a:rPr lang="en-US" sz="800" kern="1200" dirty="0" smtClean="0">
                    <a:solidFill>
                      <a:srgbClr val="DDDDDD"/>
                    </a:solidFill>
                    <a:latin typeface="Calibri"/>
                    <a:ea typeface="+mn-ea"/>
                    <a:cs typeface="+mn-cs"/>
                  </a:rPr>
                  <a:t>SC</a:t>
                </a:r>
                <a:endParaRPr lang="en-US" sz="800" kern="1200" dirty="0">
                  <a:solidFill>
                    <a:srgbClr val="DDDDDD"/>
                  </a:solidFill>
                  <a:latin typeface="Calibri"/>
                  <a:ea typeface="+mn-ea"/>
                  <a:cs typeface="+mn-cs"/>
                </a:endParaRPr>
              </a:p>
            </p:txBody>
          </p:sp>
        </p:grpSp>
        <p:grpSp>
          <p:nvGrpSpPr>
            <p:cNvPr id="28" name="Group 27"/>
            <p:cNvGrpSpPr/>
            <p:nvPr/>
          </p:nvGrpSpPr>
          <p:grpSpPr>
            <a:xfrm>
              <a:off x="1496501" y="666991"/>
              <a:ext cx="510712" cy="368299"/>
              <a:chOff x="1481141" y="1044365"/>
              <a:chExt cx="510712" cy="368299"/>
            </a:xfrm>
          </p:grpSpPr>
          <p:sp>
            <p:nvSpPr>
              <p:cNvPr id="29" name="Oval 28"/>
              <p:cNvSpPr/>
              <p:nvPr userDrawn="1"/>
            </p:nvSpPr>
            <p:spPr>
              <a:xfrm>
                <a:off x="1560341" y="1044365"/>
                <a:ext cx="359809" cy="368299"/>
              </a:xfrm>
              <a:prstGeom prst="ellipse">
                <a:avLst/>
              </a:prstGeom>
              <a:solidFill>
                <a:srgbClr val="C0C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dirty="0">
                  <a:solidFill>
                    <a:prstClr val="white"/>
                  </a:solidFill>
                </a:endParaRPr>
              </a:p>
            </p:txBody>
          </p:sp>
          <p:sp>
            <p:nvSpPr>
              <p:cNvPr id="32" name="TextBox 31"/>
              <p:cNvSpPr txBox="1"/>
              <p:nvPr userDrawn="1"/>
            </p:nvSpPr>
            <p:spPr>
              <a:xfrm>
                <a:off x="1481141" y="1097354"/>
                <a:ext cx="510712" cy="287259"/>
              </a:xfrm>
              <a:prstGeom prst="rect">
                <a:avLst/>
              </a:prstGeom>
              <a:noFill/>
            </p:spPr>
            <p:txBody>
              <a:bodyPr wrap="square" rtlCol="0">
                <a:spAutoFit/>
              </a:bodyPr>
              <a:lstStyle/>
              <a:p>
                <a:pPr algn="ctr" defTabSz="457200"/>
                <a:r>
                  <a:rPr lang="en-US" sz="800" kern="1200" dirty="0" smtClean="0">
                    <a:solidFill>
                      <a:srgbClr val="DDDDDD"/>
                    </a:solidFill>
                    <a:latin typeface="Calibri"/>
                    <a:ea typeface="+mn-ea"/>
                    <a:cs typeface="+mn-cs"/>
                  </a:rPr>
                  <a:t>EP</a:t>
                </a:r>
                <a:endParaRPr lang="en-US" sz="800" kern="1200" dirty="0">
                  <a:solidFill>
                    <a:srgbClr val="DDDDDD"/>
                  </a:solidFill>
                  <a:latin typeface="Calibri"/>
                  <a:ea typeface="+mn-ea"/>
                  <a:cs typeface="+mn-cs"/>
                </a:endParaRPr>
              </a:p>
            </p:txBody>
          </p:sp>
        </p:grpSp>
        <p:sp>
          <p:nvSpPr>
            <p:cNvPr id="35" name="Oval 34"/>
            <p:cNvSpPr/>
            <p:nvPr/>
          </p:nvSpPr>
          <p:spPr>
            <a:xfrm>
              <a:off x="2030993" y="666991"/>
              <a:ext cx="359809" cy="368299"/>
            </a:xfrm>
            <a:prstGeom prst="ellipse">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dirty="0">
                <a:solidFill>
                  <a:prstClr val="white"/>
                </a:solidFill>
              </a:endParaRPr>
            </a:p>
          </p:txBody>
        </p:sp>
        <p:grpSp>
          <p:nvGrpSpPr>
            <p:cNvPr id="38" name="Group 37"/>
            <p:cNvGrpSpPr/>
            <p:nvPr/>
          </p:nvGrpSpPr>
          <p:grpSpPr>
            <a:xfrm>
              <a:off x="1951793" y="666991"/>
              <a:ext cx="510712" cy="368299"/>
              <a:chOff x="130627" y="665367"/>
              <a:chExt cx="510712" cy="368299"/>
            </a:xfrm>
          </p:grpSpPr>
          <p:sp>
            <p:nvSpPr>
              <p:cNvPr id="39" name="Oval 38"/>
              <p:cNvSpPr/>
              <p:nvPr userDrawn="1"/>
            </p:nvSpPr>
            <p:spPr>
              <a:xfrm>
                <a:off x="209827" y="665367"/>
                <a:ext cx="359809" cy="368299"/>
              </a:xfrm>
              <a:prstGeom prst="ellipse">
                <a:avLst/>
              </a:prstGeom>
              <a:solidFill>
                <a:srgbClr val="C0C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dirty="0">
                  <a:solidFill>
                    <a:prstClr val="white"/>
                  </a:solidFill>
                </a:endParaRPr>
              </a:p>
            </p:txBody>
          </p:sp>
          <p:sp>
            <p:nvSpPr>
              <p:cNvPr id="40" name="TextBox 39"/>
              <p:cNvSpPr txBox="1"/>
              <p:nvPr userDrawn="1"/>
            </p:nvSpPr>
            <p:spPr>
              <a:xfrm>
                <a:off x="130627" y="718356"/>
                <a:ext cx="510712" cy="287259"/>
              </a:xfrm>
              <a:prstGeom prst="rect">
                <a:avLst/>
              </a:prstGeom>
              <a:noFill/>
            </p:spPr>
            <p:txBody>
              <a:bodyPr wrap="square" rtlCol="0">
                <a:spAutoFit/>
              </a:bodyPr>
              <a:lstStyle/>
              <a:p>
                <a:pPr algn="ctr" defTabSz="457200"/>
                <a:r>
                  <a:rPr lang="en-US" sz="800" kern="1200" dirty="0" smtClean="0">
                    <a:solidFill>
                      <a:srgbClr val="DDDDDD"/>
                    </a:solidFill>
                    <a:latin typeface="Calibri"/>
                    <a:ea typeface="+mn-ea"/>
                    <a:cs typeface="+mn-cs"/>
                  </a:rPr>
                  <a:t>PS</a:t>
                </a:r>
                <a:endParaRPr lang="en-US" sz="800" kern="1200" dirty="0">
                  <a:solidFill>
                    <a:srgbClr val="DDDDDD"/>
                  </a:solidFill>
                  <a:latin typeface="Calibri"/>
                  <a:ea typeface="+mn-ea"/>
                  <a:cs typeface="+mn-cs"/>
                </a:endParaRPr>
              </a:p>
            </p:txBody>
          </p:sp>
        </p:grpSp>
        <p:sp>
          <p:nvSpPr>
            <p:cNvPr id="21" name="Oval 20"/>
            <p:cNvSpPr/>
            <p:nvPr userDrawn="1"/>
          </p:nvSpPr>
          <p:spPr>
            <a:xfrm>
              <a:off x="209827" y="666991"/>
              <a:ext cx="359809" cy="368299"/>
            </a:xfrm>
            <a:prstGeom prst="ellipse">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dirty="0">
                <a:solidFill>
                  <a:prstClr val="white"/>
                </a:solidFill>
              </a:endParaRPr>
            </a:p>
          </p:txBody>
        </p:sp>
        <p:sp>
          <p:nvSpPr>
            <p:cNvPr id="30" name="Oval 29"/>
            <p:cNvSpPr/>
            <p:nvPr userDrawn="1"/>
          </p:nvSpPr>
          <p:spPr>
            <a:xfrm>
              <a:off x="209827" y="666991"/>
              <a:ext cx="359809" cy="368299"/>
            </a:xfrm>
            <a:prstGeom prst="ellipse">
              <a:avLst/>
            </a:prstGeom>
            <a:solidFill>
              <a:srgbClr val="14904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dirty="0">
                <a:solidFill>
                  <a:srgbClr val="149046"/>
                </a:solidFill>
              </a:endParaRPr>
            </a:p>
          </p:txBody>
        </p:sp>
        <p:sp>
          <p:nvSpPr>
            <p:cNvPr id="31" name="TextBox 30"/>
            <p:cNvSpPr txBox="1"/>
            <p:nvPr userDrawn="1"/>
          </p:nvSpPr>
          <p:spPr>
            <a:xfrm>
              <a:off x="130627" y="719980"/>
              <a:ext cx="510712" cy="287259"/>
            </a:xfrm>
            <a:prstGeom prst="rect">
              <a:avLst/>
            </a:prstGeom>
            <a:noFill/>
          </p:spPr>
          <p:txBody>
            <a:bodyPr wrap="square" rtlCol="0">
              <a:spAutoFit/>
            </a:bodyPr>
            <a:lstStyle/>
            <a:p>
              <a:pPr algn="ctr" defTabSz="457200"/>
              <a:r>
                <a:rPr lang="en-US" sz="800" kern="1200" dirty="0" smtClean="0">
                  <a:solidFill>
                    <a:srgbClr val="FFFFFF"/>
                  </a:solidFill>
                  <a:latin typeface="Calibri"/>
                  <a:ea typeface="+mn-ea"/>
                  <a:cs typeface="+mn-cs"/>
                </a:rPr>
                <a:t>TD</a:t>
              </a:r>
              <a:endParaRPr lang="en-US" sz="800" kern="1200" dirty="0">
                <a:solidFill>
                  <a:srgbClr val="FFFFFF"/>
                </a:solidFill>
                <a:latin typeface="Calibri"/>
                <a:ea typeface="+mn-ea"/>
                <a:cs typeface="+mn-cs"/>
              </a:endParaRPr>
            </a:p>
          </p:txBody>
        </p:sp>
        <p:grpSp>
          <p:nvGrpSpPr>
            <p:cNvPr id="33" name="Group 32"/>
            <p:cNvGrpSpPr/>
            <p:nvPr userDrawn="1"/>
          </p:nvGrpSpPr>
          <p:grpSpPr>
            <a:xfrm>
              <a:off x="585918" y="666991"/>
              <a:ext cx="510712" cy="368299"/>
              <a:chOff x="554276" y="1041473"/>
              <a:chExt cx="510712" cy="368299"/>
            </a:xfrm>
          </p:grpSpPr>
          <p:sp>
            <p:nvSpPr>
              <p:cNvPr id="34" name="Oval 33"/>
              <p:cNvSpPr/>
              <p:nvPr userDrawn="1"/>
            </p:nvSpPr>
            <p:spPr>
              <a:xfrm>
                <a:off x="633476" y="1041473"/>
                <a:ext cx="359809" cy="368299"/>
              </a:xfrm>
              <a:prstGeom prst="ellipse">
                <a:avLst/>
              </a:prstGeom>
              <a:solidFill>
                <a:srgbClr val="C0C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dirty="0">
                  <a:solidFill>
                    <a:prstClr val="white"/>
                  </a:solidFill>
                </a:endParaRPr>
              </a:p>
            </p:txBody>
          </p:sp>
          <p:sp>
            <p:nvSpPr>
              <p:cNvPr id="36" name="TextBox 35"/>
              <p:cNvSpPr txBox="1"/>
              <p:nvPr userDrawn="1"/>
            </p:nvSpPr>
            <p:spPr>
              <a:xfrm>
                <a:off x="554276" y="1094462"/>
                <a:ext cx="510712" cy="287259"/>
              </a:xfrm>
              <a:prstGeom prst="rect">
                <a:avLst/>
              </a:prstGeom>
              <a:noFill/>
            </p:spPr>
            <p:txBody>
              <a:bodyPr wrap="square" rtlCol="0">
                <a:spAutoFit/>
              </a:bodyPr>
              <a:lstStyle/>
              <a:p>
                <a:pPr algn="ctr" defTabSz="457200"/>
                <a:r>
                  <a:rPr lang="en-US" sz="800" kern="1200" dirty="0" smtClean="0">
                    <a:solidFill>
                      <a:srgbClr val="DDDDDD"/>
                    </a:solidFill>
                    <a:latin typeface="Calibri"/>
                    <a:ea typeface="+mn-ea"/>
                    <a:cs typeface="+mn-cs"/>
                  </a:rPr>
                  <a:t>MP</a:t>
                </a:r>
                <a:endParaRPr lang="en-US" sz="800" kern="1200" dirty="0">
                  <a:solidFill>
                    <a:srgbClr val="DDDDDD"/>
                  </a:solidFill>
                  <a:latin typeface="Calibri"/>
                  <a:ea typeface="+mn-ea"/>
                  <a:cs typeface="+mn-cs"/>
                </a:endParaRPr>
              </a:p>
            </p:txBody>
          </p:sp>
        </p:grpSp>
        <p:grpSp>
          <p:nvGrpSpPr>
            <p:cNvPr id="37" name="Group 36"/>
            <p:cNvGrpSpPr/>
            <p:nvPr userDrawn="1"/>
          </p:nvGrpSpPr>
          <p:grpSpPr>
            <a:xfrm>
              <a:off x="1041209" y="666991"/>
              <a:ext cx="510712" cy="368299"/>
              <a:chOff x="1019086" y="1041118"/>
              <a:chExt cx="510712" cy="368299"/>
            </a:xfrm>
          </p:grpSpPr>
          <p:sp>
            <p:nvSpPr>
              <p:cNvPr id="41" name="Oval 40"/>
              <p:cNvSpPr/>
              <p:nvPr userDrawn="1"/>
            </p:nvSpPr>
            <p:spPr>
              <a:xfrm>
                <a:off x="1098286" y="1041118"/>
                <a:ext cx="359809" cy="368299"/>
              </a:xfrm>
              <a:prstGeom prst="ellipse">
                <a:avLst/>
              </a:prstGeom>
              <a:solidFill>
                <a:srgbClr val="C0C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dirty="0">
                  <a:solidFill>
                    <a:prstClr val="white"/>
                  </a:solidFill>
                </a:endParaRPr>
              </a:p>
            </p:txBody>
          </p:sp>
          <p:sp>
            <p:nvSpPr>
              <p:cNvPr id="42" name="TextBox 41"/>
              <p:cNvSpPr txBox="1"/>
              <p:nvPr userDrawn="1"/>
            </p:nvSpPr>
            <p:spPr>
              <a:xfrm>
                <a:off x="1019086" y="1094107"/>
                <a:ext cx="510712" cy="287259"/>
              </a:xfrm>
              <a:prstGeom prst="rect">
                <a:avLst/>
              </a:prstGeom>
              <a:noFill/>
            </p:spPr>
            <p:txBody>
              <a:bodyPr wrap="square" rtlCol="0">
                <a:spAutoFit/>
              </a:bodyPr>
              <a:lstStyle/>
              <a:p>
                <a:pPr algn="ctr" defTabSz="457200"/>
                <a:r>
                  <a:rPr lang="en-US" sz="800" kern="1200" dirty="0" smtClean="0">
                    <a:solidFill>
                      <a:srgbClr val="DDDDDD"/>
                    </a:solidFill>
                    <a:latin typeface="Calibri"/>
                    <a:ea typeface="+mn-ea"/>
                    <a:cs typeface="+mn-cs"/>
                  </a:rPr>
                  <a:t>SC</a:t>
                </a:r>
                <a:endParaRPr lang="en-US" sz="800" kern="1200" dirty="0">
                  <a:solidFill>
                    <a:srgbClr val="DDDDDD"/>
                  </a:solidFill>
                  <a:latin typeface="Calibri"/>
                  <a:ea typeface="+mn-ea"/>
                  <a:cs typeface="+mn-cs"/>
                </a:endParaRPr>
              </a:p>
            </p:txBody>
          </p:sp>
        </p:grpSp>
        <p:grpSp>
          <p:nvGrpSpPr>
            <p:cNvPr id="43" name="Group 42"/>
            <p:cNvGrpSpPr/>
            <p:nvPr userDrawn="1"/>
          </p:nvGrpSpPr>
          <p:grpSpPr>
            <a:xfrm>
              <a:off x="1496501" y="666991"/>
              <a:ext cx="510712" cy="368299"/>
              <a:chOff x="1481141" y="1044365"/>
              <a:chExt cx="510712" cy="368299"/>
            </a:xfrm>
          </p:grpSpPr>
          <p:sp>
            <p:nvSpPr>
              <p:cNvPr id="44" name="Oval 43"/>
              <p:cNvSpPr/>
              <p:nvPr userDrawn="1"/>
            </p:nvSpPr>
            <p:spPr>
              <a:xfrm>
                <a:off x="1560341" y="1044365"/>
                <a:ext cx="359809" cy="368299"/>
              </a:xfrm>
              <a:prstGeom prst="ellipse">
                <a:avLst/>
              </a:prstGeom>
              <a:solidFill>
                <a:srgbClr val="C0C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dirty="0">
                  <a:solidFill>
                    <a:prstClr val="white"/>
                  </a:solidFill>
                </a:endParaRPr>
              </a:p>
            </p:txBody>
          </p:sp>
          <p:sp>
            <p:nvSpPr>
              <p:cNvPr id="45" name="TextBox 44"/>
              <p:cNvSpPr txBox="1"/>
              <p:nvPr userDrawn="1"/>
            </p:nvSpPr>
            <p:spPr>
              <a:xfrm>
                <a:off x="1481141" y="1097354"/>
                <a:ext cx="510712" cy="287259"/>
              </a:xfrm>
              <a:prstGeom prst="rect">
                <a:avLst/>
              </a:prstGeom>
              <a:noFill/>
            </p:spPr>
            <p:txBody>
              <a:bodyPr wrap="square" rtlCol="0">
                <a:spAutoFit/>
              </a:bodyPr>
              <a:lstStyle/>
              <a:p>
                <a:pPr algn="ctr" defTabSz="457200"/>
                <a:r>
                  <a:rPr lang="en-US" sz="800" kern="1200" dirty="0" smtClean="0">
                    <a:solidFill>
                      <a:srgbClr val="DDDDDD"/>
                    </a:solidFill>
                    <a:latin typeface="Calibri"/>
                    <a:ea typeface="+mn-ea"/>
                    <a:cs typeface="+mn-cs"/>
                  </a:rPr>
                  <a:t>EP</a:t>
                </a:r>
                <a:endParaRPr lang="en-US" sz="800" kern="1200" dirty="0">
                  <a:solidFill>
                    <a:srgbClr val="DDDDDD"/>
                  </a:solidFill>
                  <a:latin typeface="Calibri"/>
                  <a:ea typeface="+mn-ea"/>
                  <a:cs typeface="+mn-cs"/>
                </a:endParaRPr>
              </a:p>
            </p:txBody>
          </p:sp>
        </p:grpSp>
        <p:sp>
          <p:nvSpPr>
            <p:cNvPr id="46" name="Oval 45"/>
            <p:cNvSpPr/>
            <p:nvPr userDrawn="1"/>
          </p:nvSpPr>
          <p:spPr>
            <a:xfrm>
              <a:off x="2030993" y="666991"/>
              <a:ext cx="359809" cy="368299"/>
            </a:xfrm>
            <a:prstGeom prst="ellipse">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dirty="0">
                <a:solidFill>
                  <a:prstClr val="white"/>
                </a:solidFill>
              </a:endParaRPr>
            </a:p>
          </p:txBody>
        </p:sp>
        <p:grpSp>
          <p:nvGrpSpPr>
            <p:cNvPr id="47" name="Group 46"/>
            <p:cNvGrpSpPr/>
            <p:nvPr userDrawn="1"/>
          </p:nvGrpSpPr>
          <p:grpSpPr>
            <a:xfrm>
              <a:off x="1951793" y="666991"/>
              <a:ext cx="510712" cy="368299"/>
              <a:chOff x="130627" y="665367"/>
              <a:chExt cx="510712" cy="368299"/>
            </a:xfrm>
          </p:grpSpPr>
          <p:sp>
            <p:nvSpPr>
              <p:cNvPr id="48" name="Oval 47"/>
              <p:cNvSpPr/>
              <p:nvPr userDrawn="1"/>
            </p:nvSpPr>
            <p:spPr>
              <a:xfrm>
                <a:off x="209827" y="665367"/>
                <a:ext cx="359809" cy="368299"/>
              </a:xfrm>
              <a:prstGeom prst="ellipse">
                <a:avLst/>
              </a:prstGeom>
              <a:solidFill>
                <a:srgbClr val="C0C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dirty="0">
                  <a:solidFill>
                    <a:prstClr val="white"/>
                  </a:solidFill>
                </a:endParaRPr>
              </a:p>
            </p:txBody>
          </p:sp>
          <p:sp>
            <p:nvSpPr>
              <p:cNvPr id="49" name="TextBox 48"/>
              <p:cNvSpPr txBox="1"/>
              <p:nvPr userDrawn="1"/>
            </p:nvSpPr>
            <p:spPr>
              <a:xfrm>
                <a:off x="130627" y="718356"/>
                <a:ext cx="510712" cy="287259"/>
              </a:xfrm>
              <a:prstGeom prst="rect">
                <a:avLst/>
              </a:prstGeom>
              <a:noFill/>
            </p:spPr>
            <p:txBody>
              <a:bodyPr wrap="square" rtlCol="0">
                <a:spAutoFit/>
              </a:bodyPr>
              <a:lstStyle/>
              <a:p>
                <a:pPr algn="ctr" defTabSz="457200"/>
                <a:r>
                  <a:rPr lang="en-US" sz="800" kern="1200" dirty="0" smtClean="0">
                    <a:solidFill>
                      <a:srgbClr val="DDDDDD"/>
                    </a:solidFill>
                    <a:latin typeface="Calibri"/>
                    <a:ea typeface="+mn-ea"/>
                    <a:cs typeface="+mn-cs"/>
                  </a:rPr>
                  <a:t>PS</a:t>
                </a:r>
                <a:endParaRPr lang="en-US" sz="800" kern="1200" dirty="0">
                  <a:solidFill>
                    <a:srgbClr val="DDDDDD"/>
                  </a:solidFill>
                  <a:latin typeface="Calibri"/>
                  <a:ea typeface="+mn-ea"/>
                  <a:cs typeface="+mn-cs"/>
                </a:endParaRPr>
              </a:p>
            </p:txBody>
          </p:sp>
        </p:grpSp>
      </p:grpSp>
    </p:spTree>
    <p:extLst>
      <p:ext uri="{BB962C8B-B14F-4D97-AF65-F5344CB8AC3E}">
        <p14:creationId xmlns:p14="http://schemas.microsoft.com/office/powerpoint/2010/main" val="1147833976"/>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Shape 10"/>
          <p:cNvSpPr/>
          <p:nvPr userDrawn="1"/>
        </p:nvSpPr>
        <p:spPr>
          <a:xfrm>
            <a:off x="0" y="1114353"/>
            <a:ext cx="9144000" cy="2011799"/>
          </a:xfrm>
          <a:prstGeom prst="rect">
            <a:avLst/>
          </a:prstGeom>
          <a:solidFill>
            <a:schemeClr val="accent1">
              <a:lumMod val="20000"/>
              <a:lumOff val="80000"/>
            </a:schemeClr>
          </a:solidFill>
          <a:ln>
            <a:noFill/>
          </a:ln>
        </p:spPr>
        <p:txBody>
          <a:bodyPr lIns="91425" tIns="91425" rIns="91425" bIns="91425" anchor="ctr" anchorCtr="0">
            <a:noAutofit/>
          </a:bodyPr>
          <a:lstStyle/>
          <a:p>
            <a:pPr defTabSz="457200"/>
            <a:endParaRPr>
              <a:solidFill>
                <a:prstClr val="black"/>
              </a:solidFill>
            </a:endParaRPr>
          </a:p>
        </p:txBody>
      </p:sp>
      <p:sp>
        <p:nvSpPr>
          <p:cNvPr id="10" name="Shape 11"/>
          <p:cNvSpPr txBox="1">
            <a:spLocks/>
          </p:cNvSpPr>
          <p:nvPr userDrawn="1"/>
        </p:nvSpPr>
        <p:spPr>
          <a:xfrm>
            <a:off x="311700" y="1906348"/>
            <a:ext cx="8520599" cy="2011799"/>
          </a:xfrm>
          <a:prstGeom prst="rect">
            <a:avLst/>
          </a:prstGeom>
        </p:spPr>
        <p:txBody>
          <a:bodyPr vert="horz" lIns="91425" tIns="91425" rIns="91425" bIns="91425" rtlCol="0" anchor="ctr" anchorCtr="0">
            <a:normAutofit/>
          </a:bodyPr>
          <a:lstStyle>
            <a:lvl1pPr lvl="0" algn="ctr" defTabSz="457200" rtl="0" eaLnBrk="1" latinLnBrk="0" hangingPunct="1">
              <a:spcBef>
                <a:spcPts val="0"/>
              </a:spcBef>
              <a:buClr>
                <a:srgbClr val="FFFFFF"/>
              </a:buClr>
              <a:buSzPct val="100000"/>
              <a:buFont typeface="Droid Sans"/>
              <a:buNone/>
              <a:defRPr sz="4400" kern="1200">
                <a:solidFill>
                  <a:srgbClr val="FFFFFF"/>
                </a:solidFill>
                <a:latin typeface="+mj-lt"/>
                <a:ea typeface="Droid Sans"/>
                <a:cs typeface="Droid Sans"/>
                <a:sym typeface="Droid Sans"/>
              </a:defRPr>
            </a:lvl1pPr>
            <a:lvl2pPr lvl="1" algn="ctr">
              <a:spcBef>
                <a:spcPts val="0"/>
              </a:spcBef>
              <a:buClr>
                <a:srgbClr val="FFFFFF"/>
              </a:buClr>
              <a:buSzPct val="100000"/>
              <a:defRPr sz="5200">
                <a:solidFill>
                  <a:srgbClr val="FFFFFF"/>
                </a:solidFill>
              </a:defRPr>
            </a:lvl2pPr>
            <a:lvl3pPr lvl="2" algn="ctr">
              <a:spcBef>
                <a:spcPts val="0"/>
              </a:spcBef>
              <a:buClr>
                <a:srgbClr val="FFFFFF"/>
              </a:buClr>
              <a:buSzPct val="100000"/>
              <a:defRPr sz="5200">
                <a:solidFill>
                  <a:srgbClr val="FFFFFF"/>
                </a:solidFill>
              </a:defRPr>
            </a:lvl3pPr>
            <a:lvl4pPr lvl="3" algn="ctr">
              <a:spcBef>
                <a:spcPts val="0"/>
              </a:spcBef>
              <a:buClr>
                <a:srgbClr val="FFFFFF"/>
              </a:buClr>
              <a:buSzPct val="100000"/>
              <a:defRPr sz="5200">
                <a:solidFill>
                  <a:srgbClr val="FFFFFF"/>
                </a:solidFill>
              </a:defRPr>
            </a:lvl4pPr>
            <a:lvl5pPr lvl="4" algn="ctr">
              <a:spcBef>
                <a:spcPts val="0"/>
              </a:spcBef>
              <a:buClr>
                <a:srgbClr val="FFFFFF"/>
              </a:buClr>
              <a:buSzPct val="100000"/>
              <a:defRPr sz="5200">
                <a:solidFill>
                  <a:srgbClr val="FFFFFF"/>
                </a:solidFill>
              </a:defRPr>
            </a:lvl5pPr>
            <a:lvl6pPr lvl="5" algn="ctr">
              <a:spcBef>
                <a:spcPts val="0"/>
              </a:spcBef>
              <a:buClr>
                <a:srgbClr val="FFFFFF"/>
              </a:buClr>
              <a:buSzPct val="100000"/>
              <a:defRPr sz="5200">
                <a:solidFill>
                  <a:srgbClr val="FFFFFF"/>
                </a:solidFill>
              </a:defRPr>
            </a:lvl6pPr>
            <a:lvl7pPr lvl="6" algn="ctr">
              <a:spcBef>
                <a:spcPts val="0"/>
              </a:spcBef>
              <a:buClr>
                <a:srgbClr val="FFFFFF"/>
              </a:buClr>
              <a:buSzPct val="100000"/>
              <a:defRPr sz="5200">
                <a:solidFill>
                  <a:srgbClr val="FFFFFF"/>
                </a:solidFill>
              </a:defRPr>
            </a:lvl7pPr>
            <a:lvl8pPr lvl="7" algn="ctr">
              <a:spcBef>
                <a:spcPts val="0"/>
              </a:spcBef>
              <a:buClr>
                <a:srgbClr val="FFFFFF"/>
              </a:buClr>
              <a:buSzPct val="100000"/>
              <a:defRPr sz="5200">
                <a:solidFill>
                  <a:srgbClr val="FFFFFF"/>
                </a:solidFill>
              </a:defRPr>
            </a:lvl8pPr>
            <a:lvl9pPr lvl="8" algn="ctr">
              <a:spcBef>
                <a:spcPts val="0"/>
              </a:spcBef>
              <a:buClr>
                <a:srgbClr val="FFFFFF"/>
              </a:buClr>
              <a:buSzPct val="100000"/>
              <a:defRPr sz="5200">
                <a:solidFill>
                  <a:srgbClr val="FFFFFF"/>
                </a:solidFill>
              </a:defRPr>
            </a:lvl9pPr>
          </a:lstStyle>
          <a:p>
            <a:endParaRPr lang="en-US" dirty="0"/>
          </a:p>
        </p:txBody>
      </p:sp>
      <p:pic>
        <p:nvPicPr>
          <p:cNvPr id="4" name="Shape 15"/>
          <p:cNvPicPr preferRelativeResize="0"/>
          <p:nvPr userDrawn="1"/>
        </p:nvPicPr>
        <p:blipFill rotWithShape="1">
          <a:blip r:embed="rId2">
            <a:alphaModFix/>
          </a:blip>
          <a:srcRect r="65122"/>
          <a:stretch/>
        </p:blipFill>
        <p:spPr>
          <a:xfrm>
            <a:off x="8382000" y="1093028"/>
            <a:ext cx="762000" cy="784873"/>
          </a:xfrm>
          <a:prstGeom prst="rect">
            <a:avLst/>
          </a:prstGeom>
          <a:noFill/>
          <a:ln>
            <a:noFill/>
          </a:ln>
        </p:spPr>
      </p:pic>
    </p:spTree>
    <p:extLst>
      <p:ext uri="{BB962C8B-B14F-4D97-AF65-F5344CB8AC3E}">
        <p14:creationId xmlns:p14="http://schemas.microsoft.com/office/powerpoint/2010/main" val="3937526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Shape 10"/>
          <p:cNvSpPr/>
          <p:nvPr userDrawn="1"/>
        </p:nvSpPr>
        <p:spPr>
          <a:xfrm>
            <a:off x="0" y="1114353"/>
            <a:ext cx="9144000" cy="2011799"/>
          </a:xfrm>
          <a:prstGeom prst="rect">
            <a:avLst/>
          </a:prstGeom>
          <a:solidFill>
            <a:schemeClr val="tx2">
              <a:lumMod val="20000"/>
              <a:lumOff val="80000"/>
            </a:schemeClr>
          </a:solidFill>
          <a:ln>
            <a:noFill/>
          </a:ln>
        </p:spPr>
        <p:txBody>
          <a:bodyPr lIns="91425" tIns="91425" rIns="91425" bIns="91425" anchor="ctr" anchorCtr="0">
            <a:noAutofit/>
          </a:bodyPr>
          <a:lstStyle/>
          <a:p>
            <a:pPr defTabSz="457200"/>
            <a:endParaRPr>
              <a:solidFill>
                <a:prstClr val="black"/>
              </a:solidFill>
            </a:endParaRPr>
          </a:p>
        </p:txBody>
      </p:sp>
      <p:sp>
        <p:nvSpPr>
          <p:cNvPr id="10" name="Shape 11"/>
          <p:cNvSpPr txBox="1">
            <a:spLocks/>
          </p:cNvSpPr>
          <p:nvPr userDrawn="1"/>
        </p:nvSpPr>
        <p:spPr>
          <a:xfrm>
            <a:off x="311700" y="1906348"/>
            <a:ext cx="8520599" cy="2011799"/>
          </a:xfrm>
          <a:prstGeom prst="rect">
            <a:avLst/>
          </a:prstGeom>
        </p:spPr>
        <p:txBody>
          <a:bodyPr vert="horz" lIns="91425" tIns="91425" rIns="91425" bIns="91425" rtlCol="0" anchor="ctr" anchorCtr="0">
            <a:normAutofit/>
          </a:bodyPr>
          <a:lstStyle>
            <a:lvl1pPr lvl="0" algn="ctr" defTabSz="457200" rtl="0" eaLnBrk="1" latinLnBrk="0" hangingPunct="1">
              <a:spcBef>
                <a:spcPts val="0"/>
              </a:spcBef>
              <a:buClr>
                <a:srgbClr val="FFFFFF"/>
              </a:buClr>
              <a:buSzPct val="100000"/>
              <a:buFont typeface="Droid Sans"/>
              <a:buNone/>
              <a:defRPr sz="4400" kern="1200">
                <a:solidFill>
                  <a:srgbClr val="FFFFFF"/>
                </a:solidFill>
                <a:latin typeface="+mj-lt"/>
                <a:ea typeface="Droid Sans"/>
                <a:cs typeface="Droid Sans"/>
                <a:sym typeface="Droid Sans"/>
              </a:defRPr>
            </a:lvl1pPr>
            <a:lvl2pPr lvl="1" algn="ctr">
              <a:spcBef>
                <a:spcPts val="0"/>
              </a:spcBef>
              <a:buClr>
                <a:srgbClr val="FFFFFF"/>
              </a:buClr>
              <a:buSzPct val="100000"/>
              <a:defRPr sz="5200">
                <a:solidFill>
                  <a:srgbClr val="FFFFFF"/>
                </a:solidFill>
              </a:defRPr>
            </a:lvl2pPr>
            <a:lvl3pPr lvl="2" algn="ctr">
              <a:spcBef>
                <a:spcPts val="0"/>
              </a:spcBef>
              <a:buClr>
                <a:srgbClr val="FFFFFF"/>
              </a:buClr>
              <a:buSzPct val="100000"/>
              <a:defRPr sz="5200">
                <a:solidFill>
                  <a:srgbClr val="FFFFFF"/>
                </a:solidFill>
              </a:defRPr>
            </a:lvl3pPr>
            <a:lvl4pPr lvl="3" algn="ctr">
              <a:spcBef>
                <a:spcPts val="0"/>
              </a:spcBef>
              <a:buClr>
                <a:srgbClr val="FFFFFF"/>
              </a:buClr>
              <a:buSzPct val="100000"/>
              <a:defRPr sz="5200">
                <a:solidFill>
                  <a:srgbClr val="FFFFFF"/>
                </a:solidFill>
              </a:defRPr>
            </a:lvl4pPr>
            <a:lvl5pPr lvl="4" algn="ctr">
              <a:spcBef>
                <a:spcPts val="0"/>
              </a:spcBef>
              <a:buClr>
                <a:srgbClr val="FFFFFF"/>
              </a:buClr>
              <a:buSzPct val="100000"/>
              <a:defRPr sz="5200">
                <a:solidFill>
                  <a:srgbClr val="FFFFFF"/>
                </a:solidFill>
              </a:defRPr>
            </a:lvl5pPr>
            <a:lvl6pPr lvl="5" algn="ctr">
              <a:spcBef>
                <a:spcPts val="0"/>
              </a:spcBef>
              <a:buClr>
                <a:srgbClr val="FFFFFF"/>
              </a:buClr>
              <a:buSzPct val="100000"/>
              <a:defRPr sz="5200">
                <a:solidFill>
                  <a:srgbClr val="FFFFFF"/>
                </a:solidFill>
              </a:defRPr>
            </a:lvl6pPr>
            <a:lvl7pPr lvl="6" algn="ctr">
              <a:spcBef>
                <a:spcPts val="0"/>
              </a:spcBef>
              <a:buClr>
                <a:srgbClr val="FFFFFF"/>
              </a:buClr>
              <a:buSzPct val="100000"/>
              <a:defRPr sz="5200">
                <a:solidFill>
                  <a:srgbClr val="FFFFFF"/>
                </a:solidFill>
              </a:defRPr>
            </a:lvl7pPr>
            <a:lvl8pPr lvl="7" algn="ctr">
              <a:spcBef>
                <a:spcPts val="0"/>
              </a:spcBef>
              <a:buClr>
                <a:srgbClr val="FFFFFF"/>
              </a:buClr>
              <a:buSzPct val="100000"/>
              <a:defRPr sz="5200">
                <a:solidFill>
                  <a:srgbClr val="FFFFFF"/>
                </a:solidFill>
              </a:defRPr>
            </a:lvl8pPr>
            <a:lvl9pPr lvl="8" algn="ctr">
              <a:spcBef>
                <a:spcPts val="0"/>
              </a:spcBef>
              <a:buClr>
                <a:srgbClr val="FFFFFF"/>
              </a:buClr>
              <a:buSzPct val="100000"/>
              <a:defRPr sz="5200">
                <a:solidFill>
                  <a:srgbClr val="FFFFFF"/>
                </a:solidFill>
              </a:defRPr>
            </a:lvl9pPr>
          </a:lstStyle>
          <a:p>
            <a:endParaRPr lang="en-US" dirty="0"/>
          </a:p>
        </p:txBody>
      </p:sp>
    </p:spTree>
    <p:extLst>
      <p:ext uri="{BB962C8B-B14F-4D97-AF65-F5344CB8AC3E}">
        <p14:creationId xmlns:p14="http://schemas.microsoft.com/office/powerpoint/2010/main" val="2271821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Shape 10"/>
          <p:cNvSpPr/>
          <p:nvPr userDrawn="1"/>
        </p:nvSpPr>
        <p:spPr>
          <a:xfrm>
            <a:off x="0" y="209550"/>
            <a:ext cx="9144000" cy="4800599"/>
          </a:xfrm>
          <a:prstGeom prst="rect">
            <a:avLst/>
          </a:prstGeom>
          <a:solidFill>
            <a:schemeClr val="bg1">
              <a:lumMod val="65000"/>
            </a:schemeClr>
          </a:solidFill>
          <a:ln>
            <a:noFill/>
          </a:ln>
        </p:spPr>
        <p:txBody>
          <a:bodyPr lIns="91425" tIns="91425" rIns="91425" bIns="91425" anchor="ctr" anchorCtr="0">
            <a:noAutofit/>
          </a:bodyPr>
          <a:lstStyle/>
          <a:p>
            <a:pPr defTabSz="457200"/>
            <a:endParaRPr>
              <a:solidFill>
                <a:prstClr val="black"/>
              </a:solidFill>
            </a:endParaRPr>
          </a:p>
        </p:txBody>
      </p:sp>
      <p:sp>
        <p:nvSpPr>
          <p:cNvPr id="10" name="Shape 11"/>
          <p:cNvSpPr txBox="1">
            <a:spLocks/>
          </p:cNvSpPr>
          <p:nvPr userDrawn="1"/>
        </p:nvSpPr>
        <p:spPr>
          <a:xfrm>
            <a:off x="311700" y="1906348"/>
            <a:ext cx="8520599" cy="2011799"/>
          </a:xfrm>
          <a:prstGeom prst="rect">
            <a:avLst/>
          </a:prstGeom>
        </p:spPr>
        <p:txBody>
          <a:bodyPr vert="horz" lIns="91425" tIns="91425" rIns="91425" bIns="91425" rtlCol="0" anchor="ctr" anchorCtr="0">
            <a:normAutofit/>
          </a:bodyPr>
          <a:lstStyle>
            <a:lvl1pPr lvl="0" algn="ctr" defTabSz="457200" rtl="0" eaLnBrk="1" latinLnBrk="0" hangingPunct="1">
              <a:spcBef>
                <a:spcPts val="0"/>
              </a:spcBef>
              <a:buClr>
                <a:srgbClr val="FFFFFF"/>
              </a:buClr>
              <a:buSzPct val="100000"/>
              <a:buFont typeface="Droid Sans"/>
              <a:buNone/>
              <a:defRPr sz="4400" kern="1200">
                <a:solidFill>
                  <a:srgbClr val="FFFFFF"/>
                </a:solidFill>
                <a:latin typeface="+mj-lt"/>
                <a:ea typeface="Droid Sans"/>
                <a:cs typeface="Droid Sans"/>
                <a:sym typeface="Droid Sans"/>
              </a:defRPr>
            </a:lvl1pPr>
            <a:lvl2pPr lvl="1" algn="ctr">
              <a:spcBef>
                <a:spcPts val="0"/>
              </a:spcBef>
              <a:buClr>
                <a:srgbClr val="FFFFFF"/>
              </a:buClr>
              <a:buSzPct val="100000"/>
              <a:defRPr sz="5200">
                <a:solidFill>
                  <a:srgbClr val="FFFFFF"/>
                </a:solidFill>
              </a:defRPr>
            </a:lvl2pPr>
            <a:lvl3pPr lvl="2" algn="ctr">
              <a:spcBef>
                <a:spcPts val="0"/>
              </a:spcBef>
              <a:buClr>
                <a:srgbClr val="FFFFFF"/>
              </a:buClr>
              <a:buSzPct val="100000"/>
              <a:defRPr sz="5200">
                <a:solidFill>
                  <a:srgbClr val="FFFFFF"/>
                </a:solidFill>
              </a:defRPr>
            </a:lvl3pPr>
            <a:lvl4pPr lvl="3" algn="ctr">
              <a:spcBef>
                <a:spcPts val="0"/>
              </a:spcBef>
              <a:buClr>
                <a:srgbClr val="FFFFFF"/>
              </a:buClr>
              <a:buSzPct val="100000"/>
              <a:defRPr sz="5200">
                <a:solidFill>
                  <a:srgbClr val="FFFFFF"/>
                </a:solidFill>
              </a:defRPr>
            </a:lvl4pPr>
            <a:lvl5pPr lvl="4" algn="ctr">
              <a:spcBef>
                <a:spcPts val="0"/>
              </a:spcBef>
              <a:buClr>
                <a:srgbClr val="FFFFFF"/>
              </a:buClr>
              <a:buSzPct val="100000"/>
              <a:defRPr sz="5200">
                <a:solidFill>
                  <a:srgbClr val="FFFFFF"/>
                </a:solidFill>
              </a:defRPr>
            </a:lvl5pPr>
            <a:lvl6pPr lvl="5" algn="ctr">
              <a:spcBef>
                <a:spcPts val="0"/>
              </a:spcBef>
              <a:buClr>
                <a:srgbClr val="FFFFFF"/>
              </a:buClr>
              <a:buSzPct val="100000"/>
              <a:defRPr sz="5200">
                <a:solidFill>
                  <a:srgbClr val="FFFFFF"/>
                </a:solidFill>
              </a:defRPr>
            </a:lvl6pPr>
            <a:lvl7pPr lvl="6" algn="ctr">
              <a:spcBef>
                <a:spcPts val="0"/>
              </a:spcBef>
              <a:buClr>
                <a:srgbClr val="FFFFFF"/>
              </a:buClr>
              <a:buSzPct val="100000"/>
              <a:defRPr sz="5200">
                <a:solidFill>
                  <a:srgbClr val="FFFFFF"/>
                </a:solidFill>
              </a:defRPr>
            </a:lvl7pPr>
            <a:lvl8pPr lvl="7" algn="ctr">
              <a:spcBef>
                <a:spcPts val="0"/>
              </a:spcBef>
              <a:buClr>
                <a:srgbClr val="FFFFFF"/>
              </a:buClr>
              <a:buSzPct val="100000"/>
              <a:defRPr sz="5200">
                <a:solidFill>
                  <a:srgbClr val="FFFFFF"/>
                </a:solidFill>
              </a:defRPr>
            </a:lvl8pPr>
            <a:lvl9pPr lvl="8" algn="ctr">
              <a:spcBef>
                <a:spcPts val="0"/>
              </a:spcBef>
              <a:buClr>
                <a:srgbClr val="FFFFFF"/>
              </a:buClr>
              <a:buSzPct val="100000"/>
              <a:defRPr sz="5200">
                <a:solidFill>
                  <a:srgbClr val="FFFFFF"/>
                </a:solidFill>
              </a:defRPr>
            </a:lvl9pPr>
          </a:lstStyle>
          <a:p>
            <a:endParaRPr lang="en-US" dirty="0"/>
          </a:p>
        </p:txBody>
      </p:sp>
      <p:pic>
        <p:nvPicPr>
          <p:cNvPr id="4" name="Shape 15"/>
          <p:cNvPicPr preferRelativeResize="0"/>
          <p:nvPr userDrawn="1"/>
        </p:nvPicPr>
        <p:blipFill rotWithShape="1">
          <a:blip r:embed="rId2">
            <a:alphaModFix/>
          </a:blip>
          <a:srcRect r="65122"/>
          <a:stretch/>
        </p:blipFill>
        <p:spPr>
          <a:xfrm>
            <a:off x="8382000" y="209550"/>
            <a:ext cx="762000" cy="784873"/>
          </a:xfrm>
          <a:prstGeom prst="rect">
            <a:avLst/>
          </a:prstGeom>
          <a:noFill/>
          <a:ln>
            <a:noFill/>
          </a:ln>
        </p:spPr>
      </p:pic>
    </p:spTree>
    <p:extLst>
      <p:ext uri="{BB962C8B-B14F-4D97-AF65-F5344CB8AC3E}">
        <p14:creationId xmlns:p14="http://schemas.microsoft.com/office/powerpoint/2010/main" val="323881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Shape 9"/>
        <p:cNvGrpSpPr/>
        <p:nvPr/>
      </p:nvGrpSpPr>
      <p:grpSpPr>
        <a:xfrm>
          <a:off x="0" y="0"/>
          <a:ext cx="0" cy="0"/>
          <a:chOff x="0" y="0"/>
          <a:chExt cx="0" cy="0"/>
        </a:xfrm>
      </p:grpSpPr>
      <p:sp>
        <p:nvSpPr>
          <p:cNvPr id="10" name="Shape 10"/>
          <p:cNvSpPr/>
          <p:nvPr/>
        </p:nvSpPr>
        <p:spPr>
          <a:xfrm>
            <a:off x="0" y="1906355"/>
            <a:ext cx="9144000" cy="2011799"/>
          </a:xfrm>
          <a:prstGeom prst="rect">
            <a:avLst/>
          </a:prstGeom>
          <a:solidFill>
            <a:srgbClr val="007EC4"/>
          </a:solidFill>
          <a:ln>
            <a:noFill/>
          </a:ln>
        </p:spPr>
        <p:txBody>
          <a:bodyPr lIns="91425" tIns="91425" rIns="91425" bIns="91425" anchor="ctr" anchorCtr="0">
            <a:noAutofit/>
          </a:bodyPr>
          <a:lstStyle/>
          <a:p>
            <a:pPr defTabSz="457200"/>
            <a:endParaRPr sz="1800" kern="1200">
              <a:solidFill>
                <a:prstClr val="black"/>
              </a:solidFill>
              <a:latin typeface="Calibri"/>
              <a:ea typeface="+mn-ea"/>
              <a:cs typeface="+mn-cs"/>
            </a:endParaRPr>
          </a:p>
        </p:txBody>
      </p:sp>
      <p:sp>
        <p:nvSpPr>
          <p:cNvPr id="11" name="Shape 11"/>
          <p:cNvSpPr txBox="1">
            <a:spLocks noGrp="1"/>
          </p:cNvSpPr>
          <p:nvPr>
            <p:ph type="ctrTitle"/>
          </p:nvPr>
        </p:nvSpPr>
        <p:spPr>
          <a:xfrm>
            <a:off x="311710" y="1906353"/>
            <a:ext cx="8520599" cy="2011799"/>
          </a:xfrm>
          <a:prstGeom prst="rect">
            <a:avLst/>
          </a:prstGeom>
        </p:spPr>
        <p:txBody>
          <a:bodyPr lIns="91425" tIns="91425" rIns="91425" bIns="91425" anchor="ctr" anchorCtr="0">
            <a:normAutofit/>
          </a:bodyPr>
          <a:lstStyle>
            <a:lvl1pPr lvl="0" algn="ctr">
              <a:spcBef>
                <a:spcPts val="0"/>
              </a:spcBef>
              <a:buClr>
                <a:srgbClr val="FFFFFF"/>
              </a:buClr>
              <a:buSzPct val="100000"/>
              <a:buFont typeface="Droid Sans"/>
              <a:defRPr sz="4400">
                <a:solidFill>
                  <a:srgbClr val="FFFFFF"/>
                </a:solidFill>
                <a:latin typeface="+mj-lt"/>
                <a:ea typeface="Droid Sans"/>
                <a:cs typeface="Droid Sans"/>
                <a:sym typeface="Droid Sans"/>
              </a:defRPr>
            </a:lvl1pPr>
            <a:lvl2pPr lvl="1" algn="ctr">
              <a:spcBef>
                <a:spcPts val="0"/>
              </a:spcBef>
              <a:buClr>
                <a:srgbClr val="FFFFFF"/>
              </a:buClr>
              <a:buSzPct val="100000"/>
              <a:defRPr sz="5200">
                <a:solidFill>
                  <a:srgbClr val="FFFFFF"/>
                </a:solidFill>
              </a:defRPr>
            </a:lvl2pPr>
            <a:lvl3pPr lvl="2" algn="ctr">
              <a:spcBef>
                <a:spcPts val="0"/>
              </a:spcBef>
              <a:buClr>
                <a:srgbClr val="FFFFFF"/>
              </a:buClr>
              <a:buSzPct val="100000"/>
              <a:defRPr sz="5200">
                <a:solidFill>
                  <a:srgbClr val="FFFFFF"/>
                </a:solidFill>
              </a:defRPr>
            </a:lvl3pPr>
            <a:lvl4pPr lvl="3" algn="ctr">
              <a:spcBef>
                <a:spcPts val="0"/>
              </a:spcBef>
              <a:buClr>
                <a:srgbClr val="FFFFFF"/>
              </a:buClr>
              <a:buSzPct val="100000"/>
              <a:defRPr sz="5200">
                <a:solidFill>
                  <a:srgbClr val="FFFFFF"/>
                </a:solidFill>
              </a:defRPr>
            </a:lvl4pPr>
            <a:lvl5pPr lvl="4" algn="ctr">
              <a:spcBef>
                <a:spcPts val="0"/>
              </a:spcBef>
              <a:buClr>
                <a:srgbClr val="FFFFFF"/>
              </a:buClr>
              <a:buSzPct val="100000"/>
              <a:defRPr sz="5200">
                <a:solidFill>
                  <a:srgbClr val="FFFFFF"/>
                </a:solidFill>
              </a:defRPr>
            </a:lvl5pPr>
            <a:lvl6pPr lvl="5" algn="ctr">
              <a:spcBef>
                <a:spcPts val="0"/>
              </a:spcBef>
              <a:buClr>
                <a:srgbClr val="FFFFFF"/>
              </a:buClr>
              <a:buSzPct val="100000"/>
              <a:defRPr sz="5200">
                <a:solidFill>
                  <a:srgbClr val="FFFFFF"/>
                </a:solidFill>
              </a:defRPr>
            </a:lvl6pPr>
            <a:lvl7pPr lvl="6" algn="ctr">
              <a:spcBef>
                <a:spcPts val="0"/>
              </a:spcBef>
              <a:buClr>
                <a:srgbClr val="FFFFFF"/>
              </a:buClr>
              <a:buSzPct val="100000"/>
              <a:defRPr sz="5200">
                <a:solidFill>
                  <a:srgbClr val="FFFFFF"/>
                </a:solidFill>
              </a:defRPr>
            </a:lvl7pPr>
            <a:lvl8pPr lvl="7" algn="ctr">
              <a:spcBef>
                <a:spcPts val="0"/>
              </a:spcBef>
              <a:buClr>
                <a:srgbClr val="FFFFFF"/>
              </a:buClr>
              <a:buSzPct val="100000"/>
              <a:defRPr sz="5200">
                <a:solidFill>
                  <a:srgbClr val="FFFFFF"/>
                </a:solidFill>
              </a:defRPr>
            </a:lvl8pPr>
            <a:lvl9pPr lvl="8" algn="ctr">
              <a:spcBef>
                <a:spcPts val="0"/>
              </a:spcBef>
              <a:buClr>
                <a:srgbClr val="FFFFFF"/>
              </a:buClr>
              <a:buSzPct val="100000"/>
              <a:defRPr sz="5200">
                <a:solidFill>
                  <a:srgbClr val="FFFFFF"/>
                </a:solidFill>
              </a:defRPr>
            </a:lvl9pPr>
          </a:lstStyle>
          <a:p>
            <a:r>
              <a:rPr lang="en-US" smtClean="0"/>
              <a:t>Click to edit Master title style</a:t>
            </a:r>
            <a:endParaRPr dirty="0"/>
          </a:p>
        </p:txBody>
      </p:sp>
      <p:pic>
        <p:nvPicPr>
          <p:cNvPr id="12" name="Shape 12"/>
          <p:cNvPicPr preferRelativeResize="0"/>
          <p:nvPr/>
        </p:nvPicPr>
        <p:blipFill rotWithShape="1">
          <a:blip r:embed="rId2">
            <a:alphaModFix/>
          </a:blip>
          <a:srcRect t="50794" b="17856"/>
          <a:stretch/>
        </p:blipFill>
        <p:spPr>
          <a:xfrm>
            <a:off x="0" y="-1"/>
            <a:ext cx="9143998" cy="1906345"/>
          </a:xfrm>
          <a:prstGeom prst="rect">
            <a:avLst/>
          </a:prstGeom>
          <a:noFill/>
          <a:ln>
            <a:noFill/>
          </a:ln>
        </p:spPr>
      </p:pic>
      <p:pic>
        <p:nvPicPr>
          <p:cNvPr id="13" name="Shape 13"/>
          <p:cNvPicPr preferRelativeResize="0"/>
          <p:nvPr/>
        </p:nvPicPr>
        <p:blipFill>
          <a:blip r:embed="rId3">
            <a:alphaModFix/>
          </a:blip>
          <a:stretch>
            <a:fillRect/>
          </a:stretch>
        </p:blipFill>
        <p:spPr>
          <a:xfrm>
            <a:off x="7137460" y="4562954"/>
            <a:ext cx="2001027" cy="591591"/>
          </a:xfrm>
          <a:prstGeom prst="rect">
            <a:avLst/>
          </a:prstGeom>
          <a:noFill/>
          <a:ln>
            <a:noFill/>
          </a:ln>
        </p:spPr>
      </p:pic>
    </p:spTree>
    <p:extLst>
      <p:ext uri="{BB962C8B-B14F-4D97-AF65-F5344CB8AC3E}">
        <p14:creationId xmlns:p14="http://schemas.microsoft.com/office/powerpoint/2010/main" val="1605301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defTabSz="457200"/>
            <a:fld id="{B857DEFB-982D-0149-A2AC-0CED585E726A}" type="datetimeFigureOut">
              <a:rPr lang="en-US" sz="1800" kern="1200" smtClean="0">
                <a:solidFill>
                  <a:prstClr val="black"/>
                </a:solidFill>
                <a:latin typeface="Calibri"/>
                <a:ea typeface="+mn-ea"/>
                <a:cs typeface="+mn-cs"/>
              </a:rPr>
              <a:pPr defTabSz="457200"/>
              <a:t>7/18/16</a:t>
            </a:fld>
            <a:endParaRPr lang="en-US" sz="1800" kern="120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defTabSz="457200"/>
            <a:endParaRPr lang="en-US" sz="1800" kern="1200">
              <a:solidFill>
                <a:prstClr val="black"/>
              </a:solidFill>
              <a:latin typeface="Calibri"/>
              <a:ea typeface="+mn-ea"/>
              <a:cs typeface="+mn-cs"/>
            </a:endParaRPr>
          </a:p>
        </p:txBody>
      </p:sp>
      <p:sp>
        <p:nvSpPr>
          <p:cNvPr id="6" name="Slide Number Placeholder 5"/>
          <p:cNvSpPr>
            <a:spLocks noGrp="1"/>
          </p:cNvSpPr>
          <p:nvPr>
            <p:ph type="sldNum" sz="quarter" idx="12"/>
          </p:nvPr>
        </p:nvSpPr>
        <p:spPr/>
        <p:txBody>
          <a:bodyPr/>
          <a:lstStyle/>
          <a:p>
            <a:fld id="{EB2E0DE6-AFBA-9749-B768-F702E93C1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2035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113" y="40327"/>
            <a:ext cx="9034670" cy="72167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defTabSz="457200"/>
            <a:fld id="{B857DEFB-982D-0149-A2AC-0CED585E726A}" type="datetimeFigureOut">
              <a:rPr lang="en-US" sz="1800" kern="1200" smtClean="0">
                <a:solidFill>
                  <a:prstClr val="black"/>
                </a:solidFill>
                <a:latin typeface="Calibri"/>
                <a:ea typeface="+mn-ea"/>
                <a:cs typeface="+mn-cs"/>
              </a:rPr>
              <a:pPr defTabSz="457200"/>
              <a:t>7/18/16</a:t>
            </a:fld>
            <a:endParaRPr lang="en-US" sz="1800" kern="120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defTabSz="457200"/>
            <a:endParaRPr lang="en-US" sz="1800" kern="1200">
              <a:solidFill>
                <a:prstClr val="black"/>
              </a:solidFill>
              <a:latin typeface="Calibri"/>
              <a:ea typeface="+mn-ea"/>
              <a:cs typeface="+mn-cs"/>
            </a:endParaRPr>
          </a:p>
        </p:txBody>
      </p:sp>
      <p:sp>
        <p:nvSpPr>
          <p:cNvPr id="6" name="Slide Number Placeholder 5"/>
          <p:cNvSpPr>
            <a:spLocks noGrp="1"/>
          </p:cNvSpPr>
          <p:nvPr>
            <p:ph type="sldNum" sz="quarter" idx="12"/>
          </p:nvPr>
        </p:nvSpPr>
        <p:spPr/>
        <p:txBody>
          <a:bodyPr/>
          <a:lstStyle/>
          <a:p>
            <a:fld id="{EB2E0DE6-AFBA-9749-B768-F702E93C1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86825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theme" Target="../theme/theme2.xml"/><Relationship Id="rId1" Type="http://schemas.openxmlformats.org/officeDocument/2006/relationships/slideLayout" Target="../slideLayouts/slideLayout3.xml"/><Relationship Id="rId2"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7.xml"/><Relationship Id="rId12" Type="http://schemas.openxmlformats.org/officeDocument/2006/relationships/slideLayout" Target="../slideLayouts/slideLayout18.xml"/><Relationship Id="rId13" Type="http://schemas.openxmlformats.org/officeDocument/2006/relationships/theme" Target="../theme/theme3.xml"/><Relationship Id="rId1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9.xml"/><Relationship Id="rId12" Type="http://schemas.openxmlformats.org/officeDocument/2006/relationships/slideLayout" Target="../slideLayouts/slideLayout30.xml"/><Relationship Id="rId13" Type="http://schemas.openxmlformats.org/officeDocument/2006/relationships/slideLayout" Target="../slideLayouts/slideLayout31.xml"/><Relationship Id="rId14" Type="http://schemas.openxmlformats.org/officeDocument/2006/relationships/theme" Target="../theme/theme4.xml"/><Relationship Id="rId15" Type="http://schemas.openxmlformats.org/officeDocument/2006/relationships/image" Target="../media/image1.png"/><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87559"/>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a:buNone/>
            </a:pPr>
            <a:fld id="{00000000-1234-1234-1234-123412341234}" type="slidenum">
              <a:rPr lang="en-US" sz="1000" b="0" i="0" u="none" strike="noStrike" cap="none">
                <a:solidFill>
                  <a:schemeClr val="dk2"/>
                </a:solidFill>
                <a:latin typeface="Arial"/>
                <a:ea typeface="Arial"/>
                <a:cs typeface="Arial"/>
                <a:sym typeface="Arial"/>
              </a:rPr>
              <a:t>‹#›</a:t>
            </a:fld>
            <a:endParaRPr lang="en-US" sz="1000" b="0" i="0" u="none" strike="noStrike" cap="none">
              <a:solidFill>
                <a:schemeClr val="dk2"/>
              </a:solidFill>
              <a:latin typeface="Arial"/>
              <a:ea typeface="Arial"/>
              <a:cs typeface="Arial"/>
              <a:sym typeface="Arial"/>
            </a:endParaRPr>
          </a:p>
        </p:txBody>
      </p:sp>
      <p:sp>
        <p:nvSpPr>
          <p:cNvPr id="9" name="Shape 9"/>
          <p:cNvSpPr/>
          <p:nvPr/>
        </p:nvSpPr>
        <p:spPr>
          <a:xfrm>
            <a:off x="0" y="0"/>
            <a:ext cx="9144000" cy="752592"/>
          </a:xfrm>
          <a:prstGeom prst="rect">
            <a:avLst/>
          </a:prstGeom>
          <a:solidFill>
            <a:srgbClr val="007EC4"/>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0" name="Shape 10"/>
          <p:cNvPicPr preferRelativeResize="0"/>
          <p:nvPr/>
        </p:nvPicPr>
        <p:blipFill rotWithShape="1">
          <a:blip r:embed="rId4">
            <a:alphaModFix/>
          </a:blip>
          <a:srcRect/>
          <a:stretch/>
        </p:blipFill>
        <p:spPr>
          <a:xfrm>
            <a:off x="8472442" y="110321"/>
            <a:ext cx="548699" cy="54869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85"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206375"/>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4" name="Shape 24"/>
          <p:cNvSpPr txBox="1">
            <a:spLocks noGrp="1"/>
          </p:cNvSpPr>
          <p:nvPr>
            <p:ph type="body" idx="1"/>
          </p:nvPr>
        </p:nvSpPr>
        <p:spPr>
          <a:xfrm>
            <a:off x="457200" y="1200150"/>
            <a:ext cx="8229600" cy="3394075"/>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4767262"/>
            <a:ext cx="2133599" cy="274636"/>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6" name="Shape 26"/>
          <p:cNvSpPr txBox="1">
            <a:spLocks noGrp="1"/>
          </p:cNvSpPr>
          <p:nvPr>
            <p:ph type="ftr" idx="11"/>
          </p:nvPr>
        </p:nvSpPr>
        <p:spPr>
          <a:xfrm>
            <a:off x="3124200" y="4767262"/>
            <a:ext cx="2895600" cy="274636"/>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7" name="Shape 27"/>
          <p:cNvSpPr txBox="1">
            <a:spLocks noGrp="1"/>
          </p:cNvSpPr>
          <p:nvPr>
            <p:ph type="sldNum" idx="12"/>
          </p:nvPr>
        </p:nvSpPr>
        <p:spPr>
          <a:xfrm>
            <a:off x="6553200" y="4767262"/>
            <a:ext cx="2133599" cy="274636"/>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0" r:id="rId1"/>
    <p:sldLayoutId id="2147483653" r:id="rId2"/>
    <p:sldLayoutId id="2147483656" r:id="rId3"/>
    <p:sldLayoutId id="214748368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hape 22"/>
          <p:cNvSpPr/>
          <p:nvPr userDrawn="1"/>
        </p:nvSpPr>
        <p:spPr>
          <a:xfrm>
            <a:off x="0" y="0"/>
            <a:ext cx="9144000" cy="762000"/>
          </a:xfrm>
          <a:prstGeom prst="rect">
            <a:avLst/>
          </a:prstGeom>
          <a:solidFill>
            <a:schemeClr val="bg1">
              <a:lumMod val="75000"/>
            </a:schemeClr>
          </a:solidFill>
          <a:ln>
            <a:noFill/>
          </a:ln>
        </p:spPr>
        <p:txBody>
          <a:bodyPr lIns="91425" tIns="91425" rIns="91425" bIns="91425" anchor="ctr" anchorCtr="0">
            <a:noAutofit/>
          </a:bodyPr>
          <a:lstStyle/>
          <a:p>
            <a:pPr defTabSz="457200"/>
            <a:endParaRPr sz="1800" kern="1200">
              <a:solidFill>
                <a:prstClr val="white"/>
              </a:solidFill>
              <a:latin typeface="Calibri"/>
              <a:ea typeface="+mn-ea"/>
              <a:cs typeface="+mn-cs"/>
            </a:endParaRPr>
          </a:p>
        </p:txBody>
      </p:sp>
      <p:sp>
        <p:nvSpPr>
          <p:cNvPr id="3" name="Text Placeholder 2"/>
          <p:cNvSpPr>
            <a:spLocks noGrp="1"/>
          </p:cNvSpPr>
          <p:nvPr>
            <p:ph type="body" idx="1"/>
          </p:nvPr>
        </p:nvSpPr>
        <p:spPr>
          <a:xfrm>
            <a:off x="193261" y="971828"/>
            <a:ext cx="8895522" cy="362279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8691227" y="4869657"/>
            <a:ext cx="452783"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B2E0DE6-AFBA-9749-B768-F702E93C15D3}" type="slidenum">
              <a:rPr lang="en-US" kern="1200" smtClean="0">
                <a:solidFill>
                  <a:prstClr val="black">
                    <a:tint val="75000"/>
                  </a:prstClr>
                </a:solidFill>
                <a:latin typeface="Calibri"/>
                <a:ea typeface="+mn-ea"/>
                <a:cs typeface="+mn-cs"/>
              </a:rPr>
              <a:pPr defTabSz="457200"/>
              <a:t>‹#›</a:t>
            </a:fld>
            <a:endParaRPr lang="en-US" kern="1200">
              <a:solidFill>
                <a:prstClr val="black">
                  <a:tint val="75000"/>
                </a:prstClr>
              </a:solidFill>
              <a:latin typeface="Calibri"/>
              <a:ea typeface="+mn-ea"/>
              <a:cs typeface="+mn-cs"/>
            </a:endParaRPr>
          </a:p>
        </p:txBody>
      </p:sp>
      <p:pic>
        <p:nvPicPr>
          <p:cNvPr id="8" name="Shape 26"/>
          <p:cNvPicPr preferRelativeResize="0"/>
          <p:nvPr/>
        </p:nvPicPr>
        <p:blipFill>
          <a:blip r:embed="rId14">
            <a:alphaModFix/>
          </a:blip>
          <a:stretch>
            <a:fillRect/>
          </a:stretch>
        </p:blipFill>
        <p:spPr>
          <a:xfrm>
            <a:off x="8594875" y="5"/>
            <a:ext cx="548699" cy="548699"/>
          </a:xfrm>
          <a:prstGeom prst="rect">
            <a:avLst/>
          </a:prstGeom>
          <a:noFill/>
          <a:ln>
            <a:noFill/>
          </a:ln>
        </p:spPr>
      </p:pic>
      <p:sp>
        <p:nvSpPr>
          <p:cNvPr id="10" name="Title Placeholder 1"/>
          <p:cNvSpPr>
            <a:spLocks noGrp="1"/>
          </p:cNvSpPr>
          <p:nvPr>
            <p:ph type="title"/>
          </p:nvPr>
        </p:nvSpPr>
        <p:spPr>
          <a:xfrm>
            <a:off x="54113" y="55567"/>
            <a:ext cx="9034670" cy="60737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540326802"/>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txStyles>
    <p:titleStyle>
      <a:lvl1pPr algn="ctr" defTabSz="457200" rtl="0" eaLnBrk="1" latinLnBrk="0" hangingPunct="1">
        <a:spcBef>
          <a:spcPct val="0"/>
        </a:spcBef>
        <a:buNone/>
        <a:defRPr sz="36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22"/>
          <p:cNvSpPr/>
          <p:nvPr/>
        </p:nvSpPr>
        <p:spPr>
          <a:xfrm>
            <a:off x="0" y="0"/>
            <a:ext cx="9144000" cy="762000"/>
          </a:xfrm>
          <a:prstGeom prst="rect">
            <a:avLst/>
          </a:prstGeom>
          <a:solidFill>
            <a:srgbClr val="007EC4"/>
          </a:solidFill>
          <a:ln>
            <a:noFill/>
          </a:ln>
        </p:spPr>
        <p:txBody>
          <a:bodyPr lIns="91425" tIns="91425" rIns="91425" bIns="91425" anchor="ctr" anchorCtr="0">
            <a:noAutofit/>
          </a:bodyPr>
          <a:lstStyle/>
          <a:p>
            <a:pPr defTabSz="457200"/>
            <a:endParaRPr sz="1800" kern="1200">
              <a:solidFill>
                <a:prstClr val="white"/>
              </a:solidFill>
              <a:latin typeface="Calibri"/>
              <a:ea typeface="+mn-ea"/>
              <a:cs typeface="+mn-cs"/>
            </a:endParaRPr>
          </a:p>
        </p:txBody>
      </p:sp>
      <p:sp>
        <p:nvSpPr>
          <p:cNvPr id="2" name="Title Placeholder 1"/>
          <p:cNvSpPr>
            <a:spLocks noGrp="1"/>
          </p:cNvSpPr>
          <p:nvPr>
            <p:ph type="title"/>
          </p:nvPr>
        </p:nvSpPr>
        <p:spPr>
          <a:xfrm>
            <a:off x="54113" y="55567"/>
            <a:ext cx="9034670" cy="60737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93261" y="971826"/>
            <a:ext cx="8895522" cy="362279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8691217" y="4869656"/>
            <a:ext cx="452783"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B2E0DE6-AFBA-9749-B768-F702E93C15D3}" type="slidenum">
              <a:rPr lang="en-US" kern="1200" smtClean="0">
                <a:solidFill>
                  <a:prstClr val="black">
                    <a:tint val="75000"/>
                  </a:prstClr>
                </a:solidFill>
                <a:latin typeface="Calibri"/>
                <a:ea typeface="+mn-ea"/>
                <a:cs typeface="+mn-cs"/>
              </a:rPr>
              <a:pPr defTabSz="457200"/>
              <a:t>‹#›</a:t>
            </a:fld>
            <a:endParaRPr lang="en-US" kern="1200">
              <a:solidFill>
                <a:prstClr val="black">
                  <a:tint val="75000"/>
                </a:prstClr>
              </a:solidFill>
              <a:latin typeface="Calibri"/>
              <a:ea typeface="+mn-ea"/>
              <a:cs typeface="+mn-cs"/>
            </a:endParaRPr>
          </a:p>
        </p:txBody>
      </p:sp>
      <p:pic>
        <p:nvPicPr>
          <p:cNvPr id="8" name="Shape 26"/>
          <p:cNvPicPr preferRelativeResize="0"/>
          <p:nvPr/>
        </p:nvPicPr>
        <p:blipFill>
          <a:blip r:embed="rId15">
            <a:alphaModFix/>
          </a:blip>
          <a:stretch>
            <a:fillRect/>
          </a:stretch>
        </p:blipFill>
        <p:spPr>
          <a:xfrm>
            <a:off x="8594865" y="0"/>
            <a:ext cx="548699" cy="548699"/>
          </a:xfrm>
          <a:prstGeom prst="rect">
            <a:avLst/>
          </a:prstGeom>
          <a:noFill/>
          <a:ln>
            <a:noFill/>
          </a:ln>
        </p:spPr>
      </p:pic>
    </p:spTree>
    <p:extLst>
      <p:ext uri="{BB962C8B-B14F-4D97-AF65-F5344CB8AC3E}">
        <p14:creationId xmlns:p14="http://schemas.microsoft.com/office/powerpoint/2010/main" val="414966694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txStyles>
    <p:titleStyle>
      <a:lvl1pPr algn="ctr" defTabSz="457200" rtl="0" eaLnBrk="1" latinLnBrk="0" hangingPunct="1">
        <a:spcBef>
          <a:spcPct val="0"/>
        </a:spcBef>
        <a:buNone/>
        <a:defRPr sz="36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hyperlink" Target="http://cord.onosproject.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jpeg"/><Relationship Id="rId8" Type="http://schemas.openxmlformats.org/officeDocument/2006/relationships/image" Target="../media/image27.jpeg"/><Relationship Id="rId9" Type="http://schemas.openxmlformats.org/officeDocument/2006/relationships/image" Target="../media/image28.png"/><Relationship Id="rId10" Type="http://schemas.microsoft.com/office/2007/relationships/hdphoto" Target="../media/hdphoto2.wdp"/><Relationship Id="rId1" Type="http://schemas.openxmlformats.org/officeDocument/2006/relationships/slideLayout" Target="../slideLayouts/slideLayout26.xml"/><Relationship Id="rId2"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image" Target="../media/image4.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gif"/><Relationship Id="rId3" Type="http://schemas.openxmlformats.org/officeDocument/2006/relationships/image" Target="../media/image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29.png"/><Relationship Id="rId4" Type="http://schemas.openxmlformats.org/officeDocument/2006/relationships/image" Target="../media/image30.png"/><Relationship Id="rId5" Type="http://schemas.microsoft.com/office/2007/relationships/hdphoto" Target="../media/hdphoto3.wdp"/><Relationship Id="rId6" Type="http://schemas.openxmlformats.org/officeDocument/2006/relationships/image" Target="../media/image31.png"/><Relationship Id="rId7" Type="http://schemas.microsoft.com/office/2007/relationships/hdphoto" Target="../media/hdphoto4.wdp"/><Relationship Id="rId8" Type="http://schemas.openxmlformats.org/officeDocument/2006/relationships/image" Target="../media/image32.gif"/><Relationship Id="rId9" Type="http://schemas.openxmlformats.org/officeDocument/2006/relationships/image" Target="../media/image33.jpg"/><Relationship Id="rId10"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4" Type="http://schemas.microsoft.com/office/2007/relationships/hdphoto" Target="../media/hdphoto5.wdp"/><Relationship Id="rId5" Type="http://schemas.openxmlformats.org/officeDocument/2006/relationships/image" Target="../media/image39.png"/><Relationship Id="rId6" Type="http://schemas.openxmlformats.org/officeDocument/2006/relationships/image" Target="../media/image40.jpeg"/><Relationship Id="rId7" Type="http://schemas.openxmlformats.org/officeDocument/2006/relationships/image" Target="../media/image41.jpeg"/><Relationship Id="rId8" Type="http://schemas.openxmlformats.org/officeDocument/2006/relationships/image" Target="../media/image33.jpg"/><Relationship Id="rId9" Type="http://schemas.openxmlformats.org/officeDocument/2006/relationships/image" Target="../media/image42.png"/><Relationship Id="rId10" Type="http://schemas.openxmlformats.org/officeDocument/2006/relationships/image" Target="../media/image43.png"/><Relationship Id="rId1" Type="http://schemas.openxmlformats.org/officeDocument/2006/relationships/slideLayout" Target="../slideLayouts/slideLayout26.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 Id="rId11" Type="http://schemas.openxmlformats.org/officeDocument/2006/relationships/image" Target="../media/image4.gif"/><Relationship Id="rId1" Type="http://schemas.openxmlformats.org/officeDocument/2006/relationships/slideLayout" Target="../slideLayouts/slideLayout21.xml"/><Relationship Id="rId2"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jpg"/><Relationship Id="rId7" Type="http://schemas.openxmlformats.org/officeDocument/2006/relationships/image" Target="../media/image56.png"/><Relationship Id="rId8" Type="http://schemas.openxmlformats.org/officeDocument/2006/relationships/image" Target="../media/image57.png"/><Relationship Id="rId9" Type="http://schemas.openxmlformats.org/officeDocument/2006/relationships/image" Target="../media/image58.png"/><Relationship Id="rId10" Type="http://schemas.openxmlformats.org/officeDocument/2006/relationships/image" Target="../media/image59.png"/><Relationship Id="rId1" Type="http://schemas.openxmlformats.org/officeDocument/2006/relationships/slideLayout" Target="../slideLayouts/slideLayout21.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jpeg"/><Relationship Id="rId1" Type="http://schemas.openxmlformats.org/officeDocument/2006/relationships/slideLayout" Target="../slideLayouts/slideLayout26.xml"/><Relationship Id="rId2"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1" Type="http://schemas.openxmlformats.org/officeDocument/2006/relationships/slideLayout" Target="../slideLayouts/slideLayout26.xml"/><Relationship Id="rId2"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6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15.png"/><Relationship Id="rId7" Type="http://schemas.microsoft.com/office/2007/relationships/hdphoto" Target="../media/hdphoto1.wdp"/><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Shape 38"/>
          <p:cNvSpPr txBox="1">
            <a:spLocks noGrp="1"/>
          </p:cNvSpPr>
          <p:nvPr>
            <p:ph type="ctrTitle"/>
          </p:nvPr>
        </p:nvSpPr>
        <p:spPr>
          <a:xfrm>
            <a:off x="311700" y="1906348"/>
            <a:ext cx="8520599" cy="2011798"/>
          </a:xfrm>
          <a:prstGeom prst="rect">
            <a:avLst/>
          </a:prstGeom>
          <a:noFill/>
          <a:ln>
            <a:noFill/>
          </a:ln>
        </p:spPr>
        <p:txBody>
          <a:bodyPr lIns="91425" tIns="91425" rIns="91425" bIns="91425" anchor="ctr" anchorCtr="0">
            <a:noAutofit/>
          </a:bodyPr>
          <a:lstStyle/>
          <a:p>
            <a:pPr lvl="0">
              <a:buSzPct val="25000"/>
            </a:pPr>
            <a:r>
              <a:rPr lang="en-US" altLang="ko-KR" sz="4800" b="1" dirty="0">
                <a:solidFill>
                  <a:schemeClr val="bg1"/>
                </a:solidFill>
              </a:rPr>
              <a:t>Mobile-CORD</a:t>
            </a:r>
            <a:r>
              <a:rPr lang="en-US" altLang="ko-KR" sz="4000" b="1" dirty="0">
                <a:solidFill>
                  <a:schemeClr val="bg1"/>
                </a:solidFill>
              </a:rPr>
              <a:t/>
            </a:r>
            <a:br>
              <a:rPr lang="en-US" altLang="ko-KR" sz="4000" b="1" dirty="0">
                <a:solidFill>
                  <a:schemeClr val="bg1"/>
                </a:solidFill>
              </a:rPr>
            </a:br>
            <a:r>
              <a:rPr lang="en-US" altLang="ko-KR" sz="4000" dirty="0" smtClean="0">
                <a:solidFill>
                  <a:schemeClr val="bg1"/>
                </a:solidFill>
              </a:rPr>
              <a:t>Plans </a:t>
            </a:r>
            <a:r>
              <a:rPr lang="en-US" altLang="ko-KR" sz="4000" dirty="0">
                <a:solidFill>
                  <a:schemeClr val="bg1"/>
                </a:solidFill>
              </a:rPr>
              <a:t>for </a:t>
            </a:r>
            <a:r>
              <a:rPr lang="en-US" altLang="ko-KR" sz="4000" dirty="0" smtClean="0">
                <a:solidFill>
                  <a:schemeClr val="bg1"/>
                </a:solidFill>
              </a:rPr>
              <a:t>2H `2016</a:t>
            </a:r>
            <a:endParaRPr lang="en-US" sz="2520" b="0" i="0" u="none" strike="noStrike" cap="none" dirty="0">
              <a:solidFill>
                <a:srgbClr val="FFFFFF"/>
              </a:solidFill>
              <a:latin typeface="Calibri"/>
              <a:ea typeface="Calibri"/>
              <a:cs typeface="Calibri"/>
              <a:sym typeface="Calibri"/>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모서리가 둥근 직사각형 82"/>
          <p:cNvSpPr/>
          <p:nvPr/>
        </p:nvSpPr>
        <p:spPr>
          <a:xfrm>
            <a:off x="6019800" y="2007282"/>
            <a:ext cx="2667000" cy="1496992"/>
          </a:xfrm>
          <a:prstGeom prst="roundRect">
            <a:avLst>
              <a:gd name="adj" fmla="val 18882"/>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4" name="줄무늬가 있는 오른쪽 화살표 83"/>
          <p:cNvSpPr/>
          <p:nvPr/>
        </p:nvSpPr>
        <p:spPr>
          <a:xfrm rot="20057218">
            <a:off x="5250462" y="3318062"/>
            <a:ext cx="549360" cy="372424"/>
          </a:xfrm>
          <a:prstGeom prst="stripedRight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6" name="Shape 550"/>
          <p:cNvSpPr/>
          <p:nvPr/>
        </p:nvSpPr>
        <p:spPr>
          <a:xfrm>
            <a:off x="2500908" y="3709687"/>
            <a:ext cx="623292" cy="557430"/>
          </a:xfrm>
          <a:prstGeom prst="roundRect">
            <a:avLst>
              <a:gd name="adj" fmla="val 16667"/>
            </a:avLst>
          </a:prstGeom>
          <a:solidFill>
            <a:srgbClr val="938953"/>
          </a:solidFill>
          <a:ln>
            <a:noFill/>
          </a:ln>
        </p:spPr>
        <p:txBody>
          <a:bodyPr lIns="0" tIns="0" rIns="0" bIns="0" anchor="ctr" anchorCtr="0">
            <a:noAutofit/>
          </a:bodyPr>
          <a:lstStyle/>
          <a:p>
            <a:pPr algn="ctr">
              <a:buClr>
                <a:srgbClr val="FFFFFF"/>
              </a:buClr>
              <a:buSzPct val="25000"/>
            </a:pPr>
            <a:r>
              <a:rPr lang="en-US" sz="900" b="1" dirty="0" err="1" smtClean="0">
                <a:solidFill>
                  <a:srgbClr val="FFFFFF"/>
                </a:solidFill>
                <a:rtl val="0"/>
              </a:rPr>
              <a:t>vBBU</a:t>
            </a:r>
            <a:endParaRPr lang="en-US" sz="900" b="1" dirty="0" smtClean="0">
              <a:solidFill>
                <a:srgbClr val="FFFFFF"/>
              </a:solidFill>
              <a:rtl val="0"/>
            </a:endParaRPr>
          </a:p>
          <a:p>
            <a:pPr algn="ctr">
              <a:buClr>
                <a:srgbClr val="FFFFFF"/>
              </a:buClr>
              <a:buSzPct val="25000"/>
            </a:pPr>
            <a:endParaRPr lang="en-US" sz="900" b="1" dirty="0">
              <a:solidFill>
                <a:srgbClr val="FFFFFF"/>
              </a:solidFill>
              <a:rtl val="0"/>
            </a:endParaRPr>
          </a:p>
          <a:p>
            <a:pPr algn="ctr">
              <a:buClr>
                <a:srgbClr val="FFFFFF"/>
              </a:buClr>
              <a:buSzPct val="25000"/>
            </a:pPr>
            <a:endParaRPr lang="en-US" sz="900" b="1" dirty="0">
              <a:solidFill>
                <a:srgbClr val="FFFFFF"/>
              </a:solidFill>
              <a:rtl val="0"/>
            </a:endParaRPr>
          </a:p>
        </p:txBody>
      </p:sp>
      <p:sp>
        <p:nvSpPr>
          <p:cNvPr id="77" name="Shape 578"/>
          <p:cNvSpPr/>
          <p:nvPr/>
        </p:nvSpPr>
        <p:spPr>
          <a:xfrm>
            <a:off x="2540488" y="3946113"/>
            <a:ext cx="522987" cy="267114"/>
          </a:xfrm>
          <a:prstGeom prst="roundRect">
            <a:avLst>
              <a:gd name="adj" fmla="val 16667"/>
            </a:avLst>
          </a:prstGeom>
          <a:solidFill>
            <a:schemeClr val="accent3">
              <a:lumMod val="50000"/>
            </a:schemeClr>
          </a:solidFill>
          <a:ln>
            <a:noFill/>
          </a:ln>
        </p:spPr>
        <p:txBody>
          <a:bodyPr lIns="0" tIns="0" rIns="0" bIns="0" anchor="ctr" anchorCtr="0">
            <a:noAutofit/>
          </a:bodyPr>
          <a:lstStyle/>
          <a:p>
            <a:pPr algn="ctr">
              <a:buClr>
                <a:srgbClr val="FFFFFF"/>
              </a:buClr>
              <a:buSzPct val="25000"/>
            </a:pPr>
            <a:r>
              <a:rPr lang="en-US" sz="900" b="1" dirty="0" smtClean="0">
                <a:solidFill>
                  <a:srgbClr val="FFFFFF"/>
                </a:solidFill>
                <a:rtl val="0"/>
              </a:rPr>
              <a:t>Data</a:t>
            </a:r>
          </a:p>
          <a:p>
            <a:pPr algn="ctr">
              <a:buClr>
                <a:srgbClr val="FFFFFF"/>
              </a:buClr>
              <a:buSzPct val="25000"/>
            </a:pPr>
            <a:r>
              <a:rPr lang="en-US" sz="900" b="1" dirty="0" smtClean="0">
                <a:solidFill>
                  <a:srgbClr val="FFFFFF"/>
                </a:solidFill>
                <a:rtl val="0"/>
              </a:rPr>
              <a:t>Plane</a:t>
            </a:r>
            <a:endParaRPr lang="en-US" sz="900" b="1" dirty="0">
              <a:solidFill>
                <a:srgbClr val="FFFFFF"/>
              </a:solidFill>
              <a:rtl val="0"/>
            </a:endParaRPr>
          </a:p>
        </p:txBody>
      </p:sp>
      <p:sp>
        <p:nvSpPr>
          <p:cNvPr id="3" name="Content Placeholder 2"/>
          <p:cNvSpPr>
            <a:spLocks noGrp="1"/>
          </p:cNvSpPr>
          <p:nvPr>
            <p:ph idx="1"/>
          </p:nvPr>
        </p:nvSpPr>
        <p:spPr>
          <a:xfrm>
            <a:off x="269544" y="787434"/>
            <a:ext cx="8874456" cy="3789528"/>
          </a:xfrm>
        </p:spPr>
        <p:txBody>
          <a:bodyPr>
            <a:noAutofit/>
          </a:bodyPr>
          <a:lstStyle/>
          <a:p>
            <a:pPr marL="174625" indent="-174625">
              <a:buFont typeface="Wingdings" panose="05000000000000000000" pitchFamily="2" charset="2"/>
              <a:buChar char="§"/>
            </a:pPr>
            <a:r>
              <a:rPr lang="en-US" sz="1800" b="1" dirty="0" smtClean="0"/>
              <a:t>Connectionless</a:t>
            </a:r>
          </a:p>
          <a:p>
            <a:pPr marL="341313" lvl="1" indent="-169863">
              <a:lnSpc>
                <a:spcPts val="1300"/>
              </a:lnSpc>
              <a:spcBef>
                <a:spcPts val="200"/>
              </a:spcBef>
              <a:buFont typeface="Arial" panose="020B0604020202020204" pitchFamily="34" charset="0"/>
              <a:buChar char="•"/>
            </a:pPr>
            <a:r>
              <a:rPr lang="en-US" altLang="ko-KR" sz="1400" dirty="0" smtClean="0"/>
              <a:t>Disaggregate </a:t>
            </a:r>
            <a:r>
              <a:rPr lang="en-US" altLang="ko-KR" sz="1400" dirty="0"/>
              <a:t>eNB/SGW/PGW components to enable centralized entity manage new (non-GTP) </a:t>
            </a:r>
            <a:r>
              <a:rPr lang="en-US" altLang="ko-KR" sz="1400" dirty="0" smtClean="0"/>
              <a:t>data plane</a:t>
            </a:r>
            <a:endParaRPr lang="en-US" altLang="ko-KR" sz="1200" dirty="0"/>
          </a:p>
          <a:p>
            <a:pPr marL="341313" lvl="1" indent="-169863">
              <a:lnSpc>
                <a:spcPts val="1300"/>
              </a:lnSpc>
              <a:spcBef>
                <a:spcPts val="600"/>
              </a:spcBef>
              <a:buFont typeface="Arial" panose="020B0604020202020204" pitchFamily="34" charset="0"/>
              <a:buChar char="•"/>
            </a:pPr>
            <a:r>
              <a:rPr lang="en-US" altLang="ko-KR" sz="1400" dirty="0"/>
              <a:t>eNB </a:t>
            </a:r>
            <a:r>
              <a:rPr lang="en-US" altLang="ko-KR" sz="1400" dirty="0" smtClean="0"/>
              <a:t>data plane and </a:t>
            </a:r>
            <a:r>
              <a:rPr lang="en-US" altLang="ko-KR" sz="1400" dirty="0"/>
              <a:t>service gateway </a:t>
            </a:r>
            <a:r>
              <a:rPr lang="en-US" altLang="ko-KR" sz="1400" dirty="0" smtClean="0"/>
              <a:t>data plane are controlled by SDN controller</a:t>
            </a:r>
          </a:p>
          <a:p>
            <a:pPr marL="341313" lvl="1" indent="-169863">
              <a:lnSpc>
                <a:spcPts val="1300"/>
              </a:lnSpc>
              <a:spcBef>
                <a:spcPts val="600"/>
              </a:spcBef>
              <a:buFont typeface="Arial" panose="020B0604020202020204" pitchFamily="34" charset="0"/>
              <a:buChar char="•"/>
            </a:pPr>
            <a:r>
              <a:rPr lang="en-US" altLang="ko-KR" sz="1400" dirty="0" smtClean="0"/>
              <a:t>Get </a:t>
            </a:r>
            <a:r>
              <a:rPr lang="en-US" altLang="ko-KR" sz="1400" dirty="0"/>
              <a:t>rid of GTP-C signaling to set up GTP tunnels, replace with OF rules in data path </a:t>
            </a:r>
            <a:r>
              <a:rPr lang="en-US" altLang="ko-KR" sz="1400" dirty="0" smtClean="0"/>
              <a:t>element</a:t>
            </a:r>
            <a:endParaRPr lang="en-US" altLang="ko-KR" sz="1400" dirty="0"/>
          </a:p>
          <a:p>
            <a:pPr marL="171450" lvl="1">
              <a:lnSpc>
                <a:spcPts val="1500"/>
              </a:lnSpc>
              <a:spcBef>
                <a:spcPts val="200"/>
              </a:spcBef>
            </a:pPr>
            <a:endParaRPr lang="en-US" altLang="ko-KR" sz="1400" dirty="0"/>
          </a:p>
          <a:p>
            <a:pPr marL="171450" lvl="1">
              <a:lnSpc>
                <a:spcPts val="1500"/>
              </a:lnSpc>
              <a:spcBef>
                <a:spcPts val="200"/>
              </a:spcBef>
            </a:pPr>
            <a:endParaRPr lang="en-US" altLang="ko-KR" sz="1400" dirty="0"/>
          </a:p>
          <a:p>
            <a:pPr marL="341313" lvl="1" indent="-169863">
              <a:lnSpc>
                <a:spcPts val="1500"/>
              </a:lnSpc>
              <a:spcBef>
                <a:spcPts val="200"/>
              </a:spcBef>
              <a:buFont typeface="Arial" panose="020B0604020202020204" pitchFamily="34" charset="0"/>
              <a:buChar char="•"/>
            </a:pPr>
            <a:endParaRPr lang="en-US" altLang="ko-KR" sz="1400" dirty="0"/>
          </a:p>
          <a:p>
            <a:pPr marL="171450" lvl="1">
              <a:spcBef>
                <a:spcPts val="200"/>
              </a:spcBef>
            </a:pPr>
            <a:endParaRPr lang="en-US" altLang="ko-KR" sz="1400" dirty="0"/>
          </a:p>
        </p:txBody>
      </p:sp>
      <p:sp>
        <p:nvSpPr>
          <p:cNvPr id="4" name="모서리가 둥근 직사각형 3"/>
          <p:cNvSpPr/>
          <p:nvPr/>
        </p:nvSpPr>
        <p:spPr>
          <a:xfrm>
            <a:off x="67169" y="236887"/>
            <a:ext cx="313831" cy="283028"/>
          </a:xfrm>
          <a:prstGeom prst="round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ltLang="ko-KR" b="1" dirty="0" smtClean="0">
                <a:solidFill>
                  <a:prstClr val="white"/>
                </a:solidFill>
                <a:latin typeface="Calibri" panose="020F0502020204030204" pitchFamily="34" charset="0"/>
              </a:rPr>
              <a:t>2</a:t>
            </a:r>
            <a:endParaRPr lang="ko-KR" altLang="en-US" b="1" dirty="0">
              <a:solidFill>
                <a:prstClr val="white"/>
              </a:solidFill>
              <a:latin typeface="Calibri" panose="020F0502020204030204" pitchFamily="34" charset="0"/>
            </a:endParaRPr>
          </a:p>
        </p:txBody>
      </p:sp>
      <p:sp>
        <p:nvSpPr>
          <p:cNvPr id="8" name="Shape 49"/>
          <p:cNvSpPr txBox="1">
            <a:spLocks/>
          </p:cNvSpPr>
          <p:nvPr/>
        </p:nvSpPr>
        <p:spPr>
          <a:xfrm>
            <a:off x="409679" y="0"/>
            <a:ext cx="8229600" cy="752598"/>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en-US" dirty="0" smtClean="0"/>
              <a:t>Implementation and Demo</a:t>
            </a:r>
            <a:endParaRPr lang="en-US" dirty="0"/>
          </a:p>
        </p:txBody>
      </p:sp>
      <p:sp>
        <p:nvSpPr>
          <p:cNvPr id="15" name="직사각형 14"/>
          <p:cNvSpPr/>
          <p:nvPr/>
        </p:nvSpPr>
        <p:spPr>
          <a:xfrm>
            <a:off x="580921" y="4654562"/>
            <a:ext cx="8639279" cy="502702"/>
          </a:xfrm>
          <a:prstGeom prst="rect">
            <a:avLst/>
          </a:prstGeom>
        </p:spPr>
        <p:txBody>
          <a:bodyPr wrap="square">
            <a:spAutoFit/>
          </a:bodyPr>
          <a:lstStyle/>
          <a:p>
            <a:pPr marL="344488" lvl="1" indent="-173038">
              <a:lnSpc>
                <a:spcPts val="1300"/>
              </a:lnSpc>
              <a:buFont typeface="Arial" panose="020B0604020202020204" pitchFamily="34" charset="0"/>
              <a:buChar char="•"/>
            </a:pPr>
            <a:r>
              <a:rPr lang="en-US" altLang="ko-KR" dirty="0" smtClean="0">
                <a:solidFill>
                  <a:srgbClr val="0070C0"/>
                </a:solidFill>
                <a:sym typeface="Wingdings" panose="05000000000000000000" pitchFamily="2" charset="2"/>
              </a:rPr>
              <a:t>Static and cellular IoT Devices are serviced by Non-GTP based network.</a:t>
            </a:r>
          </a:p>
          <a:p>
            <a:pPr marL="344488" lvl="1" indent="-173038">
              <a:lnSpc>
                <a:spcPts val="1300"/>
              </a:lnSpc>
              <a:spcBef>
                <a:spcPts val="600"/>
              </a:spcBef>
              <a:buFont typeface="Arial" panose="020B0604020202020204" pitchFamily="34" charset="0"/>
              <a:buChar char="•"/>
            </a:pPr>
            <a:r>
              <a:rPr lang="en-US" altLang="ko-KR" dirty="0" smtClean="0">
                <a:solidFill>
                  <a:srgbClr val="0070C0"/>
                </a:solidFill>
                <a:sym typeface="Wingdings" panose="05000000000000000000" pitchFamily="2" charset="2"/>
              </a:rPr>
              <a:t>Show there is no SGW, PGW. Instead, SDN controllable ‘Service GW Data plane’ exist</a:t>
            </a:r>
            <a:endParaRPr lang="en-US" altLang="ko-KR" dirty="0">
              <a:solidFill>
                <a:srgbClr val="0070C0"/>
              </a:solidFill>
            </a:endParaRPr>
          </a:p>
        </p:txBody>
      </p:sp>
      <p:sp>
        <p:nvSpPr>
          <p:cNvPr id="48" name="모서리가 둥근 직사각형 47"/>
          <p:cNvSpPr/>
          <p:nvPr/>
        </p:nvSpPr>
        <p:spPr>
          <a:xfrm>
            <a:off x="390811" y="4703782"/>
            <a:ext cx="371189" cy="283028"/>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r>
              <a:rPr lang="en-US" altLang="ko-KR" sz="1000" b="1" dirty="0" smtClean="0">
                <a:solidFill>
                  <a:prstClr val="white"/>
                </a:solidFill>
                <a:latin typeface="Calibri" panose="020F0502020204030204" pitchFamily="34" charset="0"/>
              </a:rPr>
              <a:t>Demo</a:t>
            </a:r>
            <a:endParaRPr lang="ko-KR" altLang="en-US" sz="500" b="1" dirty="0">
              <a:solidFill>
                <a:prstClr val="white"/>
              </a:solidFill>
              <a:latin typeface="Calibri" panose="020F0502020204030204" pitchFamily="34" charset="0"/>
            </a:endParaRPr>
          </a:p>
        </p:txBody>
      </p:sp>
      <p:pic>
        <p:nvPicPr>
          <p:cNvPr id="28" name="Shape 530"/>
          <p:cNvPicPr preferRelativeResize="0"/>
          <p:nvPr/>
        </p:nvPicPr>
        <p:blipFill rotWithShape="1">
          <a:blip r:embed="rId3">
            <a:alphaModFix/>
          </a:blip>
          <a:srcRect/>
          <a:stretch/>
        </p:blipFill>
        <p:spPr>
          <a:xfrm>
            <a:off x="1249008" y="3415128"/>
            <a:ext cx="950482" cy="682057"/>
          </a:xfrm>
          <a:prstGeom prst="rect">
            <a:avLst/>
          </a:prstGeom>
          <a:noFill/>
          <a:ln>
            <a:noFill/>
          </a:ln>
        </p:spPr>
      </p:pic>
      <p:sp>
        <p:nvSpPr>
          <p:cNvPr id="29" name="Shape 531"/>
          <p:cNvSpPr txBox="1"/>
          <p:nvPr/>
        </p:nvSpPr>
        <p:spPr>
          <a:xfrm>
            <a:off x="1535769" y="4097187"/>
            <a:ext cx="674031" cy="276999"/>
          </a:xfrm>
          <a:prstGeom prst="rect">
            <a:avLst/>
          </a:prstGeom>
          <a:noFill/>
          <a:ln>
            <a:noFill/>
          </a:ln>
        </p:spPr>
        <p:txBody>
          <a:bodyPr lIns="82283" tIns="41130" rIns="82283" bIns="41130" anchor="t" anchorCtr="0">
            <a:noAutofit/>
          </a:bodyPr>
          <a:lstStyle/>
          <a:p>
            <a:pPr>
              <a:buClr>
                <a:srgbClr val="000000"/>
              </a:buClr>
              <a:buSzPct val="25000"/>
            </a:pPr>
            <a:r>
              <a:rPr lang="en-US" sz="1000" b="1" dirty="0" smtClean="0">
                <a:rtl val="0"/>
              </a:rPr>
              <a:t>RRH</a:t>
            </a:r>
            <a:endParaRPr lang="en-US" sz="1300" b="1" dirty="0">
              <a:rtl val="0"/>
            </a:endParaRPr>
          </a:p>
        </p:txBody>
      </p:sp>
      <p:sp>
        <p:nvSpPr>
          <p:cNvPr id="30" name="Shape 534"/>
          <p:cNvSpPr/>
          <p:nvPr/>
        </p:nvSpPr>
        <p:spPr>
          <a:xfrm>
            <a:off x="3210516" y="3566328"/>
            <a:ext cx="1132884" cy="669357"/>
          </a:xfrm>
          <a:prstGeom prst="roundRect">
            <a:avLst>
              <a:gd name="adj" fmla="val 16667"/>
            </a:avLst>
          </a:prstGeom>
          <a:solidFill>
            <a:schemeClr val="accent6">
              <a:lumMod val="60000"/>
              <a:lumOff val="40000"/>
            </a:schemeClr>
          </a:solidFill>
          <a:ln>
            <a:solidFill>
              <a:schemeClr val="accent6">
                <a:lumMod val="50000"/>
              </a:schemeClr>
            </a:solidFill>
          </a:ln>
        </p:spPr>
        <p:txBody>
          <a:bodyPr lIns="0" tIns="0" rIns="0" bIns="0" anchor="ctr" anchorCtr="0">
            <a:noAutofit/>
          </a:bodyPr>
          <a:lstStyle/>
          <a:p>
            <a:pPr algn="ctr">
              <a:buClr>
                <a:srgbClr val="FFFFFF"/>
              </a:buClr>
              <a:buSzPct val="25000"/>
            </a:pPr>
            <a:r>
              <a:rPr lang="en-US" sz="900" b="1" dirty="0" smtClean="0">
                <a:solidFill>
                  <a:srgbClr val="FFFFFF"/>
                </a:solidFill>
                <a:rtl val="0"/>
              </a:rPr>
              <a:t>Service GW</a:t>
            </a:r>
          </a:p>
          <a:p>
            <a:pPr algn="ctr">
              <a:buClr>
                <a:srgbClr val="FFFFFF"/>
              </a:buClr>
              <a:buSzPct val="25000"/>
            </a:pPr>
            <a:r>
              <a:rPr lang="en-US" sz="900" b="1" dirty="0" smtClean="0">
                <a:solidFill>
                  <a:srgbClr val="FFFFFF"/>
                </a:solidFill>
                <a:rtl val="0"/>
              </a:rPr>
              <a:t>Data Plane</a:t>
            </a:r>
          </a:p>
          <a:p>
            <a:pPr algn="ctr">
              <a:buClr>
                <a:srgbClr val="FFFFFF"/>
              </a:buClr>
              <a:buSzPct val="25000"/>
            </a:pPr>
            <a:endParaRPr lang="en-US" sz="900" b="1" dirty="0">
              <a:solidFill>
                <a:srgbClr val="FFFFFF"/>
              </a:solidFill>
              <a:rtl val="0"/>
            </a:endParaRPr>
          </a:p>
        </p:txBody>
      </p:sp>
      <p:sp>
        <p:nvSpPr>
          <p:cNvPr id="32" name="Shape 576"/>
          <p:cNvSpPr/>
          <p:nvPr/>
        </p:nvSpPr>
        <p:spPr>
          <a:xfrm rot="5400000">
            <a:off x="3655860" y="2976347"/>
            <a:ext cx="70394" cy="2766401"/>
          </a:xfrm>
          <a:prstGeom prst="rightBracket">
            <a:avLst>
              <a:gd name="adj" fmla="val 8333"/>
            </a:avLst>
          </a:prstGeom>
          <a:noFill/>
          <a:ln w="12700" cap="flat" cmpd="sng">
            <a:solidFill>
              <a:srgbClr val="7F7F7F"/>
            </a:solidFill>
            <a:prstDash val="solid"/>
            <a:round/>
            <a:headEnd type="none" w="med" len="med"/>
            <a:tailEnd type="none" w="med" len="med"/>
          </a:ln>
        </p:spPr>
        <p:txBody>
          <a:bodyPr lIns="82283" tIns="41130" rIns="82283" bIns="41130" anchor="ctr" anchorCtr="0">
            <a:noAutofit/>
          </a:bodyPr>
          <a:lstStyle/>
          <a:p>
            <a:pPr algn="ctr">
              <a:buClr>
                <a:srgbClr val="000000"/>
              </a:buClr>
            </a:pPr>
            <a:endParaRPr sz="1600">
              <a:rtl val="0"/>
            </a:endParaRPr>
          </a:p>
        </p:txBody>
      </p:sp>
      <p:pic>
        <p:nvPicPr>
          <p:cNvPr id="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5340" y="2802089"/>
            <a:ext cx="2858918" cy="680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Shape 531"/>
          <p:cNvSpPr txBox="1"/>
          <p:nvPr/>
        </p:nvSpPr>
        <p:spPr>
          <a:xfrm>
            <a:off x="3200400" y="4335256"/>
            <a:ext cx="1143000" cy="276999"/>
          </a:xfrm>
          <a:prstGeom prst="rect">
            <a:avLst/>
          </a:prstGeom>
          <a:noFill/>
          <a:ln>
            <a:noFill/>
          </a:ln>
        </p:spPr>
        <p:txBody>
          <a:bodyPr lIns="82283" tIns="41130" rIns="82283" bIns="41130" anchor="t" anchorCtr="0">
            <a:noAutofit/>
          </a:bodyPr>
          <a:lstStyle/>
          <a:p>
            <a:pPr>
              <a:buClr>
                <a:srgbClr val="000000"/>
              </a:buClr>
              <a:buSzPct val="25000"/>
            </a:pPr>
            <a:r>
              <a:rPr lang="en-US" sz="1000" b="1" dirty="0" smtClean="0">
                <a:rtl val="0"/>
              </a:rPr>
              <a:t>Mobile edge</a:t>
            </a:r>
            <a:endParaRPr lang="en-US" sz="1300" b="1" dirty="0">
              <a:rtl val="0"/>
            </a:endParaRPr>
          </a:p>
        </p:txBody>
      </p:sp>
      <p:sp>
        <p:nvSpPr>
          <p:cNvPr id="46" name="Shape 534"/>
          <p:cNvSpPr/>
          <p:nvPr/>
        </p:nvSpPr>
        <p:spPr>
          <a:xfrm>
            <a:off x="4467435" y="3557287"/>
            <a:ext cx="637965" cy="678399"/>
          </a:xfrm>
          <a:prstGeom prst="roundRect">
            <a:avLst>
              <a:gd name="adj" fmla="val 16667"/>
            </a:avLst>
          </a:prstGeom>
          <a:solidFill>
            <a:schemeClr val="accent5">
              <a:lumMod val="60000"/>
              <a:lumOff val="40000"/>
            </a:schemeClr>
          </a:solidFill>
          <a:ln>
            <a:noFill/>
          </a:ln>
        </p:spPr>
        <p:txBody>
          <a:bodyPr lIns="0" tIns="0" rIns="0" bIns="0" anchor="ctr" anchorCtr="0">
            <a:noAutofit/>
          </a:bodyPr>
          <a:lstStyle/>
          <a:p>
            <a:pPr algn="ctr">
              <a:buClr>
                <a:srgbClr val="FFFFFF"/>
              </a:buClr>
              <a:buSzPct val="25000"/>
            </a:pPr>
            <a:r>
              <a:rPr lang="en-US" sz="900" b="1" dirty="0" smtClean="0">
                <a:solidFill>
                  <a:srgbClr val="FFFFFF"/>
                </a:solidFill>
                <a:rtl val="0"/>
              </a:rPr>
              <a:t>IoT</a:t>
            </a:r>
          </a:p>
          <a:p>
            <a:pPr algn="ctr">
              <a:buClr>
                <a:srgbClr val="FFFFFF"/>
              </a:buClr>
              <a:buSzPct val="25000"/>
            </a:pPr>
            <a:r>
              <a:rPr lang="en-US" sz="900" b="1" dirty="0" smtClean="0">
                <a:solidFill>
                  <a:srgbClr val="FFFFFF"/>
                </a:solidFill>
                <a:rtl val="0"/>
              </a:rPr>
              <a:t>Services</a:t>
            </a:r>
          </a:p>
          <a:p>
            <a:pPr algn="ctr">
              <a:buClr>
                <a:srgbClr val="FFFFFF"/>
              </a:buClr>
              <a:buSzPct val="25000"/>
            </a:pPr>
            <a:r>
              <a:rPr lang="en-US" sz="900" b="1" dirty="0" smtClean="0">
                <a:solidFill>
                  <a:srgbClr val="FFFFFF"/>
                </a:solidFill>
                <a:rtl val="0"/>
              </a:rPr>
              <a:t>App</a:t>
            </a:r>
            <a:endParaRPr lang="en-US" sz="900" b="1" dirty="0">
              <a:solidFill>
                <a:srgbClr val="FFFFFF"/>
              </a:solidFill>
              <a:rtl val="0"/>
            </a:endParaRPr>
          </a:p>
        </p:txBody>
      </p:sp>
      <p:sp>
        <p:nvSpPr>
          <p:cNvPr id="53" name="Shape 550"/>
          <p:cNvSpPr/>
          <p:nvPr/>
        </p:nvSpPr>
        <p:spPr>
          <a:xfrm>
            <a:off x="2215340" y="3557287"/>
            <a:ext cx="623292" cy="557430"/>
          </a:xfrm>
          <a:prstGeom prst="roundRect">
            <a:avLst>
              <a:gd name="adj" fmla="val 16667"/>
            </a:avLst>
          </a:prstGeom>
          <a:solidFill>
            <a:srgbClr val="938953"/>
          </a:solidFill>
          <a:ln>
            <a:noFill/>
          </a:ln>
        </p:spPr>
        <p:txBody>
          <a:bodyPr lIns="0" tIns="0" rIns="0" bIns="0" anchor="ctr" anchorCtr="0">
            <a:noAutofit/>
          </a:bodyPr>
          <a:lstStyle/>
          <a:p>
            <a:pPr algn="ctr">
              <a:buClr>
                <a:srgbClr val="FFFFFF"/>
              </a:buClr>
              <a:buSzPct val="25000"/>
            </a:pPr>
            <a:r>
              <a:rPr lang="en-US" sz="900" b="1" dirty="0" err="1" smtClean="0">
                <a:solidFill>
                  <a:srgbClr val="FFFFFF"/>
                </a:solidFill>
                <a:rtl val="0"/>
              </a:rPr>
              <a:t>vBBU</a:t>
            </a:r>
            <a:endParaRPr lang="en-US" sz="900" b="1" dirty="0" smtClean="0">
              <a:solidFill>
                <a:srgbClr val="FFFFFF"/>
              </a:solidFill>
              <a:rtl val="0"/>
            </a:endParaRPr>
          </a:p>
          <a:p>
            <a:pPr algn="ctr">
              <a:buClr>
                <a:srgbClr val="FFFFFF"/>
              </a:buClr>
              <a:buSzPct val="25000"/>
            </a:pPr>
            <a:endParaRPr lang="en-US" sz="900" b="1" dirty="0">
              <a:solidFill>
                <a:srgbClr val="FFFFFF"/>
              </a:solidFill>
              <a:rtl val="0"/>
            </a:endParaRPr>
          </a:p>
          <a:p>
            <a:pPr algn="ctr">
              <a:buClr>
                <a:srgbClr val="FFFFFF"/>
              </a:buClr>
              <a:buSzPct val="25000"/>
            </a:pPr>
            <a:endParaRPr lang="en-US" sz="900" b="1" dirty="0">
              <a:solidFill>
                <a:srgbClr val="FFFFFF"/>
              </a:solidFill>
              <a:rtl val="0"/>
            </a:endParaRPr>
          </a:p>
        </p:txBody>
      </p:sp>
      <p:sp>
        <p:nvSpPr>
          <p:cNvPr id="54" name="Shape 578"/>
          <p:cNvSpPr/>
          <p:nvPr/>
        </p:nvSpPr>
        <p:spPr>
          <a:xfrm>
            <a:off x="2254920" y="3793713"/>
            <a:ext cx="522987" cy="267114"/>
          </a:xfrm>
          <a:prstGeom prst="roundRect">
            <a:avLst>
              <a:gd name="adj" fmla="val 16667"/>
            </a:avLst>
          </a:prstGeom>
          <a:solidFill>
            <a:schemeClr val="accent3">
              <a:lumMod val="50000"/>
            </a:schemeClr>
          </a:solidFill>
          <a:ln>
            <a:noFill/>
          </a:ln>
        </p:spPr>
        <p:txBody>
          <a:bodyPr lIns="0" tIns="0" rIns="0" bIns="0" anchor="ctr" anchorCtr="0">
            <a:noAutofit/>
          </a:bodyPr>
          <a:lstStyle/>
          <a:p>
            <a:pPr algn="ctr">
              <a:buClr>
                <a:srgbClr val="FFFFFF"/>
              </a:buClr>
              <a:buSzPct val="25000"/>
            </a:pPr>
            <a:r>
              <a:rPr lang="en-US" sz="900" b="1" dirty="0" smtClean="0">
                <a:solidFill>
                  <a:srgbClr val="FFFFFF"/>
                </a:solidFill>
                <a:rtl val="0"/>
              </a:rPr>
              <a:t>Data</a:t>
            </a:r>
          </a:p>
          <a:p>
            <a:pPr algn="ctr">
              <a:buClr>
                <a:srgbClr val="FFFFFF"/>
              </a:buClr>
              <a:buSzPct val="25000"/>
            </a:pPr>
            <a:r>
              <a:rPr lang="en-US" sz="900" b="1" dirty="0" smtClean="0">
                <a:solidFill>
                  <a:srgbClr val="FFFFFF"/>
                </a:solidFill>
                <a:rtl val="0"/>
              </a:rPr>
              <a:t>Plane</a:t>
            </a:r>
            <a:endParaRPr lang="en-US" sz="900" b="1" dirty="0">
              <a:solidFill>
                <a:srgbClr val="FFFFFF"/>
              </a:solidFill>
              <a:rtl val="0"/>
            </a:endParaRPr>
          </a:p>
        </p:txBody>
      </p:sp>
      <p:sp>
        <p:nvSpPr>
          <p:cNvPr id="58" name="자유형 57"/>
          <p:cNvSpPr/>
          <p:nvPr/>
        </p:nvSpPr>
        <p:spPr>
          <a:xfrm>
            <a:off x="2628315" y="2635554"/>
            <a:ext cx="368478" cy="1158159"/>
          </a:xfrm>
          <a:custGeom>
            <a:avLst/>
            <a:gdLst>
              <a:gd name="connsiteX0" fmla="*/ 365760 w 368478"/>
              <a:gd name="connsiteY0" fmla="*/ 0 h 899770"/>
              <a:gd name="connsiteX1" fmla="*/ 336499 w 368478"/>
              <a:gd name="connsiteY1" fmla="*/ 424282 h 899770"/>
              <a:gd name="connsiteX2" fmla="*/ 138989 w 368478"/>
              <a:gd name="connsiteY2" fmla="*/ 599847 h 899770"/>
              <a:gd name="connsiteX3" fmla="*/ 29261 w 368478"/>
              <a:gd name="connsiteY3" fmla="*/ 746151 h 899770"/>
              <a:gd name="connsiteX4" fmla="*/ 0 w 368478"/>
              <a:gd name="connsiteY4" fmla="*/ 899770 h 899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78" h="899770">
                <a:moveTo>
                  <a:pt x="365760" y="0"/>
                </a:moveTo>
                <a:cubicBezTo>
                  <a:pt x="370027" y="162154"/>
                  <a:pt x="374294" y="324308"/>
                  <a:pt x="336499" y="424282"/>
                </a:cubicBezTo>
                <a:cubicBezTo>
                  <a:pt x="298704" y="524256"/>
                  <a:pt x="190195" y="546202"/>
                  <a:pt x="138989" y="599847"/>
                </a:cubicBezTo>
                <a:cubicBezTo>
                  <a:pt x="87783" y="653492"/>
                  <a:pt x="52426" y="696164"/>
                  <a:pt x="29261" y="746151"/>
                </a:cubicBezTo>
                <a:cubicBezTo>
                  <a:pt x="6096" y="796138"/>
                  <a:pt x="3048" y="847954"/>
                  <a:pt x="0" y="899770"/>
                </a:cubicBezTo>
              </a:path>
            </a:pathLst>
          </a:custGeom>
          <a:noFill/>
          <a:ln w="12700">
            <a:solidFill>
              <a:srgbClr val="FF0000"/>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8" name="Shape 555"/>
          <p:cNvSpPr/>
          <p:nvPr/>
        </p:nvSpPr>
        <p:spPr>
          <a:xfrm>
            <a:off x="2209800" y="2298283"/>
            <a:ext cx="2824192" cy="385265"/>
          </a:xfrm>
          <a:prstGeom prst="rect">
            <a:avLst/>
          </a:prstGeom>
          <a:solidFill>
            <a:schemeClr val="accent4">
              <a:lumMod val="60000"/>
              <a:lumOff val="40000"/>
            </a:schemeClr>
          </a:solidFill>
          <a:ln>
            <a:noFill/>
          </a:ln>
        </p:spPr>
        <p:txBody>
          <a:bodyPr lIns="82283" tIns="91440" rIns="82283" bIns="41130" anchor="ctr" anchorCtr="0">
            <a:noAutofit/>
          </a:bodyPr>
          <a:lstStyle/>
          <a:p>
            <a:pPr algn="ctr">
              <a:buClr>
                <a:srgbClr val="FFFFFF"/>
              </a:buClr>
              <a:buSzPct val="25000"/>
            </a:pPr>
            <a:r>
              <a:rPr lang="en-US" dirty="0" smtClean="0">
                <a:solidFill>
                  <a:srgbClr val="FFFFFF"/>
                </a:solidFill>
                <a:rtl val="0"/>
              </a:rPr>
              <a:t>M-CORD Control Platform</a:t>
            </a:r>
          </a:p>
          <a:p>
            <a:pPr algn="ctr">
              <a:buClr>
                <a:srgbClr val="FFFFFF"/>
              </a:buClr>
              <a:buSzPct val="25000"/>
            </a:pPr>
            <a:endParaRPr lang="en-US" sz="1600" dirty="0" smtClean="0">
              <a:solidFill>
                <a:srgbClr val="FFFFFF"/>
              </a:solidFill>
              <a:rtl val="0"/>
            </a:endParaRPr>
          </a:p>
        </p:txBody>
      </p:sp>
      <p:sp>
        <p:nvSpPr>
          <p:cNvPr id="69" name="Shape 556"/>
          <p:cNvSpPr/>
          <p:nvPr/>
        </p:nvSpPr>
        <p:spPr>
          <a:xfrm>
            <a:off x="2213879" y="1922763"/>
            <a:ext cx="2800162" cy="347351"/>
          </a:xfrm>
          <a:prstGeom prst="roundRect">
            <a:avLst>
              <a:gd name="adj" fmla="val 16667"/>
            </a:avLst>
          </a:prstGeom>
          <a:solidFill>
            <a:schemeClr val="accent3">
              <a:lumMod val="75000"/>
            </a:schemeClr>
          </a:solidFill>
          <a:ln>
            <a:noFill/>
          </a:ln>
        </p:spPr>
        <p:txBody>
          <a:bodyPr lIns="0" tIns="0" rIns="0" bIns="0" anchor="ctr" anchorCtr="0">
            <a:noAutofit/>
          </a:bodyPr>
          <a:lstStyle/>
          <a:p>
            <a:pPr>
              <a:lnSpc>
                <a:spcPct val="90000"/>
              </a:lnSpc>
              <a:buClr>
                <a:srgbClr val="FFFFFF"/>
              </a:buClr>
              <a:buSzPct val="25000"/>
            </a:pPr>
            <a:r>
              <a:rPr lang="en-US" sz="900" b="1" dirty="0" smtClean="0">
                <a:solidFill>
                  <a:srgbClr val="FFFFFF"/>
                </a:solidFill>
                <a:rtl val="0"/>
              </a:rPr>
              <a:t> Connection Service</a:t>
            </a:r>
          </a:p>
          <a:p>
            <a:pPr>
              <a:lnSpc>
                <a:spcPct val="90000"/>
              </a:lnSpc>
              <a:buClr>
                <a:srgbClr val="FFFFFF"/>
              </a:buClr>
              <a:buSzPct val="25000"/>
            </a:pPr>
            <a:r>
              <a:rPr lang="en-US" sz="900" b="1" dirty="0" smtClean="0">
                <a:solidFill>
                  <a:srgbClr val="FFFFFF"/>
                </a:solidFill>
                <a:rtl val="0"/>
              </a:rPr>
              <a:t> Application</a:t>
            </a:r>
            <a:endParaRPr lang="en-US" sz="900" b="1" dirty="0">
              <a:solidFill>
                <a:srgbClr val="FFFFFF"/>
              </a:solidFill>
              <a:rtl val="0"/>
            </a:endParaRPr>
          </a:p>
        </p:txBody>
      </p:sp>
      <p:sp>
        <p:nvSpPr>
          <p:cNvPr id="70" name="모서리가 둥근 직사각형 69"/>
          <p:cNvSpPr/>
          <p:nvPr/>
        </p:nvSpPr>
        <p:spPr>
          <a:xfrm>
            <a:off x="2571568" y="2474357"/>
            <a:ext cx="851892" cy="18001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ONOS</a:t>
            </a:r>
            <a:endParaRPr lang="ko-KR" altLang="en-US" dirty="0"/>
          </a:p>
        </p:txBody>
      </p:sp>
      <p:sp>
        <p:nvSpPr>
          <p:cNvPr id="71" name="모서리가 둥근 직사각형 70"/>
          <p:cNvSpPr/>
          <p:nvPr/>
        </p:nvSpPr>
        <p:spPr>
          <a:xfrm>
            <a:off x="3714568" y="2481590"/>
            <a:ext cx="851892" cy="18001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XOS</a:t>
            </a:r>
            <a:endParaRPr lang="ko-KR" altLang="en-US" dirty="0"/>
          </a:p>
        </p:txBody>
      </p:sp>
      <p:sp>
        <p:nvSpPr>
          <p:cNvPr id="73" name="모서리가 둥근 직사각형 72"/>
          <p:cNvSpPr/>
          <p:nvPr/>
        </p:nvSpPr>
        <p:spPr>
          <a:xfrm>
            <a:off x="3423459" y="1998963"/>
            <a:ext cx="677157" cy="228600"/>
          </a:xfrm>
          <a:prstGeom prst="roundRect">
            <a:avLst/>
          </a:prstGeom>
          <a:solidFill>
            <a:schemeClr val="accent6">
              <a:lumMod val="75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050" dirty="0" smtClean="0"/>
              <a:t>MME</a:t>
            </a:r>
            <a:endParaRPr lang="ko-KR" altLang="en-US" sz="1050" dirty="0"/>
          </a:p>
        </p:txBody>
      </p:sp>
      <p:sp>
        <p:nvSpPr>
          <p:cNvPr id="74" name="모서리가 둥근 직사각형 73"/>
          <p:cNvSpPr/>
          <p:nvPr/>
        </p:nvSpPr>
        <p:spPr>
          <a:xfrm>
            <a:off x="4206737" y="2003282"/>
            <a:ext cx="677157" cy="228600"/>
          </a:xfrm>
          <a:prstGeom prst="roundRect">
            <a:avLst/>
          </a:prstGeom>
          <a:solidFill>
            <a:schemeClr val="accent6">
              <a:lumMod val="75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050" dirty="0" smtClean="0"/>
              <a:t>GW-C</a:t>
            </a:r>
            <a:endParaRPr lang="ko-KR" altLang="en-US" sz="1050" dirty="0"/>
          </a:p>
        </p:txBody>
      </p:sp>
      <p:pic>
        <p:nvPicPr>
          <p:cNvPr id="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557287"/>
            <a:ext cx="564614" cy="516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 name="모서리가 둥근 직사각형 79"/>
          <p:cNvSpPr/>
          <p:nvPr/>
        </p:nvSpPr>
        <p:spPr>
          <a:xfrm>
            <a:off x="3505200" y="4055112"/>
            <a:ext cx="778745" cy="158115"/>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800" dirty="0" smtClean="0"/>
              <a:t>OF Table</a:t>
            </a:r>
            <a:endParaRPr lang="ko-KR" altLang="en-US" sz="800" dirty="0"/>
          </a:p>
        </p:txBody>
      </p:sp>
      <p:sp>
        <p:nvSpPr>
          <p:cNvPr id="79" name="모서리가 둥근 직사각형 78"/>
          <p:cNvSpPr/>
          <p:nvPr/>
        </p:nvSpPr>
        <p:spPr>
          <a:xfrm>
            <a:off x="3276600" y="3979741"/>
            <a:ext cx="778745" cy="158115"/>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800" dirty="0" smtClean="0"/>
              <a:t>OF Table</a:t>
            </a:r>
            <a:endParaRPr lang="ko-KR" altLang="en-US" sz="800" dirty="0"/>
          </a:p>
        </p:txBody>
      </p:sp>
      <p:sp>
        <p:nvSpPr>
          <p:cNvPr id="78" name="자유형 77"/>
          <p:cNvSpPr/>
          <p:nvPr/>
        </p:nvSpPr>
        <p:spPr>
          <a:xfrm flipH="1">
            <a:off x="3149193" y="2654370"/>
            <a:ext cx="274266" cy="1376065"/>
          </a:xfrm>
          <a:custGeom>
            <a:avLst/>
            <a:gdLst>
              <a:gd name="connsiteX0" fmla="*/ 365760 w 368478"/>
              <a:gd name="connsiteY0" fmla="*/ 0 h 899770"/>
              <a:gd name="connsiteX1" fmla="*/ 336499 w 368478"/>
              <a:gd name="connsiteY1" fmla="*/ 424282 h 899770"/>
              <a:gd name="connsiteX2" fmla="*/ 138989 w 368478"/>
              <a:gd name="connsiteY2" fmla="*/ 599847 h 899770"/>
              <a:gd name="connsiteX3" fmla="*/ 29261 w 368478"/>
              <a:gd name="connsiteY3" fmla="*/ 746151 h 899770"/>
              <a:gd name="connsiteX4" fmla="*/ 0 w 368478"/>
              <a:gd name="connsiteY4" fmla="*/ 899770 h 899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78" h="899770">
                <a:moveTo>
                  <a:pt x="365760" y="0"/>
                </a:moveTo>
                <a:cubicBezTo>
                  <a:pt x="370027" y="162154"/>
                  <a:pt x="374294" y="324308"/>
                  <a:pt x="336499" y="424282"/>
                </a:cubicBezTo>
                <a:cubicBezTo>
                  <a:pt x="298704" y="524256"/>
                  <a:pt x="190195" y="546202"/>
                  <a:pt x="138989" y="599847"/>
                </a:cubicBezTo>
                <a:cubicBezTo>
                  <a:pt x="87783" y="653492"/>
                  <a:pt x="52426" y="696164"/>
                  <a:pt x="29261" y="746151"/>
                </a:cubicBezTo>
                <a:cubicBezTo>
                  <a:pt x="6096" y="796138"/>
                  <a:pt x="3048" y="847954"/>
                  <a:pt x="0" y="899770"/>
                </a:cubicBezTo>
              </a:path>
            </a:pathLst>
          </a:custGeom>
          <a:noFill/>
          <a:ln w="12700">
            <a:solidFill>
              <a:srgbClr val="FF0000"/>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2" name="TextBox 81"/>
          <p:cNvSpPr txBox="1"/>
          <p:nvPr/>
        </p:nvSpPr>
        <p:spPr>
          <a:xfrm>
            <a:off x="2195522" y="2600872"/>
            <a:ext cx="865585" cy="253916"/>
          </a:xfrm>
          <a:prstGeom prst="rect">
            <a:avLst/>
          </a:prstGeom>
          <a:noFill/>
        </p:spPr>
        <p:txBody>
          <a:bodyPr wrap="square" rtlCol="0">
            <a:spAutoFit/>
          </a:bodyPr>
          <a:lstStyle/>
          <a:p>
            <a:r>
              <a:rPr lang="en-US" altLang="ko-KR" sz="1050" dirty="0" smtClean="0">
                <a:solidFill>
                  <a:srgbClr val="FF0000"/>
                </a:solidFill>
              </a:rPr>
              <a:t>OpenFlow</a:t>
            </a:r>
            <a:endParaRPr lang="ko-KR" altLang="en-US" sz="1050" dirty="0">
              <a:solidFill>
                <a:srgbClr val="FF0000"/>
              </a:solidFill>
            </a:endParaRP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6038" y="2072137"/>
            <a:ext cx="2439766" cy="1342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707646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304800" y="1504950"/>
            <a:ext cx="5486400" cy="28194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4625" indent="-174625">
              <a:buFont typeface="Wingdings" panose="05000000000000000000" pitchFamily="2" charset="2"/>
              <a:buChar char="§"/>
            </a:pPr>
            <a:r>
              <a:rPr lang="en-US" sz="1800" b="1" dirty="0" smtClean="0">
                <a:solidFill>
                  <a:prstClr val="black"/>
                </a:solidFill>
                <a:latin typeface="Calibri" panose="020F0502020204030204" pitchFamily="34" charset="0"/>
              </a:rPr>
              <a:t>CDN</a:t>
            </a:r>
            <a:endParaRPr lang="en-US" sz="1800" b="1" dirty="0">
              <a:solidFill>
                <a:srgbClr val="FF0000"/>
              </a:solidFill>
              <a:latin typeface="Calibri" panose="020F0502020204030204" pitchFamily="34" charset="0"/>
            </a:endParaRPr>
          </a:p>
          <a:p>
            <a:pPr marL="0" indent="0">
              <a:buNone/>
            </a:pPr>
            <a:endParaRPr lang="en-US" sz="1800" b="1" dirty="0" smtClean="0">
              <a:solidFill>
                <a:srgbClr val="FF0000"/>
              </a:solidFill>
              <a:latin typeface="Calibri" panose="020F0502020204030204" pitchFamily="34" charset="0"/>
            </a:endParaRPr>
          </a:p>
          <a:p>
            <a:pPr marL="174625" indent="-174625">
              <a:buFont typeface="Wingdings" panose="05000000000000000000" pitchFamily="2" charset="2"/>
              <a:buChar char="§"/>
            </a:pPr>
            <a:r>
              <a:rPr lang="en-US" sz="1800" b="1" dirty="0" smtClean="0">
                <a:solidFill>
                  <a:prstClr val="black"/>
                </a:solidFill>
                <a:latin typeface="Calibri" panose="020F0502020204030204" pitchFamily="34" charset="0"/>
              </a:rPr>
              <a:t>AR/VR</a:t>
            </a:r>
          </a:p>
          <a:p>
            <a:pPr marL="174625" indent="-174625">
              <a:spcBef>
                <a:spcPts val="1200"/>
              </a:spcBef>
              <a:buFont typeface="Wingdings" panose="05000000000000000000" pitchFamily="2" charset="2"/>
              <a:buChar char="§"/>
            </a:pPr>
            <a:endParaRPr lang="en-US" sz="1800" b="1" dirty="0" smtClean="0">
              <a:solidFill>
                <a:prstClr val="black"/>
              </a:solidFill>
              <a:latin typeface="Calibri" panose="020F0502020204030204" pitchFamily="34" charset="0"/>
            </a:endParaRPr>
          </a:p>
          <a:p>
            <a:pPr marL="174625" indent="-174625">
              <a:spcBef>
                <a:spcPts val="1200"/>
              </a:spcBef>
              <a:buFont typeface="Wingdings" panose="05000000000000000000" pitchFamily="2" charset="2"/>
              <a:buChar char="§"/>
            </a:pPr>
            <a:r>
              <a:rPr lang="en-US" sz="1800" b="1" dirty="0" smtClean="0">
                <a:solidFill>
                  <a:prstClr val="black"/>
                </a:solidFill>
                <a:latin typeface="Calibri" panose="020F0502020204030204" pitchFamily="34" charset="0"/>
              </a:rPr>
              <a:t>Public safety</a:t>
            </a:r>
          </a:p>
          <a:p>
            <a:pPr marL="231775" indent="-231775">
              <a:spcBef>
                <a:spcPts val="1200"/>
              </a:spcBef>
              <a:buFont typeface="Wingdings" panose="05000000000000000000" pitchFamily="2" charset="2"/>
              <a:buChar char="§"/>
            </a:pPr>
            <a:endParaRPr lang="en-US" sz="1800" b="1" dirty="0" smtClean="0">
              <a:solidFill>
                <a:prstClr val="black"/>
              </a:solidFill>
              <a:latin typeface="Calibri" panose="020F0502020204030204" pitchFamily="34" charset="0"/>
            </a:endParaRPr>
          </a:p>
          <a:p>
            <a:pPr marL="231775" indent="-231775">
              <a:spcBef>
                <a:spcPts val="1200"/>
              </a:spcBef>
              <a:buFont typeface="Wingdings" panose="05000000000000000000" pitchFamily="2" charset="2"/>
              <a:buChar char="§"/>
            </a:pPr>
            <a:r>
              <a:rPr lang="en-US" sz="1800" b="1" dirty="0" smtClean="0">
                <a:solidFill>
                  <a:prstClr val="black"/>
                </a:solidFill>
                <a:latin typeface="Calibri" panose="020F0502020204030204" pitchFamily="34" charset="0"/>
              </a:rPr>
              <a:t>m-Health</a:t>
            </a:r>
            <a:endParaRPr lang="en-US" sz="1800" b="1" dirty="0">
              <a:solidFill>
                <a:prstClr val="black"/>
              </a:solidFill>
              <a:latin typeface="Calibri" panose="020F0502020204030204" pitchFamily="34" charset="0"/>
            </a:endParaRPr>
          </a:p>
        </p:txBody>
      </p:sp>
      <p:sp>
        <p:nvSpPr>
          <p:cNvPr id="2" name="Right Bracket 1"/>
          <p:cNvSpPr/>
          <p:nvPr/>
        </p:nvSpPr>
        <p:spPr>
          <a:xfrm>
            <a:off x="3200400" y="1581151"/>
            <a:ext cx="203200" cy="2514600"/>
          </a:xfrm>
          <a:prstGeom prst="rightBrace">
            <a:avLst/>
          </a:prstGeom>
          <a:ln w="127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Calibri" panose="020F0502020204030204" pitchFamily="34" charset="0"/>
            </a:endParaRPr>
          </a:p>
        </p:txBody>
      </p:sp>
      <p:sp>
        <p:nvSpPr>
          <p:cNvPr id="3" name="Rectangle 2"/>
          <p:cNvSpPr/>
          <p:nvPr/>
        </p:nvSpPr>
        <p:spPr>
          <a:xfrm>
            <a:off x="3733800" y="1927414"/>
            <a:ext cx="3863896" cy="2015936"/>
          </a:xfrm>
          <a:prstGeom prst="rect">
            <a:avLst/>
          </a:prstGeom>
        </p:spPr>
        <p:txBody>
          <a:bodyPr wrap="square">
            <a:spAutoFit/>
          </a:bodyPr>
          <a:lstStyle/>
          <a:p>
            <a:pPr marL="117475" indent="-117475">
              <a:spcBef>
                <a:spcPts val="600"/>
              </a:spcBef>
              <a:buFont typeface="Arial" panose="020B0604020202020204" pitchFamily="34" charset="0"/>
              <a:buChar char="•"/>
            </a:pPr>
            <a:r>
              <a:rPr lang="en-US" sz="1600" dirty="0" smtClean="0">
                <a:solidFill>
                  <a:prstClr val="black"/>
                </a:solidFill>
                <a:latin typeface="Calibri" panose="020F0502020204030204" pitchFamily="34" charset="0"/>
              </a:rPr>
              <a:t> Take advantages </a:t>
            </a:r>
            <a:r>
              <a:rPr lang="en-US" sz="1600" dirty="0">
                <a:solidFill>
                  <a:prstClr val="black"/>
                </a:solidFill>
                <a:latin typeface="Calibri" panose="020F0502020204030204" pitchFamily="34" charset="0"/>
              </a:rPr>
              <a:t>of </a:t>
            </a:r>
            <a:endParaRPr lang="en-US" sz="1600" dirty="0" smtClean="0">
              <a:solidFill>
                <a:prstClr val="black"/>
              </a:solidFill>
              <a:latin typeface="Calibri" panose="020F0502020204030204" pitchFamily="34" charset="0"/>
            </a:endParaRPr>
          </a:p>
          <a:p>
            <a:pPr marL="400050" indent="-171450">
              <a:spcBef>
                <a:spcPts val="600"/>
              </a:spcBef>
              <a:buFontTx/>
              <a:buChar char="-"/>
            </a:pPr>
            <a:r>
              <a:rPr lang="en-US" altLang="ko-KR" dirty="0">
                <a:solidFill>
                  <a:prstClr val="black"/>
                </a:solidFill>
                <a:latin typeface="Calibri" panose="020F0502020204030204" pitchFamily="34" charset="0"/>
              </a:rPr>
              <a:t>Proximity (Mobile Edge)</a:t>
            </a:r>
          </a:p>
          <a:p>
            <a:pPr marL="400050" indent="-171450">
              <a:spcBef>
                <a:spcPts val="600"/>
              </a:spcBef>
              <a:buFontTx/>
              <a:buChar char="-"/>
            </a:pPr>
            <a:r>
              <a:rPr lang="en-US" sz="1400" dirty="0" smtClean="0">
                <a:solidFill>
                  <a:prstClr val="black"/>
                </a:solidFill>
                <a:latin typeface="Calibri" panose="020F0502020204030204" pitchFamily="34" charset="0"/>
              </a:rPr>
              <a:t>RAN/Core slicing</a:t>
            </a:r>
          </a:p>
          <a:p>
            <a:pPr marL="400050" indent="-171450">
              <a:spcBef>
                <a:spcPts val="600"/>
              </a:spcBef>
              <a:buFontTx/>
              <a:buChar char="-"/>
            </a:pPr>
            <a:r>
              <a:rPr lang="en-US" dirty="0" smtClean="0">
                <a:solidFill>
                  <a:prstClr val="black"/>
                </a:solidFill>
                <a:latin typeface="Calibri" panose="020F0502020204030204" pitchFamily="34" charset="0"/>
              </a:rPr>
              <a:t>Resource management</a:t>
            </a:r>
          </a:p>
          <a:p>
            <a:pPr marL="400050" indent="-171450">
              <a:spcBef>
                <a:spcPts val="600"/>
              </a:spcBef>
              <a:buFontTx/>
              <a:buChar char="-"/>
            </a:pPr>
            <a:r>
              <a:rPr lang="en-US" altLang="ko-KR" dirty="0" smtClean="0">
                <a:solidFill>
                  <a:prstClr val="black"/>
                </a:solidFill>
                <a:latin typeface="Calibri" panose="020F0502020204030204" pitchFamily="34" charset="0"/>
              </a:rPr>
              <a:t>Tagging mechanism</a:t>
            </a:r>
          </a:p>
          <a:p>
            <a:pPr marL="400050" indent="-171450">
              <a:spcBef>
                <a:spcPts val="600"/>
              </a:spcBef>
              <a:buFontTx/>
              <a:buChar char="-"/>
            </a:pPr>
            <a:r>
              <a:rPr lang="en-US" altLang="ko-KR" dirty="0" smtClean="0">
                <a:solidFill>
                  <a:prstClr val="black"/>
                </a:solidFill>
                <a:latin typeface="Calibri" panose="020F0502020204030204" pitchFamily="34" charset="0"/>
              </a:rPr>
              <a:t>Service steering</a:t>
            </a:r>
            <a:endParaRPr lang="en-US" sz="1400" dirty="0" smtClean="0">
              <a:solidFill>
                <a:prstClr val="black"/>
              </a:solidFill>
              <a:latin typeface="Calibri" panose="020F0502020204030204" pitchFamily="34" charset="0"/>
            </a:endParaRPr>
          </a:p>
          <a:p>
            <a:pPr marL="285750" indent="-169863">
              <a:buFontTx/>
              <a:buChar char="-"/>
            </a:pPr>
            <a:endParaRPr lang="en-US" sz="1400" dirty="0">
              <a:solidFill>
                <a:prstClr val="black"/>
              </a:solidFill>
              <a:latin typeface="Calibri" panose="020F0502020204030204" pitchFamily="34" charset="0"/>
            </a:endParaRPr>
          </a:p>
        </p:txBody>
      </p:sp>
      <p:sp>
        <p:nvSpPr>
          <p:cNvPr id="10" name="모서리가 둥근 직사각형 9"/>
          <p:cNvSpPr/>
          <p:nvPr/>
        </p:nvSpPr>
        <p:spPr>
          <a:xfrm>
            <a:off x="67169" y="236887"/>
            <a:ext cx="313831" cy="283028"/>
          </a:xfrm>
          <a:prstGeom prst="round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ltLang="ko-KR" b="1" dirty="0" smtClean="0">
                <a:solidFill>
                  <a:prstClr val="white"/>
                </a:solidFill>
                <a:latin typeface="Calibri" panose="020F0502020204030204" pitchFamily="34" charset="0"/>
              </a:rPr>
              <a:t>3</a:t>
            </a:r>
            <a:endParaRPr lang="ko-KR" altLang="en-US" b="1" dirty="0">
              <a:solidFill>
                <a:prstClr val="white"/>
              </a:solidFill>
              <a:latin typeface="Calibri" panose="020F0502020204030204" pitchFamily="34" charset="0"/>
            </a:endParaRPr>
          </a:p>
        </p:txBody>
      </p:sp>
      <p:sp>
        <p:nvSpPr>
          <p:cNvPr id="11" name="Shape 49"/>
          <p:cNvSpPr txBox="1">
            <a:spLocks/>
          </p:cNvSpPr>
          <p:nvPr/>
        </p:nvSpPr>
        <p:spPr>
          <a:xfrm>
            <a:off x="409679" y="0"/>
            <a:ext cx="8229600" cy="752598"/>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en-US" dirty="0" smtClean="0"/>
              <a:t>Mobile Edge </a:t>
            </a:r>
            <a:r>
              <a:rPr lang="en-US" dirty="0"/>
              <a:t>S</a:t>
            </a:r>
            <a:r>
              <a:rPr lang="en-US" dirty="0" smtClean="0"/>
              <a:t>ervices</a:t>
            </a:r>
            <a:endParaRPr lang="en-US" dirty="0"/>
          </a:p>
        </p:txBody>
      </p:sp>
    </p:spTree>
    <p:extLst>
      <p:ext uri="{BB962C8B-B14F-4D97-AF65-F5344CB8AC3E}">
        <p14:creationId xmlns:p14="http://schemas.microsoft.com/office/powerpoint/2010/main" val="380491176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9544" y="781006"/>
            <a:ext cx="4378655" cy="1333544"/>
          </a:xfrm>
        </p:spPr>
        <p:txBody>
          <a:bodyPr>
            <a:noAutofit/>
          </a:bodyPr>
          <a:lstStyle/>
          <a:p>
            <a:pPr marL="174625" indent="-174625">
              <a:buFont typeface="Wingdings" panose="05000000000000000000" pitchFamily="2" charset="2"/>
              <a:buChar char="§"/>
            </a:pPr>
            <a:r>
              <a:rPr lang="en-US" sz="1800" b="1" dirty="0" smtClean="0"/>
              <a:t>CDN</a:t>
            </a:r>
          </a:p>
          <a:p>
            <a:pPr marL="341313" lvl="1" indent="-169863">
              <a:lnSpc>
                <a:spcPts val="1500"/>
              </a:lnSpc>
              <a:spcBef>
                <a:spcPts val="200"/>
              </a:spcBef>
              <a:buFont typeface="Arial" panose="020B0604020202020204" pitchFamily="34" charset="0"/>
              <a:buChar char="•"/>
            </a:pPr>
            <a:r>
              <a:rPr lang="en-US" altLang="ko-KR" sz="1400" dirty="0" smtClean="0"/>
              <a:t>Support serving locally cached CDN content for better QoE</a:t>
            </a:r>
          </a:p>
          <a:p>
            <a:pPr marL="341313" lvl="1" indent="-169863">
              <a:lnSpc>
                <a:spcPts val="1500"/>
              </a:lnSpc>
              <a:spcBef>
                <a:spcPts val="200"/>
              </a:spcBef>
              <a:buFont typeface="Arial" panose="020B0604020202020204" pitchFamily="34" charset="0"/>
              <a:buChar char="•"/>
            </a:pPr>
            <a:r>
              <a:rPr lang="en-US" altLang="ko-KR" sz="1400" dirty="0" smtClean="0"/>
              <a:t>Support CDN data traffic demand by scaling EPC components</a:t>
            </a:r>
          </a:p>
          <a:p>
            <a:pPr marL="341313" lvl="1" indent="-169863">
              <a:lnSpc>
                <a:spcPts val="1500"/>
              </a:lnSpc>
              <a:spcBef>
                <a:spcPts val="200"/>
              </a:spcBef>
              <a:buFont typeface="Arial" panose="020B0604020202020204" pitchFamily="34" charset="0"/>
              <a:buChar char="•"/>
            </a:pPr>
            <a:r>
              <a:rPr lang="en-US" altLang="ko-KR" sz="1400" dirty="0" smtClean="0"/>
              <a:t>Utilize Slicing to provide policy-based QoE</a:t>
            </a:r>
          </a:p>
          <a:p>
            <a:pPr marL="171450" lvl="1">
              <a:spcBef>
                <a:spcPts val="200"/>
              </a:spcBef>
            </a:pPr>
            <a:endParaRPr lang="en-US" altLang="ko-KR" sz="1400" dirty="0"/>
          </a:p>
        </p:txBody>
      </p:sp>
      <p:sp>
        <p:nvSpPr>
          <p:cNvPr id="4" name="모서리가 둥근 직사각형 3"/>
          <p:cNvSpPr/>
          <p:nvPr/>
        </p:nvSpPr>
        <p:spPr>
          <a:xfrm>
            <a:off x="67169" y="236887"/>
            <a:ext cx="313831" cy="283028"/>
          </a:xfrm>
          <a:prstGeom prst="round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ltLang="ko-KR" b="1" dirty="0" smtClean="0">
                <a:solidFill>
                  <a:prstClr val="white"/>
                </a:solidFill>
                <a:latin typeface="Calibri" panose="020F0502020204030204" pitchFamily="34" charset="0"/>
              </a:rPr>
              <a:t>3</a:t>
            </a:r>
            <a:endParaRPr lang="ko-KR" altLang="en-US" b="1" dirty="0">
              <a:solidFill>
                <a:prstClr val="white"/>
              </a:solidFill>
              <a:latin typeface="Calibri" panose="020F0502020204030204" pitchFamily="34" charset="0"/>
            </a:endParaRPr>
          </a:p>
        </p:txBody>
      </p:sp>
      <p:sp>
        <p:nvSpPr>
          <p:cNvPr id="8" name="Shape 49"/>
          <p:cNvSpPr txBox="1">
            <a:spLocks/>
          </p:cNvSpPr>
          <p:nvPr/>
        </p:nvSpPr>
        <p:spPr>
          <a:xfrm>
            <a:off x="409679" y="0"/>
            <a:ext cx="8229600" cy="752598"/>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en-US" dirty="0" smtClean="0"/>
              <a:t>Implementation and Demo</a:t>
            </a:r>
            <a:endParaRPr lang="en-US" dirty="0"/>
          </a:p>
        </p:txBody>
      </p:sp>
      <p:sp>
        <p:nvSpPr>
          <p:cNvPr id="52" name="Content Placeholder 2"/>
          <p:cNvSpPr txBox="1">
            <a:spLocks/>
          </p:cNvSpPr>
          <p:nvPr/>
        </p:nvSpPr>
        <p:spPr>
          <a:xfrm>
            <a:off x="4495800" y="777094"/>
            <a:ext cx="4648200" cy="133745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00000"/>
              </a:lnSpc>
              <a:spcBef>
                <a:spcPts val="480"/>
              </a:spcBef>
              <a:spcAft>
                <a:spcPts val="0"/>
              </a:spcAft>
              <a:buClr>
                <a:schemeClr val="dk1"/>
              </a:buClr>
              <a:buSzPct val="100000"/>
              <a:buFont typeface="Arial"/>
              <a:buNone/>
              <a:defRPr sz="2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440"/>
              </a:spcBef>
              <a:spcAft>
                <a:spcPts val="0"/>
              </a:spcAft>
              <a:buClr>
                <a:schemeClr val="dk1"/>
              </a:buClr>
              <a:buSzPct val="100000"/>
              <a:buFont typeface="Arial"/>
              <a:buNone/>
              <a:defRPr sz="2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174625" indent="-174625">
              <a:spcBef>
                <a:spcPts val="1200"/>
              </a:spcBef>
              <a:buFont typeface="Wingdings" panose="05000000000000000000" pitchFamily="2" charset="2"/>
              <a:buChar char="§"/>
            </a:pPr>
            <a:r>
              <a:rPr lang="en-US" sz="1800" b="1" dirty="0" smtClean="0"/>
              <a:t>AR/VR</a:t>
            </a:r>
          </a:p>
          <a:p>
            <a:pPr marL="401638" lvl="1" indent="-169863">
              <a:lnSpc>
                <a:spcPts val="1500"/>
              </a:lnSpc>
              <a:spcBef>
                <a:spcPts val="200"/>
              </a:spcBef>
              <a:buFont typeface="Arial" panose="020B0604020202020204" pitchFamily="34" charset="0"/>
              <a:buChar char="•"/>
            </a:pPr>
            <a:r>
              <a:rPr lang="en-US" sz="1400" dirty="0" smtClean="0"/>
              <a:t>Support customized Augmented Reality and/or Virtual Reality services in a targeted area</a:t>
            </a:r>
          </a:p>
          <a:p>
            <a:pPr marL="401638" lvl="1" indent="-169863">
              <a:lnSpc>
                <a:spcPts val="1500"/>
              </a:lnSpc>
              <a:spcBef>
                <a:spcPts val="200"/>
              </a:spcBef>
              <a:buFont typeface="Arial" panose="020B0604020202020204" pitchFamily="34" charset="0"/>
              <a:buChar char="•"/>
            </a:pPr>
            <a:r>
              <a:rPr lang="en-US" sz="1400" dirty="0" smtClean="0"/>
              <a:t>Utilize Slicing to meet the high throughput requirement</a:t>
            </a:r>
          </a:p>
          <a:p>
            <a:pPr marL="401638" lvl="1" indent="-169863">
              <a:lnSpc>
                <a:spcPts val="1500"/>
              </a:lnSpc>
              <a:spcBef>
                <a:spcPts val="200"/>
              </a:spcBef>
              <a:buFont typeface="Arial" panose="020B0604020202020204" pitchFamily="34" charset="0"/>
              <a:buChar char="•"/>
            </a:pPr>
            <a:r>
              <a:rPr lang="en-US" sz="1400" dirty="0" smtClean="0"/>
              <a:t>Examples : AR Gaming, VR museum </a:t>
            </a:r>
            <a:br>
              <a:rPr lang="en-US" sz="1400" dirty="0" smtClean="0"/>
            </a:br>
            <a:r>
              <a:rPr lang="en-US" sz="1400" dirty="0" smtClean="0"/>
              <a:t>- Solution partners are TBD</a:t>
            </a:r>
          </a:p>
        </p:txBody>
      </p:sp>
      <p:sp>
        <p:nvSpPr>
          <p:cNvPr id="15" name="직사각형 14"/>
          <p:cNvSpPr/>
          <p:nvPr/>
        </p:nvSpPr>
        <p:spPr>
          <a:xfrm>
            <a:off x="663855" y="4614520"/>
            <a:ext cx="4067279" cy="523220"/>
          </a:xfrm>
          <a:prstGeom prst="rect">
            <a:avLst/>
          </a:prstGeom>
        </p:spPr>
        <p:txBody>
          <a:bodyPr wrap="square">
            <a:spAutoFit/>
          </a:bodyPr>
          <a:lstStyle/>
          <a:p>
            <a:pPr marL="117475" lvl="1" indent="-117475">
              <a:buFont typeface="Arial" panose="020B0604020202020204" pitchFamily="34" charset="0"/>
              <a:buChar char="•"/>
            </a:pPr>
            <a:r>
              <a:rPr lang="en-US" altLang="ko-KR" dirty="0">
                <a:solidFill>
                  <a:srgbClr val="0070C0"/>
                </a:solidFill>
                <a:sym typeface="Wingdings" panose="05000000000000000000" pitchFamily="2" charset="2"/>
              </a:rPr>
              <a:t>Provide free xpose </a:t>
            </a:r>
            <a:r>
              <a:rPr lang="en-US" altLang="ko-KR" dirty="0" smtClean="0">
                <a:solidFill>
                  <a:srgbClr val="0070C0"/>
                </a:solidFill>
                <a:sym typeface="Wingdings" panose="05000000000000000000" pitchFamily="2" charset="2"/>
              </a:rPr>
              <a:t>service </a:t>
            </a:r>
            <a:r>
              <a:rPr lang="en-US" altLang="ko-KR" dirty="0">
                <a:solidFill>
                  <a:srgbClr val="0070C0"/>
                </a:solidFill>
                <a:sym typeface="Wingdings" panose="05000000000000000000" pitchFamily="2" charset="2"/>
              </a:rPr>
              <a:t>for panic </a:t>
            </a:r>
            <a:r>
              <a:rPr lang="en-US" altLang="ko-KR" dirty="0" smtClean="0">
                <a:solidFill>
                  <a:srgbClr val="0070C0"/>
                </a:solidFill>
                <a:sym typeface="Wingdings" panose="05000000000000000000" pitchFamily="2" charset="2"/>
              </a:rPr>
              <a:t>mode</a:t>
            </a:r>
          </a:p>
          <a:p>
            <a:pPr marL="117475" lvl="1" indent="-117475">
              <a:buFont typeface="Arial" panose="020B0604020202020204" pitchFamily="34" charset="0"/>
              <a:buChar char="•"/>
            </a:pPr>
            <a:r>
              <a:rPr lang="en-US" altLang="ko-KR" dirty="0" smtClean="0">
                <a:solidFill>
                  <a:srgbClr val="0070C0"/>
                </a:solidFill>
                <a:sym typeface="Wingdings" panose="05000000000000000000" pitchFamily="2" charset="2"/>
              </a:rPr>
              <a:t>Forward fire event to the fire station</a:t>
            </a:r>
            <a:endParaRPr lang="en-US" altLang="ko-KR" dirty="0">
              <a:solidFill>
                <a:srgbClr val="0070C0"/>
              </a:solidFill>
              <a:sym typeface="Wingdings" panose="05000000000000000000" pitchFamily="2" charset="2"/>
            </a:endParaRPr>
          </a:p>
        </p:txBody>
      </p:sp>
      <p:sp>
        <p:nvSpPr>
          <p:cNvPr id="83" name="직사각형 82"/>
          <p:cNvSpPr/>
          <p:nvPr/>
        </p:nvSpPr>
        <p:spPr>
          <a:xfrm>
            <a:off x="4864535" y="4624700"/>
            <a:ext cx="4067279" cy="523220"/>
          </a:xfrm>
          <a:prstGeom prst="rect">
            <a:avLst/>
          </a:prstGeom>
        </p:spPr>
        <p:txBody>
          <a:bodyPr wrap="square">
            <a:spAutoFit/>
          </a:bodyPr>
          <a:lstStyle/>
          <a:p>
            <a:pPr marL="171450" lvl="1"/>
            <a:r>
              <a:rPr lang="en-US" altLang="ko-KR" dirty="0" smtClean="0">
                <a:solidFill>
                  <a:srgbClr val="0070C0"/>
                </a:solidFill>
                <a:sym typeface="Wingdings" panose="05000000000000000000" pitchFamily="2" charset="2"/>
              </a:rPr>
              <a:t>Demo an m-Health app. </a:t>
            </a:r>
            <a:r>
              <a:rPr lang="en-US" altLang="ko-KR" dirty="0">
                <a:solidFill>
                  <a:srgbClr val="0070C0"/>
                </a:solidFill>
                <a:sym typeface="Wingdings" panose="05000000000000000000" pitchFamily="2" charset="2"/>
              </a:rPr>
              <a:t>r</a:t>
            </a:r>
            <a:r>
              <a:rPr lang="en-US" altLang="ko-KR" dirty="0" smtClean="0">
                <a:solidFill>
                  <a:srgbClr val="0070C0"/>
                </a:solidFill>
                <a:sym typeface="Wingdings" panose="05000000000000000000" pitchFamily="2" charset="2"/>
              </a:rPr>
              <a:t>unning with stable QoS under congestion situation</a:t>
            </a:r>
            <a:endParaRPr lang="en-US" altLang="ko-KR" dirty="0">
              <a:solidFill>
                <a:srgbClr val="0070C0"/>
              </a:solidFill>
            </a:endParaRPr>
          </a:p>
        </p:txBody>
      </p:sp>
      <p:sp>
        <p:nvSpPr>
          <p:cNvPr id="48" name="직사각형 47"/>
          <p:cNvSpPr/>
          <p:nvPr/>
        </p:nvSpPr>
        <p:spPr>
          <a:xfrm>
            <a:off x="523563" y="2266950"/>
            <a:ext cx="4067279" cy="523220"/>
          </a:xfrm>
          <a:prstGeom prst="rect">
            <a:avLst/>
          </a:prstGeom>
        </p:spPr>
        <p:txBody>
          <a:bodyPr wrap="square">
            <a:spAutoFit/>
          </a:bodyPr>
          <a:lstStyle/>
          <a:p>
            <a:pPr marL="171450" lvl="1"/>
            <a:r>
              <a:rPr lang="en-US" altLang="ko-KR" dirty="0" smtClean="0">
                <a:solidFill>
                  <a:srgbClr val="0070C0"/>
                </a:solidFill>
              </a:rPr>
              <a:t>Demo benefits of EPC scaling for CDN application</a:t>
            </a:r>
            <a:endParaRPr lang="en-US" altLang="ko-KR" dirty="0">
              <a:solidFill>
                <a:srgbClr val="0070C0"/>
              </a:solidFill>
            </a:endParaRPr>
          </a:p>
        </p:txBody>
      </p:sp>
      <p:sp>
        <p:nvSpPr>
          <p:cNvPr id="51" name="직사각형 50"/>
          <p:cNvSpPr/>
          <p:nvPr/>
        </p:nvSpPr>
        <p:spPr>
          <a:xfrm>
            <a:off x="4883377" y="2340173"/>
            <a:ext cx="4067279" cy="307777"/>
          </a:xfrm>
          <a:prstGeom prst="rect">
            <a:avLst/>
          </a:prstGeom>
        </p:spPr>
        <p:txBody>
          <a:bodyPr wrap="square">
            <a:spAutoFit/>
          </a:bodyPr>
          <a:lstStyle/>
          <a:p>
            <a:pPr marL="171450" lvl="1"/>
            <a:r>
              <a:rPr lang="en-US" altLang="ko-KR" dirty="0" smtClean="0">
                <a:solidFill>
                  <a:srgbClr val="0070C0"/>
                </a:solidFill>
                <a:sym typeface="Wingdings" panose="05000000000000000000" pitchFamily="2" charset="2"/>
              </a:rPr>
              <a:t>Demo AR/VR applications with enhanced QoE</a:t>
            </a:r>
            <a:endParaRPr lang="en-US" altLang="ko-KR" dirty="0">
              <a:solidFill>
                <a:srgbClr val="0070C0"/>
              </a:solidFill>
            </a:endParaRPr>
          </a:p>
        </p:txBody>
      </p:sp>
      <p:sp>
        <p:nvSpPr>
          <p:cNvPr id="55" name="Content Placeholder 2"/>
          <p:cNvSpPr txBox="1">
            <a:spLocks/>
          </p:cNvSpPr>
          <p:nvPr/>
        </p:nvSpPr>
        <p:spPr>
          <a:xfrm>
            <a:off x="269544" y="2866064"/>
            <a:ext cx="4378655" cy="183928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00000"/>
              </a:lnSpc>
              <a:spcBef>
                <a:spcPts val="480"/>
              </a:spcBef>
              <a:spcAft>
                <a:spcPts val="0"/>
              </a:spcAft>
              <a:buClr>
                <a:schemeClr val="dk1"/>
              </a:buClr>
              <a:buSzPct val="100000"/>
              <a:buFont typeface="Arial"/>
              <a:buNone/>
              <a:defRPr sz="2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440"/>
              </a:spcBef>
              <a:spcAft>
                <a:spcPts val="0"/>
              </a:spcAft>
              <a:buClr>
                <a:schemeClr val="dk1"/>
              </a:buClr>
              <a:buSzPct val="100000"/>
              <a:buFont typeface="Arial"/>
              <a:buNone/>
              <a:defRPr sz="2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174625" indent="-174625">
              <a:buFont typeface="Wingdings" panose="05000000000000000000" pitchFamily="2" charset="2"/>
              <a:buChar char="§"/>
            </a:pPr>
            <a:r>
              <a:rPr lang="en-US" sz="1800" b="1" dirty="0" smtClean="0"/>
              <a:t>Public Safety</a:t>
            </a:r>
          </a:p>
          <a:p>
            <a:pPr marL="341313" lvl="1" indent="-169863">
              <a:lnSpc>
                <a:spcPts val="1500"/>
              </a:lnSpc>
              <a:spcBef>
                <a:spcPts val="200"/>
              </a:spcBef>
              <a:buFont typeface="Arial" panose="020B0604020202020204" pitchFamily="34" charset="0"/>
              <a:buChar char="•"/>
            </a:pPr>
            <a:r>
              <a:rPr lang="en-US" altLang="ko-KR" sz="1400" dirty="0" smtClean="0"/>
              <a:t>Utilize Slicing to support for ‘xpose’, an app for public safety combined with streaming and enable</a:t>
            </a:r>
          </a:p>
          <a:p>
            <a:pPr marL="798513" lvl="2" indent="-169863">
              <a:lnSpc>
                <a:spcPts val="1300"/>
              </a:lnSpc>
              <a:spcBef>
                <a:spcPts val="100"/>
              </a:spcBef>
              <a:buFont typeface="Arial" panose="020B0604020202020204" pitchFamily="34" charset="0"/>
              <a:buChar char="•"/>
            </a:pPr>
            <a:r>
              <a:rPr lang="en-US" altLang="ko-KR" sz="1200" dirty="0"/>
              <a:t>Free cellular access in case of “panic” mode</a:t>
            </a:r>
          </a:p>
          <a:p>
            <a:pPr marL="798513" lvl="2" indent="-169863">
              <a:lnSpc>
                <a:spcPts val="1300"/>
              </a:lnSpc>
              <a:spcBef>
                <a:spcPts val="100"/>
              </a:spcBef>
              <a:buFont typeface="Arial" panose="020B0604020202020204" pitchFamily="34" charset="0"/>
              <a:buChar char="•"/>
            </a:pPr>
            <a:r>
              <a:rPr lang="en-US" altLang="ko-KR" sz="1200" dirty="0" smtClean="0"/>
              <a:t>SLA </a:t>
            </a:r>
            <a:r>
              <a:rPr lang="en-US" altLang="ko-KR" sz="1200" dirty="0"/>
              <a:t>and QoS </a:t>
            </a:r>
            <a:r>
              <a:rPr lang="en-US" altLang="ko-KR" sz="1200" dirty="0" smtClean="0"/>
              <a:t>for </a:t>
            </a:r>
            <a:r>
              <a:rPr lang="en-US" altLang="ko-KR" sz="1200" dirty="0"/>
              <a:t>non-panic mode</a:t>
            </a:r>
          </a:p>
          <a:p>
            <a:pPr marL="341313" lvl="1" indent="-169863">
              <a:lnSpc>
                <a:spcPts val="1500"/>
              </a:lnSpc>
              <a:spcBef>
                <a:spcPts val="200"/>
              </a:spcBef>
              <a:buFont typeface="Arial" panose="020B0604020202020204" pitchFamily="34" charset="0"/>
              <a:buChar char="•"/>
            </a:pPr>
            <a:r>
              <a:rPr lang="en-US" altLang="ko-KR" sz="1400" dirty="0" smtClean="0">
                <a:solidFill>
                  <a:schemeClr val="bg1">
                    <a:lumMod val="65000"/>
                  </a:schemeClr>
                </a:solidFill>
              </a:rPr>
              <a:t>Implement steering mechanism to forward the emergency traffic to the appropriate destination (such as police, fire station)</a:t>
            </a:r>
            <a:endParaRPr lang="en-US" altLang="ko-KR" sz="1400" dirty="0">
              <a:solidFill>
                <a:schemeClr val="bg1">
                  <a:lumMod val="65000"/>
                </a:schemeClr>
              </a:solidFill>
            </a:endParaRPr>
          </a:p>
          <a:p>
            <a:pPr marL="341313" lvl="1" indent="-169863">
              <a:lnSpc>
                <a:spcPts val="1500"/>
              </a:lnSpc>
              <a:spcBef>
                <a:spcPts val="200"/>
              </a:spcBef>
              <a:buFont typeface="Arial" panose="020B0604020202020204" pitchFamily="34" charset="0"/>
              <a:buChar char="•"/>
            </a:pPr>
            <a:endParaRPr lang="en-US" altLang="ko-KR" sz="1400" dirty="0" smtClean="0"/>
          </a:p>
          <a:p>
            <a:pPr marL="171450" lvl="1">
              <a:spcBef>
                <a:spcPts val="200"/>
              </a:spcBef>
            </a:pPr>
            <a:endParaRPr lang="en-US" altLang="ko-KR" sz="1400" dirty="0"/>
          </a:p>
        </p:txBody>
      </p:sp>
      <p:sp>
        <p:nvSpPr>
          <p:cNvPr id="56" name="Content Placeholder 2"/>
          <p:cNvSpPr txBox="1">
            <a:spLocks/>
          </p:cNvSpPr>
          <p:nvPr/>
        </p:nvSpPr>
        <p:spPr>
          <a:xfrm>
            <a:off x="4495800" y="3063094"/>
            <a:ext cx="4378656" cy="133745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00000"/>
              </a:lnSpc>
              <a:spcBef>
                <a:spcPts val="480"/>
              </a:spcBef>
              <a:spcAft>
                <a:spcPts val="0"/>
              </a:spcAft>
              <a:buClr>
                <a:schemeClr val="dk1"/>
              </a:buClr>
              <a:buSzPct val="100000"/>
              <a:buFont typeface="Arial"/>
              <a:buNone/>
              <a:defRPr sz="2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440"/>
              </a:spcBef>
              <a:spcAft>
                <a:spcPts val="0"/>
              </a:spcAft>
              <a:buClr>
                <a:schemeClr val="dk1"/>
              </a:buClr>
              <a:buSzPct val="100000"/>
              <a:buFont typeface="Arial"/>
              <a:buNone/>
              <a:defRPr sz="2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174625" indent="-174625">
              <a:spcBef>
                <a:spcPts val="1200"/>
              </a:spcBef>
              <a:buFont typeface="Wingdings" panose="05000000000000000000" pitchFamily="2" charset="2"/>
              <a:buChar char="§"/>
            </a:pPr>
            <a:r>
              <a:rPr lang="en-US" sz="1800" b="1" dirty="0"/>
              <a:t>m</a:t>
            </a:r>
            <a:r>
              <a:rPr lang="en-US" sz="1800" b="1" dirty="0" smtClean="0"/>
              <a:t>-Health</a:t>
            </a:r>
          </a:p>
          <a:p>
            <a:pPr marL="401638" lvl="1" indent="-169863">
              <a:lnSpc>
                <a:spcPts val="1500"/>
              </a:lnSpc>
              <a:spcBef>
                <a:spcPts val="200"/>
              </a:spcBef>
              <a:buFont typeface="Arial" panose="020B0604020202020204" pitchFamily="34" charset="0"/>
              <a:buChar char="•"/>
            </a:pPr>
            <a:r>
              <a:rPr lang="en-US" sz="1400" dirty="0" smtClean="0"/>
              <a:t>Utilize RAN Slicing to </a:t>
            </a:r>
            <a:r>
              <a:rPr lang="en-US" sz="1400" dirty="0"/>
              <a:t>s</a:t>
            </a:r>
            <a:r>
              <a:rPr lang="en-US" sz="1400" dirty="0" smtClean="0"/>
              <a:t>upport priority by dedicating resources for critical m-Health application</a:t>
            </a:r>
          </a:p>
          <a:p>
            <a:pPr marL="401638" lvl="1" indent="-169863">
              <a:lnSpc>
                <a:spcPts val="1500"/>
              </a:lnSpc>
              <a:spcBef>
                <a:spcPts val="200"/>
              </a:spcBef>
              <a:buFont typeface="Arial" panose="020B0604020202020204" pitchFamily="34" charset="0"/>
              <a:buChar char="•"/>
            </a:pPr>
            <a:r>
              <a:rPr lang="en-US" altLang="ko-KR" sz="1400" dirty="0" smtClean="0"/>
              <a:t>Examples </a:t>
            </a:r>
            <a:r>
              <a:rPr lang="en-US" altLang="ko-KR" sz="1400" dirty="0"/>
              <a:t>: </a:t>
            </a:r>
            <a:r>
              <a:rPr lang="en-US" altLang="ko-KR" sz="1400" dirty="0" smtClean="0"/>
              <a:t>Remote medical treatment app.</a:t>
            </a:r>
            <a:r>
              <a:rPr lang="en-US" altLang="ko-KR" sz="1400" dirty="0"/>
              <a:t/>
            </a:r>
            <a:br>
              <a:rPr lang="en-US" altLang="ko-KR" sz="1400" dirty="0"/>
            </a:br>
            <a:r>
              <a:rPr lang="en-US" altLang="ko-KR" sz="1400" dirty="0"/>
              <a:t>- Solution </a:t>
            </a:r>
            <a:r>
              <a:rPr lang="en-US" altLang="ko-KR" sz="1400" dirty="0" smtClean="0"/>
              <a:t>partner is TBD</a:t>
            </a:r>
            <a:endParaRPr lang="en-US" altLang="ko-KR" sz="1400" dirty="0"/>
          </a:p>
          <a:p>
            <a:pPr marL="231775" lvl="1">
              <a:lnSpc>
                <a:spcPts val="1500"/>
              </a:lnSpc>
              <a:spcBef>
                <a:spcPts val="200"/>
              </a:spcBef>
            </a:pPr>
            <a:endParaRPr lang="en-US" sz="1400" dirty="0" smtClean="0"/>
          </a:p>
        </p:txBody>
      </p:sp>
      <p:sp>
        <p:nvSpPr>
          <p:cNvPr id="17" name="모서리가 둥근 직사각형 16"/>
          <p:cNvSpPr/>
          <p:nvPr/>
        </p:nvSpPr>
        <p:spPr>
          <a:xfrm>
            <a:off x="333661" y="4719748"/>
            <a:ext cx="371189" cy="283028"/>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r>
              <a:rPr lang="en-US" altLang="ko-KR" sz="1000" b="1" dirty="0" smtClean="0">
                <a:solidFill>
                  <a:prstClr val="white"/>
                </a:solidFill>
                <a:latin typeface="Calibri" panose="020F0502020204030204" pitchFamily="34" charset="0"/>
              </a:rPr>
              <a:t>Demo</a:t>
            </a:r>
            <a:endParaRPr lang="ko-KR" altLang="en-US" sz="500" b="1" dirty="0">
              <a:solidFill>
                <a:prstClr val="white"/>
              </a:solidFill>
              <a:latin typeface="Calibri" panose="020F0502020204030204" pitchFamily="34" charset="0"/>
            </a:endParaRPr>
          </a:p>
        </p:txBody>
      </p:sp>
      <p:sp>
        <p:nvSpPr>
          <p:cNvPr id="18" name="모서리가 둥근 직사각형 17"/>
          <p:cNvSpPr/>
          <p:nvPr/>
        </p:nvSpPr>
        <p:spPr>
          <a:xfrm>
            <a:off x="4693267" y="4724155"/>
            <a:ext cx="371189" cy="283028"/>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r>
              <a:rPr lang="en-US" altLang="ko-KR" sz="1000" b="1" dirty="0" smtClean="0">
                <a:solidFill>
                  <a:schemeClr val="bg1"/>
                </a:solidFill>
                <a:latin typeface="Calibri" panose="020F0502020204030204" pitchFamily="34" charset="0"/>
              </a:rPr>
              <a:t>Demo</a:t>
            </a:r>
            <a:endParaRPr lang="ko-KR" altLang="en-US" sz="500" b="1" dirty="0">
              <a:solidFill>
                <a:schemeClr val="bg1"/>
              </a:solidFill>
              <a:latin typeface="Calibri" panose="020F0502020204030204" pitchFamily="34" charset="0"/>
            </a:endParaRPr>
          </a:p>
        </p:txBody>
      </p:sp>
      <p:sp>
        <p:nvSpPr>
          <p:cNvPr id="19" name="모서리가 둥근 직사각형 18"/>
          <p:cNvSpPr/>
          <p:nvPr/>
        </p:nvSpPr>
        <p:spPr>
          <a:xfrm>
            <a:off x="333661" y="2357652"/>
            <a:ext cx="371189" cy="283028"/>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r>
              <a:rPr lang="en-US" altLang="ko-KR" sz="1000" b="1" dirty="0" smtClean="0">
                <a:solidFill>
                  <a:prstClr val="white"/>
                </a:solidFill>
                <a:latin typeface="Calibri" panose="020F0502020204030204" pitchFamily="34" charset="0"/>
              </a:rPr>
              <a:t>Demo</a:t>
            </a:r>
            <a:endParaRPr lang="ko-KR" altLang="en-US" sz="500" b="1" dirty="0">
              <a:solidFill>
                <a:prstClr val="white"/>
              </a:solidFill>
              <a:latin typeface="Calibri" panose="020F0502020204030204" pitchFamily="34" charset="0"/>
            </a:endParaRPr>
          </a:p>
        </p:txBody>
      </p:sp>
      <p:sp>
        <p:nvSpPr>
          <p:cNvPr id="20" name="모서리가 둥근 직사각형 19"/>
          <p:cNvSpPr/>
          <p:nvPr/>
        </p:nvSpPr>
        <p:spPr>
          <a:xfrm>
            <a:off x="4693267" y="2362059"/>
            <a:ext cx="371189" cy="283028"/>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r>
              <a:rPr lang="en-US" altLang="ko-KR" sz="1000" b="1" dirty="0" smtClean="0">
                <a:solidFill>
                  <a:prstClr val="white"/>
                </a:solidFill>
                <a:latin typeface="Calibri" panose="020F0502020204030204" pitchFamily="34" charset="0"/>
              </a:rPr>
              <a:t>Demo</a:t>
            </a:r>
            <a:endParaRPr lang="ko-KR" altLang="en-US" sz="500" b="1" dirty="0">
              <a:solidFill>
                <a:prstClr val="white"/>
              </a:solidFill>
              <a:latin typeface="Calibri" panose="020F0502020204030204" pitchFamily="34" charset="0"/>
            </a:endParaRPr>
          </a:p>
        </p:txBody>
      </p:sp>
    </p:spTree>
    <p:extLst>
      <p:ext uri="{BB962C8B-B14F-4D97-AF65-F5344CB8AC3E}">
        <p14:creationId xmlns:p14="http://schemas.microsoft.com/office/powerpoint/2010/main" val="222964504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4241" y="1974719"/>
            <a:ext cx="7886700" cy="53792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prstClr val="black"/>
                </a:solidFill>
              </a:rPr>
              <a:t>M-CORD Lite</a:t>
            </a:r>
            <a:endParaRPr lang="en-US" sz="3600" b="1" dirty="0">
              <a:solidFill>
                <a:prstClr val="black"/>
              </a:solidFill>
            </a:endParaRPr>
          </a:p>
        </p:txBody>
      </p:sp>
    </p:spTree>
    <p:extLst>
      <p:ext uri="{BB962C8B-B14F-4D97-AF65-F5344CB8AC3E}">
        <p14:creationId xmlns:p14="http://schemas.microsoft.com/office/powerpoint/2010/main" val="39417959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br>
              <a:rPr lang="en-US" dirty="0" smtClean="0"/>
            </a:br>
            <a:endParaRPr lang="en-US" dirty="0"/>
          </a:p>
        </p:txBody>
      </p:sp>
      <p:sp>
        <p:nvSpPr>
          <p:cNvPr id="8" name="Shape 49"/>
          <p:cNvSpPr txBox="1">
            <a:spLocks/>
          </p:cNvSpPr>
          <p:nvPr/>
        </p:nvSpPr>
        <p:spPr>
          <a:xfrm>
            <a:off x="409679" y="0"/>
            <a:ext cx="8229600" cy="752598"/>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en-US" dirty="0" smtClean="0"/>
              <a:t>Goals, Functionalities, Packaging</a:t>
            </a:r>
            <a:endParaRPr lang="en-US" dirty="0"/>
          </a:p>
        </p:txBody>
      </p:sp>
      <p:sp>
        <p:nvSpPr>
          <p:cNvPr id="9" name="Content Placeholder 2"/>
          <p:cNvSpPr txBox="1">
            <a:spLocks/>
          </p:cNvSpPr>
          <p:nvPr/>
        </p:nvSpPr>
        <p:spPr>
          <a:xfrm>
            <a:off x="269544" y="877678"/>
            <a:ext cx="8798256" cy="42086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4625" indent="-174625">
              <a:buFont typeface="Wingdings" panose="05000000000000000000" pitchFamily="2" charset="2"/>
              <a:buChar char="§"/>
            </a:pPr>
            <a:r>
              <a:rPr lang="en-US" sz="1800" b="1" dirty="0" smtClean="0">
                <a:solidFill>
                  <a:prstClr val="black"/>
                </a:solidFill>
                <a:latin typeface="Calibri" panose="020F0502020204030204" pitchFamily="34" charset="0"/>
              </a:rPr>
              <a:t>Goals</a:t>
            </a:r>
          </a:p>
          <a:p>
            <a:pPr marL="627063" lvl="1" indent="-169863">
              <a:buFont typeface="Arial" panose="020B0604020202020204" pitchFamily="34" charset="0"/>
              <a:buChar char="•"/>
            </a:pPr>
            <a:r>
              <a:rPr lang="en-US" altLang="ko-KR" sz="1400" dirty="0" smtClean="0">
                <a:solidFill>
                  <a:prstClr val="black"/>
                </a:solidFill>
                <a:latin typeface="Calibri" panose="020F0502020204030204" pitchFamily="34" charset="0"/>
              </a:rPr>
              <a:t>Build </a:t>
            </a:r>
            <a:r>
              <a:rPr lang="en-US" altLang="ko-KR" sz="1400" dirty="0">
                <a:solidFill>
                  <a:prstClr val="black"/>
                </a:solidFill>
                <a:latin typeface="Calibri" panose="020F0502020204030204" pitchFamily="34" charset="0"/>
              </a:rPr>
              <a:t>a </a:t>
            </a:r>
            <a:r>
              <a:rPr lang="en-US" altLang="ko-KR" sz="1400" dirty="0" smtClean="0">
                <a:solidFill>
                  <a:prstClr val="black"/>
                </a:solidFill>
                <a:latin typeface="Calibri" panose="020F0502020204030204" pitchFamily="34" charset="0"/>
              </a:rPr>
              <a:t>portable, inexpensive, &amp; easy to replicate M-CORD for development</a:t>
            </a:r>
            <a:r>
              <a:rPr lang="en-US" altLang="ko-KR" sz="1400" dirty="0">
                <a:solidFill>
                  <a:prstClr val="black"/>
                </a:solidFill>
                <a:latin typeface="Calibri" panose="020F0502020204030204" pitchFamily="34" charset="0"/>
              </a:rPr>
              <a:t>, experimentation, demonstration </a:t>
            </a:r>
          </a:p>
          <a:p>
            <a:pPr marL="627063" lvl="1" indent="-169863">
              <a:buFont typeface="Arial" panose="020B0604020202020204" pitchFamily="34" charset="0"/>
              <a:buChar char="•"/>
            </a:pPr>
            <a:r>
              <a:rPr lang="en-US" altLang="ko-KR" sz="1400" dirty="0">
                <a:solidFill>
                  <a:prstClr val="black"/>
                </a:solidFill>
                <a:latin typeface="Calibri" panose="020F0502020204030204" pitchFamily="34" charset="0"/>
              </a:rPr>
              <a:t>To </a:t>
            </a:r>
            <a:r>
              <a:rPr lang="en-US" altLang="ko-KR" sz="1400" dirty="0" smtClean="0">
                <a:solidFill>
                  <a:prstClr val="black"/>
                </a:solidFill>
                <a:latin typeface="Calibri" panose="020F0502020204030204" pitchFamily="34" charset="0"/>
              </a:rPr>
              <a:t>enable experimental </a:t>
            </a:r>
            <a:r>
              <a:rPr lang="en-US" altLang="ko-KR" sz="1400" dirty="0">
                <a:solidFill>
                  <a:prstClr val="black"/>
                </a:solidFill>
                <a:latin typeface="Calibri" panose="020F0502020204030204" pitchFamily="34" charset="0"/>
              </a:rPr>
              <a:t>deployments in support of acceleration of </a:t>
            </a:r>
            <a:r>
              <a:rPr lang="en-US" altLang="ko-KR" sz="1400" dirty="0" smtClean="0">
                <a:solidFill>
                  <a:prstClr val="black"/>
                </a:solidFill>
                <a:latin typeface="Calibri" panose="020F0502020204030204" pitchFamily="34" charset="0"/>
              </a:rPr>
              <a:t>5G</a:t>
            </a:r>
          </a:p>
          <a:p>
            <a:pPr marL="174625" indent="-174625">
              <a:spcBef>
                <a:spcPts val="1200"/>
              </a:spcBef>
              <a:buFont typeface="Wingdings" panose="05000000000000000000" pitchFamily="2" charset="2"/>
              <a:buChar char="§"/>
            </a:pPr>
            <a:r>
              <a:rPr lang="en-US" sz="1800" b="1" dirty="0" smtClean="0">
                <a:solidFill>
                  <a:prstClr val="black"/>
                </a:solidFill>
                <a:latin typeface="Calibri" panose="020F0502020204030204" pitchFamily="34" charset="0"/>
              </a:rPr>
              <a:t>Functionalities</a:t>
            </a:r>
          </a:p>
          <a:p>
            <a:pPr marL="457200" lvl="1" indent="0">
              <a:buNone/>
            </a:pPr>
            <a:endParaRPr lang="en-US" altLang="ko-KR" sz="1400" dirty="0" smtClean="0">
              <a:solidFill>
                <a:srgbClr val="0070C0"/>
              </a:solidFill>
              <a:latin typeface="Calibri" panose="020F0502020204030204" pitchFamily="34" charset="0"/>
            </a:endParaRPr>
          </a:p>
          <a:p>
            <a:pPr marL="457200" lvl="1" indent="0">
              <a:buNone/>
            </a:pPr>
            <a:endParaRPr lang="en-US" altLang="ko-KR" sz="1400" dirty="0">
              <a:solidFill>
                <a:srgbClr val="0070C0"/>
              </a:solidFill>
              <a:latin typeface="Calibri" panose="020F0502020204030204" pitchFamily="34" charset="0"/>
            </a:endParaRPr>
          </a:p>
          <a:p>
            <a:pPr marL="457200" lvl="1" indent="0">
              <a:buNone/>
            </a:pPr>
            <a:endParaRPr lang="en-US" altLang="ko-KR" sz="1400" dirty="0" smtClean="0">
              <a:solidFill>
                <a:srgbClr val="0070C0"/>
              </a:solidFill>
              <a:latin typeface="Calibri" panose="020F0502020204030204" pitchFamily="34" charset="0"/>
            </a:endParaRPr>
          </a:p>
          <a:p>
            <a:pPr marL="174625" indent="-174625">
              <a:spcBef>
                <a:spcPts val="1200"/>
              </a:spcBef>
              <a:buFont typeface="Wingdings" panose="05000000000000000000" pitchFamily="2" charset="2"/>
              <a:buChar char="§"/>
            </a:pPr>
            <a:endParaRPr lang="en-US" altLang="ko-KR" sz="1800" b="1" dirty="0" smtClean="0">
              <a:solidFill>
                <a:prstClr val="black"/>
              </a:solidFill>
              <a:latin typeface="Calibri" panose="020F0502020204030204" pitchFamily="34" charset="0"/>
            </a:endParaRPr>
          </a:p>
          <a:p>
            <a:pPr marL="174625" indent="-174625">
              <a:spcBef>
                <a:spcPts val="1200"/>
              </a:spcBef>
              <a:buFont typeface="Wingdings" panose="05000000000000000000" pitchFamily="2" charset="2"/>
              <a:buChar char="§"/>
            </a:pPr>
            <a:r>
              <a:rPr lang="en-US" altLang="ko-KR" sz="1800" b="1" dirty="0" smtClean="0">
                <a:solidFill>
                  <a:prstClr val="black"/>
                </a:solidFill>
                <a:latin typeface="Calibri" panose="020F0502020204030204" pitchFamily="34" charset="0"/>
              </a:rPr>
              <a:t>Packaging and Form factors</a:t>
            </a:r>
            <a:endParaRPr lang="en-US" altLang="ko-KR" sz="1800" b="1" dirty="0">
              <a:solidFill>
                <a:prstClr val="black"/>
              </a:solidFill>
              <a:latin typeface="Calibri" panose="020F0502020204030204" pitchFamily="34" charset="0"/>
            </a:endParaRPr>
          </a:p>
          <a:p>
            <a:pPr marL="627063" lvl="1" indent="-169863">
              <a:buFont typeface="Arial" panose="020B0604020202020204" pitchFamily="34" charset="0"/>
              <a:buChar char="•"/>
            </a:pPr>
            <a:r>
              <a:rPr lang="en-US" altLang="ko-KR" sz="1400" dirty="0" smtClean="0">
                <a:solidFill>
                  <a:prstClr val="black"/>
                </a:solidFill>
                <a:latin typeface="Calibri" panose="020F0502020204030204" pitchFamily="34" charset="0"/>
              </a:rPr>
              <a:t>No </a:t>
            </a:r>
            <a:r>
              <a:rPr lang="en-US" altLang="ko-KR" sz="1400" dirty="0">
                <a:solidFill>
                  <a:prstClr val="black"/>
                </a:solidFill>
                <a:latin typeface="Calibri" panose="020F0502020204030204" pitchFamily="34" charset="0"/>
              </a:rPr>
              <a:t>more </a:t>
            </a:r>
            <a:r>
              <a:rPr lang="en-US" altLang="ko-KR" sz="1400" dirty="0" smtClean="0">
                <a:solidFill>
                  <a:prstClr val="black"/>
                </a:solidFill>
                <a:latin typeface="Calibri" panose="020F0502020204030204" pitchFamily="34" charset="0"/>
              </a:rPr>
              <a:t>than </a:t>
            </a:r>
            <a:r>
              <a:rPr lang="en-US" altLang="ko-KR" sz="1400" dirty="0">
                <a:solidFill>
                  <a:prstClr val="black"/>
                </a:solidFill>
                <a:latin typeface="Calibri" panose="020F0502020204030204" pitchFamily="34" charset="0"/>
              </a:rPr>
              <a:t>quarter </a:t>
            </a:r>
            <a:r>
              <a:rPr lang="en-US" altLang="ko-KR" sz="1400" dirty="0" smtClean="0">
                <a:solidFill>
                  <a:prstClr val="black"/>
                </a:solidFill>
                <a:latin typeface="Calibri" panose="020F0502020204030204" pitchFamily="34" charset="0"/>
              </a:rPr>
              <a:t>racks </a:t>
            </a:r>
            <a:r>
              <a:rPr lang="en-US" altLang="ko-KR" sz="1400" dirty="0">
                <a:solidFill>
                  <a:prstClr val="black"/>
                </a:solidFill>
                <a:latin typeface="Calibri" panose="020F0502020204030204" pitchFamily="34" charset="0"/>
              </a:rPr>
              <a:t>or desktop environment  </a:t>
            </a:r>
          </a:p>
          <a:p>
            <a:pPr marL="627063" lvl="1" indent="-169863">
              <a:buFont typeface="Arial" panose="020B0604020202020204" pitchFamily="34" charset="0"/>
              <a:buChar char="•"/>
            </a:pPr>
            <a:r>
              <a:rPr lang="en-US" altLang="ko-KR" sz="1400" dirty="0">
                <a:solidFill>
                  <a:prstClr val="black"/>
                </a:solidFill>
                <a:latin typeface="Calibri" panose="020F0502020204030204" pitchFamily="34" charset="0"/>
              </a:rPr>
              <a:t>Run </a:t>
            </a:r>
            <a:r>
              <a:rPr lang="en-US" altLang="ko-KR" sz="1400" dirty="0" smtClean="0">
                <a:solidFill>
                  <a:prstClr val="black"/>
                </a:solidFill>
                <a:latin typeface="Calibri" panose="020F0502020204030204" pitchFamily="34" charset="0"/>
              </a:rPr>
              <a:t>on standard </a:t>
            </a:r>
            <a:r>
              <a:rPr lang="en-US" altLang="ko-KR" sz="1400" dirty="0">
                <a:solidFill>
                  <a:prstClr val="black"/>
                </a:solidFill>
                <a:latin typeface="Calibri" panose="020F0502020204030204" pitchFamily="34" charset="0"/>
              </a:rPr>
              <a:t>power </a:t>
            </a:r>
          </a:p>
          <a:p>
            <a:pPr marL="627063" lvl="1" indent="-169863">
              <a:buFont typeface="Arial" panose="020B0604020202020204" pitchFamily="34" charset="0"/>
              <a:buChar char="•"/>
            </a:pPr>
            <a:r>
              <a:rPr lang="en-US" altLang="ko-KR" sz="1400" dirty="0">
                <a:solidFill>
                  <a:prstClr val="black"/>
                </a:solidFill>
                <a:latin typeface="Calibri" panose="020F0502020204030204" pitchFamily="34" charset="0"/>
              </a:rPr>
              <a:t>Appropriate for office </a:t>
            </a:r>
            <a:r>
              <a:rPr lang="en-US" altLang="ko-KR" sz="1400" dirty="0" smtClean="0">
                <a:solidFill>
                  <a:prstClr val="black"/>
                </a:solidFill>
                <a:latin typeface="Calibri" panose="020F0502020204030204" pitchFamily="34" charset="0"/>
              </a:rPr>
              <a:t>environment</a:t>
            </a:r>
          </a:p>
          <a:p>
            <a:pPr marL="627063" lvl="1" indent="-169863">
              <a:buFont typeface="Arial" panose="020B0604020202020204" pitchFamily="34" charset="0"/>
              <a:buChar char="•"/>
            </a:pPr>
            <a:r>
              <a:rPr lang="en-US" altLang="ko-KR" sz="1400" dirty="0" smtClean="0">
                <a:latin typeface="Calibri" panose="020F0502020204030204" pitchFamily="34" charset="0"/>
              </a:rPr>
              <a:t>Desirable 10k </a:t>
            </a:r>
          </a:p>
          <a:p>
            <a:pPr marL="627063" lvl="1" indent="-169863">
              <a:buFont typeface="Arial" panose="020B0604020202020204" pitchFamily="34" charset="0"/>
              <a:buChar char="•"/>
            </a:pPr>
            <a:r>
              <a:rPr lang="en-US" altLang="ko-KR" sz="1400" dirty="0" smtClean="0">
                <a:latin typeface="Calibri" panose="020F0502020204030204" pitchFamily="34" charset="0"/>
              </a:rPr>
              <a:t>Should support 16~32 (?) UEs</a:t>
            </a:r>
            <a:endParaRPr lang="en-US" altLang="ko-KR" sz="1400" dirty="0">
              <a:latin typeface="Calibri" panose="020F0502020204030204" pitchFamily="34" charset="0"/>
            </a:endParaRPr>
          </a:p>
        </p:txBody>
      </p:sp>
      <p:sp>
        <p:nvSpPr>
          <p:cNvPr id="10" name="Content Placeholder 2"/>
          <p:cNvSpPr txBox="1">
            <a:spLocks/>
          </p:cNvSpPr>
          <p:nvPr/>
        </p:nvSpPr>
        <p:spPr>
          <a:xfrm>
            <a:off x="4876800" y="2343150"/>
            <a:ext cx="2895600" cy="65653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lvl="1" indent="-177800">
              <a:buFont typeface="Arial" panose="020B0604020202020204" pitchFamily="34" charset="0"/>
              <a:buChar char="•"/>
            </a:pPr>
            <a:r>
              <a:rPr lang="en-US" sz="1400" dirty="0" smtClean="0">
                <a:solidFill>
                  <a:prstClr val="black"/>
                </a:solidFill>
                <a:latin typeface="Calibri" panose="020F0502020204030204" pitchFamily="34" charset="0"/>
              </a:rPr>
              <a:t>ONOS, Docker/Container, XOS</a:t>
            </a:r>
          </a:p>
          <a:p>
            <a:pPr marL="231775" lvl="1" indent="-177800">
              <a:buFont typeface="Arial" panose="020B0604020202020204" pitchFamily="34" charset="0"/>
              <a:buChar char="•"/>
            </a:pPr>
            <a:r>
              <a:rPr lang="en-US" sz="1400" dirty="0" smtClean="0">
                <a:solidFill>
                  <a:prstClr val="black"/>
                </a:solidFill>
                <a:latin typeface="Calibri" panose="020F0502020204030204" pitchFamily="34" charset="0"/>
              </a:rPr>
              <a:t>OF enabled networking</a:t>
            </a:r>
            <a:br>
              <a:rPr lang="en-US" sz="1400" dirty="0" smtClean="0">
                <a:solidFill>
                  <a:prstClr val="black"/>
                </a:solidFill>
                <a:latin typeface="Calibri" panose="020F0502020204030204" pitchFamily="34" charset="0"/>
              </a:rPr>
            </a:br>
            <a:r>
              <a:rPr lang="en-US" sz="1400" dirty="0" smtClean="0">
                <a:solidFill>
                  <a:prstClr val="black"/>
                </a:solidFill>
                <a:latin typeface="Calibri" panose="020F0502020204030204" pitchFamily="34" charset="0"/>
              </a:rPr>
              <a:t>(H</a:t>
            </a:r>
            <a:r>
              <a:rPr lang="en-US" altLang="ko-KR" sz="1400" dirty="0" smtClean="0">
                <a:solidFill>
                  <a:prstClr val="black"/>
                </a:solidFill>
                <a:latin typeface="Calibri" panose="020F0502020204030204" pitchFamily="34" charset="0"/>
              </a:rPr>
              <a:t>W &amp; SW switches)</a:t>
            </a:r>
            <a:endParaRPr lang="en-US" altLang="ko-KR" sz="1400" dirty="0">
              <a:solidFill>
                <a:srgbClr val="0070C0"/>
              </a:solidFill>
              <a:latin typeface="Calibri" panose="020F0502020204030204" pitchFamily="34" charset="0"/>
            </a:endParaRPr>
          </a:p>
          <a:p>
            <a:pPr marL="627063" lvl="1" indent="-169863">
              <a:buFont typeface="Arial" panose="020B0604020202020204" pitchFamily="34" charset="0"/>
              <a:buChar char="•"/>
            </a:pPr>
            <a:endParaRPr lang="en-US" sz="1400" dirty="0">
              <a:solidFill>
                <a:prstClr val="black"/>
              </a:solidFill>
              <a:latin typeface="Calibri" panose="020F0502020204030204" pitchFamily="34" charset="0"/>
            </a:endParaRPr>
          </a:p>
        </p:txBody>
      </p:sp>
      <p:sp>
        <p:nvSpPr>
          <p:cNvPr id="3" name="모서리가 둥근 직사각형 2"/>
          <p:cNvSpPr/>
          <p:nvPr/>
        </p:nvSpPr>
        <p:spPr>
          <a:xfrm>
            <a:off x="609600" y="2266950"/>
            <a:ext cx="3276600" cy="914400"/>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모서리가 둥근 직사각형 11"/>
          <p:cNvSpPr/>
          <p:nvPr/>
        </p:nvSpPr>
        <p:spPr>
          <a:xfrm>
            <a:off x="4648200" y="2266950"/>
            <a:ext cx="3276600" cy="914400"/>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TextBox 12"/>
          <p:cNvSpPr txBox="1"/>
          <p:nvPr/>
        </p:nvSpPr>
        <p:spPr>
          <a:xfrm>
            <a:off x="4038600" y="2399710"/>
            <a:ext cx="533400" cy="523220"/>
          </a:xfrm>
          <a:prstGeom prst="rect">
            <a:avLst/>
          </a:prstGeom>
          <a:noFill/>
        </p:spPr>
        <p:txBody>
          <a:bodyPr wrap="square" rtlCol="0">
            <a:spAutoFit/>
          </a:bodyPr>
          <a:lstStyle/>
          <a:p>
            <a:r>
              <a:rPr lang="en-US" altLang="ko-KR" sz="2800" dirty="0">
                <a:solidFill>
                  <a:schemeClr val="tx1">
                    <a:lumMod val="50000"/>
                    <a:lumOff val="50000"/>
                  </a:schemeClr>
                </a:solidFill>
              </a:rPr>
              <a:t>+</a:t>
            </a:r>
            <a:endParaRPr lang="ko-KR" altLang="en-US" dirty="0">
              <a:solidFill>
                <a:schemeClr val="tx1">
                  <a:lumMod val="50000"/>
                  <a:lumOff val="50000"/>
                </a:schemeClr>
              </a:solidFill>
            </a:endParaRPr>
          </a:p>
        </p:txBody>
      </p:sp>
      <p:sp>
        <p:nvSpPr>
          <p:cNvPr id="14" name="Content Placeholder 2"/>
          <p:cNvSpPr txBox="1">
            <a:spLocks/>
          </p:cNvSpPr>
          <p:nvPr/>
        </p:nvSpPr>
        <p:spPr>
          <a:xfrm>
            <a:off x="609600" y="2315854"/>
            <a:ext cx="3429000" cy="78546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7338" lvl="1" indent="-171450">
              <a:buFont typeface="Arial" panose="020B0604020202020204" pitchFamily="34" charset="0"/>
              <a:buChar char="•"/>
            </a:pPr>
            <a:r>
              <a:rPr lang="en-US" altLang="ko-KR" sz="1400" dirty="0">
                <a:solidFill>
                  <a:prstClr val="black"/>
                </a:solidFill>
                <a:latin typeface="Calibri" panose="020F0502020204030204" pitchFamily="34" charset="0"/>
              </a:rPr>
              <a:t>Disaggregated and Virtualized RAN</a:t>
            </a:r>
          </a:p>
          <a:p>
            <a:pPr marL="287338" lvl="1" indent="-171450">
              <a:buFont typeface="Arial" panose="020B0604020202020204" pitchFamily="34" charset="0"/>
              <a:buChar char="•"/>
            </a:pPr>
            <a:r>
              <a:rPr lang="en-US" altLang="ko-KR" sz="1400" dirty="0">
                <a:solidFill>
                  <a:prstClr val="black"/>
                </a:solidFill>
                <a:latin typeface="Calibri" panose="020F0502020204030204" pitchFamily="34" charset="0"/>
              </a:rPr>
              <a:t>Disaggregated and Virtualized EPC</a:t>
            </a:r>
          </a:p>
          <a:p>
            <a:pPr marL="287338" lvl="1" indent="-171450">
              <a:buFont typeface="Arial" panose="020B0604020202020204" pitchFamily="34" charset="0"/>
              <a:buChar char="•"/>
            </a:pPr>
            <a:r>
              <a:rPr lang="en-US" altLang="ko-KR" sz="1400" dirty="0">
                <a:solidFill>
                  <a:prstClr val="black"/>
                </a:solidFill>
                <a:latin typeface="Calibri" panose="020F0502020204030204" pitchFamily="34" charset="0"/>
              </a:rPr>
              <a:t>Mobile Edge Applications</a:t>
            </a:r>
          </a:p>
          <a:p>
            <a:pPr marL="287338" lvl="1" indent="-171450">
              <a:buFont typeface="Arial" panose="020B0604020202020204" pitchFamily="34" charset="0"/>
              <a:buChar char="•"/>
            </a:pPr>
            <a:endParaRPr lang="en-US" sz="14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391795809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49"/>
          <p:cNvSpPr txBox="1">
            <a:spLocks/>
          </p:cNvSpPr>
          <p:nvPr/>
        </p:nvSpPr>
        <p:spPr>
          <a:xfrm>
            <a:off x="409679" y="0"/>
            <a:ext cx="8229600" cy="752598"/>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en-US" dirty="0" smtClean="0"/>
              <a:t>Solution Candidate </a:t>
            </a:r>
            <a:r>
              <a:rPr lang="en-US" sz="2000" dirty="0" smtClean="0"/>
              <a:t>(1)</a:t>
            </a:r>
            <a:endParaRPr lang="en-US" sz="2000" dirty="0"/>
          </a:p>
        </p:txBody>
      </p:sp>
      <p:pic>
        <p:nvPicPr>
          <p:cNvPr id="6" name="Picture 2" descr="C:\Users\ymigg\Downloads\Screen Shot 2016-07-13 at 4.18.25 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74600"/>
            <a:ext cx="8229600" cy="3915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5738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49"/>
          <p:cNvSpPr txBox="1">
            <a:spLocks/>
          </p:cNvSpPr>
          <p:nvPr/>
        </p:nvSpPr>
        <p:spPr>
          <a:xfrm>
            <a:off x="409679" y="0"/>
            <a:ext cx="8229600" cy="752598"/>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en-US" dirty="0" smtClean="0"/>
              <a:t>Solution Candidate </a:t>
            </a:r>
            <a:r>
              <a:rPr lang="en-US" sz="2000" dirty="0" smtClean="0"/>
              <a:t>(2)</a:t>
            </a:r>
            <a:endParaRPr lang="en-US" sz="2000" dirty="0"/>
          </a:p>
        </p:txBody>
      </p:sp>
      <p:pic>
        <p:nvPicPr>
          <p:cNvPr id="4" name="Picture 2" descr="C:\Users\ymigg\Downloads\Screen Shot 2016-07-13 at 4.18.36 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00150"/>
            <a:ext cx="8229600" cy="3532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79710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M-CORD in Portable Rack</a:t>
            </a:r>
            <a:endParaRPr lang="en-US" dirty="0"/>
          </a:p>
        </p:txBody>
      </p:sp>
      <p:grpSp>
        <p:nvGrpSpPr>
          <p:cNvPr id="7" name="그룹 6"/>
          <p:cNvGrpSpPr/>
          <p:nvPr/>
        </p:nvGrpSpPr>
        <p:grpSpPr>
          <a:xfrm>
            <a:off x="1219200" y="1200150"/>
            <a:ext cx="6644450" cy="3566160"/>
            <a:chOff x="1219200" y="1200150"/>
            <a:chExt cx="6644450" cy="3566160"/>
          </a:xfrm>
        </p:grpSpPr>
        <p:grpSp>
          <p:nvGrpSpPr>
            <p:cNvPr id="5" name="그룹 4"/>
            <p:cNvGrpSpPr/>
            <p:nvPr/>
          </p:nvGrpSpPr>
          <p:grpSpPr>
            <a:xfrm>
              <a:off x="1219200" y="1200150"/>
              <a:ext cx="6644450" cy="3566160"/>
              <a:chOff x="1219200" y="1200150"/>
              <a:chExt cx="6644450" cy="356616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00150"/>
                <a:ext cx="6644450" cy="3566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직사각형 3"/>
              <p:cNvSpPr/>
              <p:nvPr/>
            </p:nvSpPr>
            <p:spPr>
              <a:xfrm rot="622338">
                <a:off x="3276193" y="2594677"/>
                <a:ext cx="1990920" cy="7459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rot="20757462">
                <a:off x="4215622" y="2490580"/>
                <a:ext cx="1333721" cy="372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 name="직사각형 2"/>
            <p:cNvSpPr/>
            <p:nvPr/>
          </p:nvSpPr>
          <p:spPr>
            <a:xfrm>
              <a:off x="6611720" y="1907895"/>
              <a:ext cx="1524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93777919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9"/>
          <p:cNvSpPr txBox="1">
            <a:spLocks/>
          </p:cNvSpPr>
          <p:nvPr/>
        </p:nvSpPr>
        <p:spPr>
          <a:xfrm>
            <a:off x="409679" y="0"/>
            <a:ext cx="8229600" cy="752598"/>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en-US" dirty="0" smtClean="0"/>
              <a:t>M-CORD Implementation Options</a:t>
            </a:r>
            <a:endParaRPr lang="en-US" dirty="0"/>
          </a:p>
        </p:txBody>
      </p:sp>
      <p:graphicFrame>
        <p:nvGraphicFramePr>
          <p:cNvPr id="5" name="표 4"/>
          <p:cNvGraphicFramePr>
            <a:graphicFrameLocks noGrp="1"/>
          </p:cNvGraphicFramePr>
          <p:nvPr>
            <p:extLst>
              <p:ext uri="{D42A27DB-BD31-4B8C-83A1-F6EECF244321}">
                <p14:modId xmlns:p14="http://schemas.microsoft.com/office/powerpoint/2010/main" val="3604973814"/>
              </p:ext>
            </p:extLst>
          </p:nvPr>
        </p:nvGraphicFramePr>
        <p:xfrm>
          <a:off x="152400" y="991851"/>
          <a:ext cx="8839200" cy="3789698"/>
        </p:xfrm>
        <a:graphic>
          <a:graphicData uri="http://schemas.openxmlformats.org/drawingml/2006/table">
            <a:tbl>
              <a:tblPr firstRow="1" bandRow="1">
                <a:tableStyleId>{5C22544A-7EE6-4342-B048-85BDC9FD1C3A}</a:tableStyleId>
              </a:tblPr>
              <a:tblGrid>
                <a:gridCol w="1219200"/>
                <a:gridCol w="1828800"/>
                <a:gridCol w="1981200"/>
                <a:gridCol w="2057400"/>
                <a:gridCol w="1752600"/>
              </a:tblGrid>
              <a:tr h="256543">
                <a:tc>
                  <a:txBody>
                    <a:bodyPr/>
                    <a:lstStyle/>
                    <a:p>
                      <a:pPr latinLnBrk="1"/>
                      <a:endParaRPr lang="ko-KR" altLang="en-US" dirty="0"/>
                    </a:p>
                  </a:txBody>
                  <a:tcPr/>
                </a:tc>
                <a:tc gridSpan="2">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b="1" dirty="0" smtClean="0">
                          <a:solidFill>
                            <a:srgbClr val="FFFFFF"/>
                          </a:solidFill>
                          <a:latin typeface="Trebuchet MS" charset="0"/>
                          <a:ea typeface="Trebuchet MS" charset="0"/>
                          <a:cs typeface="Trebuchet MS" charset="0"/>
                          <a:sym typeface="Helvetica"/>
                        </a:rPr>
                        <a:t>M-CORD Lite</a:t>
                      </a:r>
                    </a:p>
                  </a:txBody>
                  <a:tcPr/>
                </a:tc>
                <a:tc hMerge="1">
                  <a:txBody>
                    <a:bodyPr/>
                    <a:lstStyle/>
                    <a:p>
                      <a:pPr latinLnBrk="1"/>
                      <a:endParaRPr lang="ko-KR" altLang="en-US" dirty="0"/>
                    </a:p>
                  </a:txBody>
                  <a:tcPr/>
                </a:tc>
                <a:tc gridSpan="2">
                  <a:txBody>
                    <a:bodyPr/>
                    <a:lstStyle/>
                    <a:p>
                      <a:pPr algn="ctr" defTabSz="914400">
                        <a:defRPr sz="1800" b="0">
                          <a:solidFill>
                            <a:srgbClr val="000000"/>
                          </a:solidFill>
                        </a:defRPr>
                      </a:pPr>
                      <a:r>
                        <a:rPr lang="en-US" altLang="ko-KR" sz="1400" b="1" dirty="0" smtClean="0">
                          <a:solidFill>
                            <a:srgbClr val="FFFFFF"/>
                          </a:solidFill>
                          <a:latin typeface="Trebuchet MS" charset="0"/>
                          <a:ea typeface="Trebuchet MS" charset="0"/>
                          <a:cs typeface="Trebuchet MS" charset="0"/>
                          <a:sym typeface="Helvetica"/>
                        </a:rPr>
                        <a:t>M-CORD Rack</a:t>
                      </a:r>
                      <a:endParaRPr lang="en-US" altLang="ko-KR" sz="1400" b="1" dirty="0">
                        <a:solidFill>
                          <a:srgbClr val="FFFFFF"/>
                        </a:solidFill>
                        <a:latin typeface="Trebuchet MS" charset="0"/>
                        <a:ea typeface="Trebuchet MS" charset="0"/>
                        <a:cs typeface="Trebuchet MS" charset="0"/>
                        <a:sym typeface="Helvetica"/>
                      </a:endParaRPr>
                    </a:p>
                  </a:txBody>
                  <a:tcPr/>
                </a:tc>
                <a:tc hMerge="1">
                  <a:txBody>
                    <a:bodyPr/>
                    <a:lstStyle/>
                    <a:p>
                      <a:pPr latinLnBrk="1"/>
                      <a:endParaRPr lang="ko-KR" altLang="en-US" dirty="0"/>
                    </a:p>
                  </a:txBody>
                  <a:tcPr/>
                </a:tc>
              </a:tr>
              <a:tr h="238760">
                <a:tc>
                  <a:txBody>
                    <a:bodyPr/>
                    <a:lstStyle/>
                    <a:p>
                      <a:pPr algn="ctr" defTabSz="914400">
                        <a:defRPr sz="1800"/>
                      </a:pPr>
                      <a:r>
                        <a:rPr sz="1000" b="1" dirty="0">
                          <a:solidFill>
                            <a:schemeClr val="tx1"/>
                          </a:solidFill>
                          <a:latin typeface="Calibri" panose="020F0502020204030204" pitchFamily="34" charset="0"/>
                          <a:ea typeface="Trebuchet MS" charset="0"/>
                          <a:cs typeface="Trebuchet MS" charset="0"/>
                          <a:sym typeface="Helvetica"/>
                        </a:rPr>
                        <a:t>TYPE</a:t>
                      </a:r>
                    </a:p>
                  </a:txBody>
                  <a:tcPr marL="50800" marR="50800" marT="50801" marB="50801" anchor="ctr" horzOverflow="overflow"/>
                </a:tc>
                <a:tc>
                  <a:txBody>
                    <a:bodyPr/>
                    <a:lstStyle/>
                    <a:p>
                      <a:pPr algn="ctr" defTabSz="914400">
                        <a:defRPr sz="1800"/>
                      </a:pPr>
                      <a:r>
                        <a:rPr lang="en-US" sz="1200" b="1" dirty="0" smtClean="0">
                          <a:solidFill>
                            <a:schemeClr val="tx1"/>
                          </a:solidFill>
                          <a:latin typeface="Calibri" panose="020F0502020204030204" pitchFamily="34" charset="0"/>
                          <a:ea typeface="Trebuchet MS" charset="0"/>
                          <a:cs typeface="Trebuchet MS" charset="0"/>
                          <a:sym typeface="Helvetica"/>
                        </a:rPr>
                        <a:t>with </a:t>
                      </a:r>
                      <a:r>
                        <a:rPr sz="1200" b="1" dirty="0" smtClean="0">
                          <a:solidFill>
                            <a:schemeClr val="tx1"/>
                          </a:solidFill>
                          <a:latin typeface="Calibri" panose="020F0502020204030204" pitchFamily="34" charset="0"/>
                          <a:ea typeface="Trebuchet MS" charset="0"/>
                          <a:cs typeface="Trebuchet MS" charset="0"/>
                          <a:sym typeface="Helvetica"/>
                        </a:rPr>
                        <a:t>Cavium </a:t>
                      </a:r>
                      <a:endParaRPr sz="1200" b="1" dirty="0">
                        <a:solidFill>
                          <a:schemeClr val="tx1"/>
                        </a:solidFill>
                        <a:latin typeface="Calibri" panose="020F0502020204030204" pitchFamily="34" charset="0"/>
                        <a:ea typeface="Trebuchet MS" charset="0"/>
                        <a:cs typeface="Trebuchet MS" charset="0"/>
                        <a:sym typeface="Helvetica"/>
                      </a:endParaRPr>
                    </a:p>
                  </a:txBody>
                  <a:tcPr marL="50800" marR="50800" marT="50801" marB="50801" anchor="ctr" horzOverflow="overflow"/>
                </a:tc>
                <a:tc>
                  <a:txBody>
                    <a:bodyPr/>
                    <a:lstStyle/>
                    <a:p>
                      <a:pPr algn="ctr" defTabSz="914400">
                        <a:defRPr sz="1800"/>
                      </a:pPr>
                      <a:r>
                        <a:rPr lang="en-US" sz="1200" b="1" dirty="0" smtClean="0">
                          <a:solidFill>
                            <a:schemeClr val="tx1"/>
                          </a:solidFill>
                          <a:latin typeface="Calibri" panose="020F0502020204030204" pitchFamily="34" charset="0"/>
                          <a:ea typeface="Trebuchet MS" charset="0"/>
                          <a:cs typeface="Trebuchet MS" charset="0"/>
                          <a:sym typeface="Helvetica"/>
                        </a:rPr>
                        <a:t>with </a:t>
                      </a:r>
                      <a:r>
                        <a:rPr sz="1200" b="1" dirty="0" smtClean="0">
                          <a:solidFill>
                            <a:schemeClr val="tx1"/>
                          </a:solidFill>
                          <a:latin typeface="Calibri" panose="020F0502020204030204" pitchFamily="34" charset="0"/>
                          <a:ea typeface="Trebuchet MS" charset="0"/>
                          <a:cs typeface="Trebuchet MS" charset="0"/>
                          <a:sym typeface="Helvetica"/>
                        </a:rPr>
                        <a:t>Intel</a:t>
                      </a:r>
                      <a:endParaRPr sz="1200" b="1" dirty="0">
                        <a:solidFill>
                          <a:schemeClr val="tx1"/>
                        </a:solidFill>
                        <a:latin typeface="Calibri" panose="020F0502020204030204" pitchFamily="34" charset="0"/>
                        <a:ea typeface="Trebuchet MS" charset="0"/>
                        <a:cs typeface="Trebuchet MS" charset="0"/>
                        <a:sym typeface="Helvetica"/>
                      </a:endParaRPr>
                    </a:p>
                  </a:txBody>
                  <a:tcPr marL="50800" marR="50800" marT="50801" marB="50801" anchor="ctr" horzOverflow="overflow"/>
                </a:tc>
                <a:tc>
                  <a:txBody>
                    <a:bodyPr/>
                    <a:lstStyle/>
                    <a:p>
                      <a:pPr algn="ctr" defTabSz="914400">
                        <a:defRPr sz="1800"/>
                      </a:pPr>
                      <a:r>
                        <a:rPr lang="en-US" sz="1200" b="1" dirty="0" smtClean="0">
                          <a:solidFill>
                            <a:schemeClr val="tx1"/>
                          </a:solidFill>
                          <a:latin typeface="Calibri" panose="020F0502020204030204" pitchFamily="34" charset="0"/>
                          <a:ea typeface="Trebuchet MS" charset="0"/>
                          <a:cs typeface="Trebuchet MS" charset="0"/>
                          <a:sym typeface="Helvetica"/>
                        </a:rPr>
                        <a:t>Portable Rack</a:t>
                      </a:r>
                      <a:endParaRPr sz="1200" b="1" dirty="0">
                        <a:solidFill>
                          <a:schemeClr val="tx1"/>
                        </a:solidFill>
                        <a:latin typeface="Calibri" panose="020F0502020204030204" pitchFamily="34" charset="0"/>
                        <a:ea typeface="Trebuchet MS" charset="0"/>
                        <a:cs typeface="Trebuchet MS" charset="0"/>
                        <a:sym typeface="Helvetica"/>
                      </a:endParaRPr>
                    </a:p>
                  </a:txBody>
                  <a:tcPr marL="50800" marR="50800" marT="50801" marB="50801" anchor="ctr" horzOverflow="overflow"/>
                </a:tc>
                <a:tc>
                  <a:txBody>
                    <a:bodyPr/>
                    <a:lstStyle/>
                    <a:p>
                      <a:pPr algn="ctr" defTabSz="914400">
                        <a:defRPr sz="1800"/>
                      </a:pPr>
                      <a:r>
                        <a:rPr sz="1200" b="1" dirty="0">
                          <a:solidFill>
                            <a:schemeClr val="tx1"/>
                          </a:solidFill>
                          <a:latin typeface="Calibri" panose="020F0502020204030204" pitchFamily="34" charset="0"/>
                          <a:ea typeface="Trebuchet MS" charset="0"/>
                          <a:cs typeface="Trebuchet MS" charset="0"/>
                          <a:sym typeface="Helvetica"/>
                        </a:rPr>
                        <a:t>Carrier </a:t>
                      </a:r>
                      <a:r>
                        <a:rPr sz="1200" b="1" dirty="0" smtClean="0">
                          <a:solidFill>
                            <a:schemeClr val="tx1"/>
                          </a:solidFill>
                          <a:latin typeface="Calibri" panose="020F0502020204030204" pitchFamily="34" charset="0"/>
                          <a:ea typeface="Trebuchet MS" charset="0"/>
                          <a:cs typeface="Trebuchet MS" charset="0"/>
                          <a:sym typeface="Helvetica"/>
                        </a:rPr>
                        <a:t>Grade</a:t>
                      </a:r>
                      <a:r>
                        <a:rPr lang="en-US" sz="1200" b="1" dirty="0" smtClean="0">
                          <a:solidFill>
                            <a:schemeClr val="tx1"/>
                          </a:solidFill>
                          <a:latin typeface="Calibri" panose="020F0502020204030204" pitchFamily="34" charset="0"/>
                          <a:ea typeface="Trebuchet MS" charset="0"/>
                          <a:cs typeface="Trebuchet MS" charset="0"/>
                          <a:sym typeface="Helvetica"/>
                        </a:rPr>
                        <a:t> full rack</a:t>
                      </a:r>
                      <a:endParaRPr sz="1200" b="1" dirty="0">
                        <a:solidFill>
                          <a:schemeClr val="tx1"/>
                        </a:solidFill>
                        <a:latin typeface="Calibri" panose="020F0502020204030204" pitchFamily="34" charset="0"/>
                        <a:ea typeface="Trebuchet MS" charset="0"/>
                        <a:cs typeface="Trebuchet MS" charset="0"/>
                        <a:sym typeface="Helvetica"/>
                      </a:endParaRPr>
                    </a:p>
                  </a:txBody>
                  <a:tcPr marL="50800" marR="50800" marT="50801" marB="50801" anchor="ctr" horzOverflow="overflow"/>
                </a:tc>
              </a:tr>
              <a:tr h="203198">
                <a:tc>
                  <a:txBody>
                    <a:bodyPr/>
                    <a:lstStyle/>
                    <a:p>
                      <a:pPr algn="ctr" defTabSz="914400">
                        <a:lnSpc>
                          <a:spcPts val="1000"/>
                        </a:lnSpc>
                        <a:defRPr sz="1800"/>
                      </a:pPr>
                      <a:r>
                        <a:rPr sz="1000" b="1" dirty="0">
                          <a:solidFill>
                            <a:schemeClr val="tx1"/>
                          </a:solidFill>
                          <a:latin typeface="Calibri" panose="020F0502020204030204" pitchFamily="34" charset="0"/>
                          <a:ea typeface="Trebuchet MS" charset="0"/>
                          <a:cs typeface="Trebuchet MS" charset="0"/>
                          <a:sym typeface="Helvetica"/>
                        </a:rPr>
                        <a:t>CONNECTIVITY</a:t>
                      </a:r>
                    </a:p>
                  </a:txBody>
                  <a:tcPr marL="50800" marR="50800" marT="50801" marB="50801" anchor="ctr" horzOverflow="overflow"/>
                </a:tc>
                <a:tc>
                  <a:txBody>
                    <a:bodyPr/>
                    <a:lstStyle/>
                    <a:p>
                      <a:pPr algn="ctr" defTabSz="914400">
                        <a:lnSpc>
                          <a:spcPts val="1000"/>
                        </a:lnSpc>
                        <a:defRPr sz="1800"/>
                      </a:pPr>
                      <a:r>
                        <a:rPr lang="en-US" sz="1000" dirty="0" smtClean="0">
                          <a:solidFill>
                            <a:schemeClr val="tx1"/>
                          </a:solidFill>
                          <a:latin typeface="Calibri" panose="020F0502020204030204" pitchFamily="34" charset="0"/>
                          <a:ea typeface="Trebuchet MS" charset="0"/>
                          <a:cs typeface="Trebuchet MS" charset="0"/>
                        </a:rPr>
                        <a:t>OpenFlow </a:t>
                      </a:r>
                      <a:r>
                        <a:rPr sz="1000" dirty="0" smtClean="0">
                          <a:solidFill>
                            <a:schemeClr val="tx1"/>
                          </a:solidFill>
                          <a:latin typeface="Calibri" panose="020F0502020204030204" pitchFamily="34" charset="0"/>
                          <a:ea typeface="Trebuchet MS" charset="0"/>
                          <a:cs typeface="Trebuchet MS" charset="0"/>
                        </a:rPr>
                        <a:t>Switch</a:t>
                      </a:r>
                      <a:endParaRPr sz="1000" dirty="0">
                        <a:solidFill>
                          <a:schemeClr val="tx1"/>
                        </a:solidFill>
                        <a:latin typeface="Calibri" panose="020F0502020204030204" pitchFamily="34" charset="0"/>
                        <a:ea typeface="Trebuchet MS" charset="0"/>
                        <a:cs typeface="Trebuchet MS" charset="0"/>
                      </a:endParaRPr>
                    </a:p>
                  </a:txBody>
                  <a:tcPr marL="50800" marR="50800" marT="50801" marB="50801" anchor="ctr" horzOverflow="overflow"/>
                </a:tc>
                <a:tc>
                  <a:txBody>
                    <a:bodyPr/>
                    <a:lstStyle/>
                    <a:p>
                      <a:pPr algn="ctr" defTabSz="914400">
                        <a:lnSpc>
                          <a:spcPts val="1000"/>
                        </a:lnSpc>
                        <a:defRPr sz="1800"/>
                      </a:pPr>
                      <a:r>
                        <a:rPr lang="en-US" sz="1000" dirty="0" smtClean="0">
                          <a:solidFill>
                            <a:schemeClr val="tx1"/>
                          </a:solidFill>
                          <a:latin typeface="Calibri" panose="020F0502020204030204" pitchFamily="34" charset="0"/>
                          <a:ea typeface="Trebuchet MS" charset="0"/>
                          <a:cs typeface="Trebuchet MS" charset="0"/>
                        </a:rPr>
                        <a:t>OpenFlow </a:t>
                      </a:r>
                      <a:r>
                        <a:rPr sz="1000" dirty="0" smtClean="0">
                          <a:solidFill>
                            <a:schemeClr val="tx1"/>
                          </a:solidFill>
                          <a:latin typeface="Calibri" panose="020F0502020204030204" pitchFamily="34" charset="0"/>
                          <a:ea typeface="Trebuchet MS" charset="0"/>
                          <a:cs typeface="Trebuchet MS" charset="0"/>
                        </a:rPr>
                        <a:t>Switch</a:t>
                      </a:r>
                      <a:endParaRPr sz="1000" dirty="0">
                        <a:solidFill>
                          <a:schemeClr val="tx1"/>
                        </a:solidFill>
                        <a:latin typeface="Calibri" panose="020F0502020204030204" pitchFamily="34" charset="0"/>
                        <a:ea typeface="Trebuchet MS" charset="0"/>
                        <a:cs typeface="Trebuchet MS" charset="0"/>
                      </a:endParaRPr>
                    </a:p>
                  </a:txBody>
                  <a:tcPr marL="50800" marR="50800" marT="50801" marB="50801" anchor="ctr" horzOverflow="overflow"/>
                </a:tc>
                <a:tc>
                  <a:txBody>
                    <a:bodyPr/>
                    <a:lstStyle/>
                    <a:p>
                      <a:pPr algn="ctr" defTabSz="914400">
                        <a:lnSpc>
                          <a:spcPts val="1000"/>
                        </a:lnSpc>
                        <a:defRPr sz="1800"/>
                      </a:pPr>
                      <a:r>
                        <a:rPr sz="1000" dirty="0" smtClean="0">
                          <a:solidFill>
                            <a:schemeClr val="tx1"/>
                          </a:solidFill>
                          <a:latin typeface="Calibri" panose="020F0502020204030204" pitchFamily="34" charset="0"/>
                          <a:ea typeface="Trebuchet MS" charset="0"/>
                          <a:cs typeface="Trebuchet MS" charset="0"/>
                        </a:rPr>
                        <a:t>COTS</a:t>
                      </a:r>
                      <a:r>
                        <a:rPr lang="en-US" sz="1000" dirty="0" smtClean="0">
                          <a:solidFill>
                            <a:schemeClr val="tx1"/>
                          </a:solidFill>
                          <a:latin typeface="Calibri" panose="020F0502020204030204" pitchFamily="34" charset="0"/>
                          <a:ea typeface="Trebuchet MS" charset="0"/>
                          <a:cs typeface="Trebuchet MS" charset="0"/>
                        </a:rPr>
                        <a:t>,</a:t>
                      </a:r>
                      <a:r>
                        <a:rPr lang="en-US" sz="1000" baseline="0" dirty="0" smtClean="0">
                          <a:solidFill>
                            <a:schemeClr val="tx1"/>
                          </a:solidFill>
                          <a:latin typeface="Calibri" panose="020F0502020204030204" pitchFamily="34" charset="0"/>
                          <a:ea typeface="Trebuchet MS" charset="0"/>
                          <a:cs typeface="Trebuchet MS" charset="0"/>
                        </a:rPr>
                        <a:t> </a:t>
                      </a:r>
                      <a:r>
                        <a:rPr sz="1000" dirty="0" smtClean="0">
                          <a:solidFill>
                            <a:schemeClr val="tx1"/>
                          </a:solidFill>
                          <a:latin typeface="Calibri" panose="020F0502020204030204" pitchFamily="34" charset="0"/>
                          <a:ea typeface="Trebuchet MS" charset="0"/>
                          <a:cs typeface="Trebuchet MS" charset="0"/>
                        </a:rPr>
                        <a:t>Leaf </a:t>
                      </a:r>
                      <a:r>
                        <a:rPr sz="1000" dirty="0">
                          <a:solidFill>
                            <a:schemeClr val="tx1"/>
                          </a:solidFill>
                          <a:latin typeface="Calibri" panose="020F0502020204030204" pitchFamily="34" charset="0"/>
                          <a:ea typeface="Trebuchet MS" charset="0"/>
                          <a:cs typeface="Trebuchet MS" charset="0"/>
                        </a:rPr>
                        <a:t>&amp; Spine</a:t>
                      </a:r>
                    </a:p>
                  </a:txBody>
                  <a:tcPr marL="50800" marR="50800" marT="50801" marB="50801" anchor="ctr" horzOverflow="overflow"/>
                </a:tc>
                <a:tc>
                  <a:txBody>
                    <a:bodyPr/>
                    <a:lstStyle/>
                    <a:p>
                      <a:pPr algn="ctr" defTabSz="914400">
                        <a:lnSpc>
                          <a:spcPts val="1000"/>
                        </a:lnSpc>
                        <a:defRPr sz="1800"/>
                      </a:pPr>
                      <a:r>
                        <a:rPr sz="1000" dirty="0">
                          <a:solidFill>
                            <a:schemeClr val="tx1"/>
                          </a:solidFill>
                          <a:latin typeface="Calibri" panose="020F0502020204030204" pitchFamily="34" charset="0"/>
                          <a:ea typeface="Trebuchet MS" charset="0"/>
                          <a:cs typeface="Trebuchet MS" charset="0"/>
                        </a:rPr>
                        <a:t>Carrier </a:t>
                      </a:r>
                      <a:r>
                        <a:rPr sz="1000" dirty="0" smtClean="0">
                          <a:solidFill>
                            <a:schemeClr val="tx1"/>
                          </a:solidFill>
                          <a:latin typeface="Calibri" panose="020F0502020204030204" pitchFamily="34" charset="0"/>
                          <a:ea typeface="Trebuchet MS" charset="0"/>
                          <a:cs typeface="Trebuchet MS" charset="0"/>
                        </a:rPr>
                        <a:t>Grad</a:t>
                      </a:r>
                      <a:r>
                        <a:rPr lang="en-US" sz="1000" dirty="0" smtClean="0">
                          <a:solidFill>
                            <a:schemeClr val="tx1"/>
                          </a:solidFill>
                          <a:latin typeface="Calibri" panose="020F0502020204030204" pitchFamily="34" charset="0"/>
                          <a:ea typeface="Trebuchet MS" charset="0"/>
                          <a:cs typeface="Trebuchet MS" charset="0"/>
                        </a:rPr>
                        <a:t>,</a:t>
                      </a:r>
                      <a:r>
                        <a:rPr lang="en-US" sz="1000" baseline="0" dirty="0" smtClean="0">
                          <a:solidFill>
                            <a:schemeClr val="tx1"/>
                          </a:solidFill>
                          <a:latin typeface="Calibri" panose="020F0502020204030204" pitchFamily="34" charset="0"/>
                          <a:ea typeface="Trebuchet MS" charset="0"/>
                          <a:cs typeface="Trebuchet MS" charset="0"/>
                        </a:rPr>
                        <a:t> </a:t>
                      </a:r>
                      <a:r>
                        <a:rPr sz="1000" dirty="0" smtClean="0">
                          <a:solidFill>
                            <a:schemeClr val="tx1"/>
                          </a:solidFill>
                          <a:latin typeface="Calibri" panose="020F0502020204030204" pitchFamily="34" charset="0"/>
                          <a:ea typeface="Trebuchet MS" charset="0"/>
                          <a:cs typeface="Trebuchet MS" charset="0"/>
                        </a:rPr>
                        <a:t>Leaf </a:t>
                      </a:r>
                      <a:r>
                        <a:rPr sz="1000" dirty="0">
                          <a:solidFill>
                            <a:schemeClr val="tx1"/>
                          </a:solidFill>
                          <a:latin typeface="Calibri" panose="020F0502020204030204" pitchFamily="34" charset="0"/>
                          <a:ea typeface="Trebuchet MS" charset="0"/>
                          <a:cs typeface="Trebuchet MS" charset="0"/>
                        </a:rPr>
                        <a:t>&amp; Spine</a:t>
                      </a:r>
                    </a:p>
                  </a:txBody>
                  <a:tcPr marL="50800" marR="50800" marT="50801" marB="50801" anchor="ctr" horzOverflow="overflow"/>
                </a:tc>
              </a:tr>
              <a:tr h="177796">
                <a:tc>
                  <a:txBody>
                    <a:bodyPr/>
                    <a:lstStyle/>
                    <a:p>
                      <a:pPr algn="ctr" defTabSz="914400">
                        <a:lnSpc>
                          <a:spcPts val="1000"/>
                        </a:lnSpc>
                        <a:defRPr sz="1800"/>
                      </a:pPr>
                      <a:r>
                        <a:rPr sz="1000" b="1">
                          <a:solidFill>
                            <a:schemeClr val="tx1"/>
                          </a:solidFill>
                          <a:latin typeface="Calibri" panose="020F0502020204030204" pitchFamily="34" charset="0"/>
                          <a:ea typeface="Trebuchet MS" charset="0"/>
                          <a:cs typeface="Trebuchet MS" charset="0"/>
                          <a:sym typeface="Helvetica"/>
                        </a:rPr>
                        <a:t># OF SERVERS</a:t>
                      </a:r>
                    </a:p>
                  </a:txBody>
                  <a:tcPr marL="50800" marR="50800" marT="50801" marB="50801" anchor="ctr" horzOverflow="overflow"/>
                </a:tc>
                <a:tc>
                  <a:txBody>
                    <a:bodyPr/>
                    <a:lstStyle/>
                    <a:p>
                      <a:pPr algn="ctr" defTabSz="914400">
                        <a:lnSpc>
                          <a:spcPts val="1000"/>
                        </a:lnSpc>
                        <a:defRPr sz="1800"/>
                      </a:pPr>
                      <a:r>
                        <a:rPr sz="1000" dirty="0">
                          <a:solidFill>
                            <a:schemeClr val="tx1"/>
                          </a:solidFill>
                          <a:latin typeface="Calibri" panose="020F0502020204030204" pitchFamily="34" charset="0"/>
                          <a:ea typeface="Trebuchet MS" charset="0"/>
                          <a:cs typeface="Trebuchet MS" charset="0"/>
                        </a:rPr>
                        <a:t>4 x86 + 1 ARM</a:t>
                      </a:r>
                    </a:p>
                  </a:txBody>
                  <a:tcPr marL="50800" marR="50800" marT="50801" marB="50801" anchor="ctr" horzOverflow="overflow"/>
                </a:tc>
                <a:tc>
                  <a:txBody>
                    <a:bodyPr/>
                    <a:lstStyle/>
                    <a:p>
                      <a:pPr algn="ctr" defTabSz="914400">
                        <a:lnSpc>
                          <a:spcPts val="1000"/>
                        </a:lnSpc>
                        <a:defRPr sz="1800"/>
                      </a:pPr>
                      <a:r>
                        <a:rPr lang="en-US" sz="1000" dirty="0" smtClean="0">
                          <a:solidFill>
                            <a:schemeClr val="tx1"/>
                          </a:solidFill>
                          <a:latin typeface="Calibri" panose="020F0502020204030204" pitchFamily="34" charset="0"/>
                          <a:ea typeface="Trebuchet MS" charset="0"/>
                          <a:cs typeface="Trebuchet MS" charset="0"/>
                        </a:rPr>
                        <a:t>5</a:t>
                      </a:r>
                      <a:r>
                        <a:rPr sz="1000" dirty="0" smtClean="0">
                          <a:solidFill>
                            <a:schemeClr val="tx1"/>
                          </a:solidFill>
                          <a:latin typeface="Calibri" panose="020F0502020204030204" pitchFamily="34" charset="0"/>
                          <a:ea typeface="Trebuchet MS" charset="0"/>
                          <a:cs typeface="Trebuchet MS" charset="0"/>
                        </a:rPr>
                        <a:t> </a:t>
                      </a:r>
                      <a:r>
                        <a:rPr sz="1000" dirty="0">
                          <a:solidFill>
                            <a:schemeClr val="tx1"/>
                          </a:solidFill>
                          <a:latin typeface="Calibri" panose="020F0502020204030204" pitchFamily="34" charset="0"/>
                          <a:ea typeface="Trebuchet MS" charset="0"/>
                          <a:cs typeface="Trebuchet MS" charset="0"/>
                        </a:rPr>
                        <a:t>x 86</a:t>
                      </a:r>
                    </a:p>
                  </a:txBody>
                  <a:tcPr marL="50800" marR="50800" marT="50801" marB="50801" anchor="ctr" horzOverflow="overflow"/>
                </a:tc>
                <a:tc>
                  <a:txBody>
                    <a:bodyPr/>
                    <a:lstStyle/>
                    <a:p>
                      <a:pPr algn="ctr" defTabSz="914400">
                        <a:lnSpc>
                          <a:spcPts val="1000"/>
                        </a:lnSpc>
                        <a:defRPr sz="1800"/>
                      </a:pPr>
                      <a:r>
                        <a:rPr sz="1000" dirty="0">
                          <a:solidFill>
                            <a:schemeClr val="tx1"/>
                          </a:solidFill>
                          <a:latin typeface="Calibri" panose="020F0502020204030204" pitchFamily="34" charset="0"/>
                          <a:ea typeface="Trebuchet MS" charset="0"/>
                          <a:cs typeface="Trebuchet MS" charset="0"/>
                        </a:rPr>
                        <a:t>5 x86 + 1 ARM</a:t>
                      </a:r>
                    </a:p>
                  </a:txBody>
                  <a:tcPr marL="50800" marR="50800" marT="50801" marB="50801" anchor="ctr" horzOverflow="overflow"/>
                </a:tc>
                <a:tc>
                  <a:txBody>
                    <a:bodyPr/>
                    <a:lstStyle/>
                    <a:p>
                      <a:pPr algn="ctr" defTabSz="914400">
                        <a:lnSpc>
                          <a:spcPts val="1000"/>
                        </a:lnSpc>
                        <a:defRPr sz="1800"/>
                      </a:pPr>
                      <a:r>
                        <a:rPr sz="1000" dirty="0">
                          <a:solidFill>
                            <a:schemeClr val="tx1"/>
                          </a:solidFill>
                          <a:latin typeface="Calibri" panose="020F0502020204030204" pitchFamily="34" charset="0"/>
                          <a:ea typeface="Trebuchet MS" charset="0"/>
                          <a:cs typeface="Trebuchet MS" charset="0"/>
                        </a:rPr>
                        <a:t>5 x86 + 1 ARM</a:t>
                      </a:r>
                    </a:p>
                  </a:txBody>
                  <a:tcPr marL="50800" marR="50800" marT="50801" marB="50801" anchor="ctr" horzOverflow="overflow"/>
                </a:tc>
              </a:tr>
              <a:tr h="233678">
                <a:tc>
                  <a:txBody>
                    <a:bodyPr/>
                    <a:lstStyle/>
                    <a:p>
                      <a:pPr algn="ctr" defTabSz="914400">
                        <a:lnSpc>
                          <a:spcPts val="1000"/>
                        </a:lnSpc>
                        <a:defRPr sz="1800"/>
                      </a:pPr>
                      <a:r>
                        <a:rPr sz="1000" b="1" dirty="0">
                          <a:solidFill>
                            <a:schemeClr val="tx1"/>
                          </a:solidFill>
                          <a:latin typeface="Calibri" panose="020F0502020204030204" pitchFamily="34" charset="0"/>
                          <a:ea typeface="Trebuchet MS" charset="0"/>
                          <a:cs typeface="Trebuchet MS" charset="0"/>
                          <a:sym typeface="Helvetica"/>
                        </a:rPr>
                        <a:t>CPU</a:t>
                      </a:r>
                    </a:p>
                  </a:txBody>
                  <a:tcPr marL="50800" marR="50800" marT="50801" marB="50801" anchor="ctr" horzOverflow="overflow"/>
                </a:tc>
                <a:tc>
                  <a:txBody>
                    <a:bodyPr/>
                    <a:lstStyle/>
                    <a:p>
                      <a:pPr algn="ctr" defTabSz="914400">
                        <a:lnSpc>
                          <a:spcPts val="1000"/>
                        </a:lnSpc>
                        <a:defRPr sz="1800"/>
                      </a:pPr>
                      <a:r>
                        <a:rPr sz="1000" dirty="0">
                          <a:solidFill>
                            <a:schemeClr val="tx1"/>
                          </a:solidFill>
                          <a:latin typeface="Calibri" panose="020F0502020204030204" pitchFamily="34" charset="0"/>
                          <a:ea typeface="Trebuchet MS" charset="0"/>
                          <a:cs typeface="Trebuchet MS" charset="0"/>
                        </a:rPr>
                        <a:t>16-</a:t>
                      </a:r>
                      <a:r>
                        <a:rPr sz="1000" dirty="0" smtClean="0">
                          <a:solidFill>
                            <a:schemeClr val="tx1"/>
                          </a:solidFill>
                          <a:latin typeface="Calibri" panose="020F0502020204030204" pitchFamily="34" charset="0"/>
                          <a:ea typeface="Trebuchet MS" charset="0"/>
                          <a:cs typeface="Trebuchet MS" charset="0"/>
                        </a:rPr>
                        <a:t>core</a:t>
                      </a:r>
                      <a:r>
                        <a:rPr lang="en-US" sz="1000" dirty="0" smtClean="0">
                          <a:solidFill>
                            <a:schemeClr val="tx1"/>
                          </a:solidFill>
                          <a:latin typeface="Calibri" panose="020F0502020204030204" pitchFamily="34" charset="0"/>
                          <a:ea typeface="Trebuchet MS" charset="0"/>
                          <a:cs typeface="Trebuchet MS" charset="0"/>
                        </a:rPr>
                        <a:t> Intel, 4 core ARM</a:t>
                      </a:r>
                      <a:endParaRPr sz="1000" dirty="0">
                        <a:solidFill>
                          <a:schemeClr val="tx1"/>
                        </a:solidFill>
                        <a:latin typeface="Calibri" panose="020F0502020204030204" pitchFamily="34" charset="0"/>
                        <a:ea typeface="Trebuchet MS" charset="0"/>
                        <a:cs typeface="Trebuchet MS" charset="0"/>
                      </a:endParaRPr>
                    </a:p>
                  </a:txBody>
                  <a:tcPr marL="50800" marR="50800" marT="50801" marB="50801" anchor="ctr" horzOverflow="overflow"/>
                </a:tc>
                <a:tc>
                  <a:txBody>
                    <a:bodyPr/>
                    <a:lstStyle/>
                    <a:p>
                      <a:pPr algn="ctr" defTabSz="914400">
                        <a:lnSpc>
                          <a:spcPts val="1000"/>
                        </a:lnSpc>
                        <a:defRPr sz="1800"/>
                      </a:pPr>
                      <a:r>
                        <a:rPr sz="1000" dirty="0">
                          <a:solidFill>
                            <a:schemeClr val="tx1"/>
                          </a:solidFill>
                          <a:latin typeface="Calibri" panose="020F0502020204030204" pitchFamily="34" charset="0"/>
                          <a:ea typeface="Trebuchet MS" charset="0"/>
                          <a:cs typeface="Trebuchet MS" charset="0"/>
                        </a:rPr>
                        <a:t>16-</a:t>
                      </a:r>
                      <a:r>
                        <a:rPr sz="1000" dirty="0" smtClean="0">
                          <a:solidFill>
                            <a:schemeClr val="tx1"/>
                          </a:solidFill>
                          <a:latin typeface="Calibri" panose="020F0502020204030204" pitchFamily="34" charset="0"/>
                          <a:ea typeface="Trebuchet MS" charset="0"/>
                          <a:cs typeface="Trebuchet MS" charset="0"/>
                        </a:rPr>
                        <a:t>core</a:t>
                      </a:r>
                      <a:r>
                        <a:rPr lang="en-US" sz="1000" dirty="0" smtClean="0">
                          <a:solidFill>
                            <a:schemeClr val="tx1"/>
                          </a:solidFill>
                          <a:latin typeface="Calibri" panose="020F0502020204030204" pitchFamily="34" charset="0"/>
                          <a:ea typeface="Trebuchet MS" charset="0"/>
                          <a:cs typeface="Trebuchet MS" charset="0"/>
                        </a:rPr>
                        <a:t> Intel, 4 core ARM</a:t>
                      </a:r>
                      <a:endParaRPr sz="1000" dirty="0">
                        <a:solidFill>
                          <a:schemeClr val="tx1"/>
                        </a:solidFill>
                        <a:latin typeface="Calibri" panose="020F0502020204030204" pitchFamily="34" charset="0"/>
                        <a:ea typeface="Trebuchet MS" charset="0"/>
                        <a:cs typeface="Trebuchet MS" charset="0"/>
                      </a:endParaRPr>
                    </a:p>
                  </a:txBody>
                  <a:tcPr marL="50800" marR="50800" marT="50801" marB="50801" anchor="ctr" horzOverflow="overflow"/>
                </a:tc>
                <a:tc>
                  <a:txBody>
                    <a:bodyPr/>
                    <a:lstStyle/>
                    <a:p>
                      <a:pPr algn="ctr" defTabSz="914400">
                        <a:lnSpc>
                          <a:spcPts val="1000"/>
                        </a:lnSpc>
                        <a:defRPr sz="1800"/>
                      </a:pPr>
                      <a:r>
                        <a:rPr sz="1000" dirty="0">
                          <a:solidFill>
                            <a:schemeClr val="tx1"/>
                          </a:solidFill>
                          <a:latin typeface="Calibri" panose="020F0502020204030204" pitchFamily="34" charset="0"/>
                          <a:ea typeface="Trebuchet MS" charset="0"/>
                          <a:cs typeface="Trebuchet MS" charset="0"/>
                        </a:rPr>
                        <a:t>24-</a:t>
                      </a:r>
                      <a:r>
                        <a:rPr sz="1000" dirty="0" smtClean="0">
                          <a:solidFill>
                            <a:schemeClr val="tx1"/>
                          </a:solidFill>
                          <a:latin typeface="Calibri" panose="020F0502020204030204" pitchFamily="34" charset="0"/>
                          <a:ea typeface="Trebuchet MS" charset="0"/>
                          <a:cs typeface="Trebuchet MS" charset="0"/>
                        </a:rPr>
                        <a:t>core</a:t>
                      </a:r>
                      <a:r>
                        <a:rPr lang="en-US" sz="1000" dirty="0" smtClean="0">
                          <a:solidFill>
                            <a:schemeClr val="tx1"/>
                          </a:solidFill>
                          <a:latin typeface="Calibri" panose="020F0502020204030204" pitchFamily="34" charset="0"/>
                          <a:ea typeface="Trebuchet MS" charset="0"/>
                          <a:cs typeface="Trebuchet MS" charset="0"/>
                        </a:rPr>
                        <a:t> Intel, 48 core ARM</a:t>
                      </a:r>
                      <a:endParaRPr sz="1000" dirty="0">
                        <a:solidFill>
                          <a:schemeClr val="tx1"/>
                        </a:solidFill>
                        <a:latin typeface="Calibri" panose="020F0502020204030204" pitchFamily="34" charset="0"/>
                        <a:ea typeface="Trebuchet MS" charset="0"/>
                        <a:cs typeface="Trebuchet MS" charset="0"/>
                      </a:endParaRPr>
                    </a:p>
                  </a:txBody>
                  <a:tcPr marL="50800" marR="50800" marT="50801" marB="50801" anchor="ctr" horzOverflow="overflow"/>
                </a:tc>
                <a:tc>
                  <a:txBody>
                    <a:bodyPr/>
                    <a:lstStyle/>
                    <a:p>
                      <a:pPr algn="ctr" defTabSz="914400">
                        <a:lnSpc>
                          <a:spcPts val="1000"/>
                        </a:lnSpc>
                        <a:defRPr sz="1800"/>
                      </a:pPr>
                      <a:r>
                        <a:rPr lang="en-US" sz="1000" dirty="0" smtClean="0">
                          <a:solidFill>
                            <a:schemeClr val="tx1"/>
                          </a:solidFill>
                          <a:latin typeface="Calibri" panose="020F0502020204030204" pitchFamily="34" charset="0"/>
                          <a:ea typeface="Trebuchet MS" charset="0"/>
                          <a:cs typeface="Trebuchet MS" charset="0"/>
                        </a:rPr>
                        <a:t>24-core Intel, 48 core ARM</a:t>
                      </a:r>
                      <a:endParaRPr sz="1000" dirty="0">
                        <a:solidFill>
                          <a:schemeClr val="tx1"/>
                        </a:solidFill>
                        <a:latin typeface="Calibri" panose="020F0502020204030204" pitchFamily="34" charset="0"/>
                        <a:ea typeface="Trebuchet MS" charset="0"/>
                        <a:cs typeface="Trebuchet MS" charset="0"/>
                      </a:endParaRPr>
                    </a:p>
                  </a:txBody>
                  <a:tcPr marL="50800" marR="50800" marT="50801" marB="50801" anchor="ctr" horzOverflow="overflow"/>
                </a:tc>
              </a:tr>
              <a:tr h="320038">
                <a:tc>
                  <a:txBody>
                    <a:bodyPr/>
                    <a:lstStyle/>
                    <a:p>
                      <a:pPr algn="ctr" defTabSz="914400">
                        <a:lnSpc>
                          <a:spcPts val="1000"/>
                        </a:lnSpc>
                        <a:defRPr sz="1800"/>
                      </a:pPr>
                      <a:r>
                        <a:rPr sz="1000" b="1" dirty="0">
                          <a:solidFill>
                            <a:schemeClr val="tx1"/>
                          </a:solidFill>
                          <a:latin typeface="Calibri" panose="020F0502020204030204" pitchFamily="34" charset="0"/>
                          <a:ea typeface="Trebuchet MS" charset="0"/>
                          <a:cs typeface="Trebuchet MS" charset="0"/>
                          <a:sym typeface="Helvetica"/>
                        </a:rPr>
                        <a:t>RAN</a:t>
                      </a:r>
                    </a:p>
                  </a:txBody>
                  <a:tcPr marL="50800" marR="50800" marT="50801" marB="50801" anchor="ctr" horzOverflow="overflow"/>
                </a:tc>
                <a:tc>
                  <a:txBody>
                    <a:bodyPr/>
                    <a:lstStyle/>
                    <a:p>
                      <a:pPr algn="ctr" defTabSz="914400">
                        <a:lnSpc>
                          <a:spcPts val="1000"/>
                        </a:lnSpc>
                        <a:defRPr sz="1800"/>
                      </a:pPr>
                      <a:r>
                        <a:rPr sz="1000" dirty="0">
                          <a:solidFill>
                            <a:schemeClr val="tx1"/>
                          </a:solidFill>
                          <a:latin typeface="Calibri" panose="020F0502020204030204" pitchFamily="34" charset="0"/>
                          <a:ea typeface="Trebuchet MS" charset="0"/>
                          <a:cs typeface="Trebuchet MS" charset="0"/>
                        </a:rPr>
                        <a:t>Cavium       vBBU + RRH</a:t>
                      </a:r>
                    </a:p>
                  </a:txBody>
                  <a:tcPr marL="50800" marR="50800" marT="50801" marB="50801" anchor="ctr" horzOverflow="overflow"/>
                </a:tc>
                <a:tc>
                  <a:txBody>
                    <a:bodyPr/>
                    <a:lstStyle/>
                    <a:p>
                      <a:pPr algn="ctr" defTabSz="914400">
                        <a:lnSpc>
                          <a:spcPts val="1000"/>
                        </a:lnSpc>
                        <a:defRPr sz="1800"/>
                      </a:pPr>
                      <a:r>
                        <a:rPr sz="1000" dirty="0">
                          <a:solidFill>
                            <a:schemeClr val="tx1"/>
                          </a:solidFill>
                          <a:latin typeface="Calibri" panose="020F0502020204030204" pitchFamily="34" charset="0"/>
                          <a:ea typeface="Trebuchet MS" charset="0"/>
                          <a:cs typeface="Trebuchet MS" charset="0"/>
                        </a:rPr>
                        <a:t>Intel vBBU + USRP RRH</a:t>
                      </a:r>
                    </a:p>
                  </a:txBody>
                  <a:tcPr marL="50800" marR="50800" marT="50801" marB="50801" anchor="ctr" horzOverflow="overflow"/>
                </a:tc>
                <a:tc>
                  <a:txBody>
                    <a:bodyPr/>
                    <a:lstStyle/>
                    <a:p>
                      <a:pPr algn="ctr" defTabSz="914400">
                        <a:lnSpc>
                          <a:spcPts val="1000"/>
                        </a:lnSpc>
                        <a:defRPr sz="1800"/>
                      </a:pPr>
                      <a:r>
                        <a:rPr sz="1000" dirty="0">
                          <a:solidFill>
                            <a:schemeClr val="tx1"/>
                          </a:solidFill>
                          <a:latin typeface="Calibri" panose="020F0502020204030204" pitchFamily="34" charset="0"/>
                          <a:ea typeface="Trebuchet MS" charset="0"/>
                          <a:cs typeface="Trebuchet MS" charset="0"/>
                        </a:rPr>
                        <a:t>Cavium       vBBU + RRH</a:t>
                      </a:r>
                    </a:p>
                  </a:txBody>
                  <a:tcPr marL="50800" marR="50800" marT="50801" marB="50801" anchor="ctr" horzOverflow="overflow"/>
                </a:tc>
                <a:tc>
                  <a:txBody>
                    <a:bodyPr/>
                    <a:lstStyle/>
                    <a:p>
                      <a:pPr algn="ctr" defTabSz="914400">
                        <a:lnSpc>
                          <a:spcPts val="1000"/>
                        </a:lnSpc>
                        <a:defRPr sz="1800"/>
                      </a:pPr>
                      <a:r>
                        <a:rPr lang="en-US" sz="1000" dirty="0" smtClean="0">
                          <a:solidFill>
                            <a:schemeClr val="tx1"/>
                          </a:solidFill>
                          <a:latin typeface="Calibri" panose="020F0502020204030204" pitchFamily="34" charset="0"/>
                          <a:ea typeface="Trebuchet MS" charset="0"/>
                          <a:cs typeface="Trebuchet MS" charset="0"/>
                        </a:rPr>
                        <a:t>Intel        </a:t>
                      </a:r>
                      <a:r>
                        <a:rPr sz="1000" dirty="0" smtClean="0">
                          <a:solidFill>
                            <a:schemeClr val="tx1"/>
                          </a:solidFill>
                          <a:latin typeface="Calibri" panose="020F0502020204030204" pitchFamily="34" charset="0"/>
                          <a:ea typeface="Trebuchet MS" charset="0"/>
                          <a:cs typeface="Trebuchet MS" charset="0"/>
                        </a:rPr>
                        <a:t>vBBU </a:t>
                      </a:r>
                      <a:r>
                        <a:rPr sz="1000" dirty="0">
                          <a:solidFill>
                            <a:schemeClr val="tx1"/>
                          </a:solidFill>
                          <a:latin typeface="Calibri" panose="020F0502020204030204" pitchFamily="34" charset="0"/>
                          <a:ea typeface="Trebuchet MS" charset="0"/>
                          <a:cs typeface="Trebuchet MS" charset="0"/>
                        </a:rPr>
                        <a:t>+ </a:t>
                      </a:r>
                      <a:r>
                        <a:rPr lang="en-US" sz="1000" dirty="0" smtClean="0">
                          <a:solidFill>
                            <a:schemeClr val="tx1"/>
                          </a:solidFill>
                          <a:latin typeface="Calibri" panose="020F0502020204030204" pitchFamily="34" charset="0"/>
                          <a:ea typeface="Trebuchet MS" charset="0"/>
                          <a:cs typeface="Trebuchet MS" charset="0"/>
                        </a:rPr>
                        <a:t>USRP </a:t>
                      </a:r>
                      <a:r>
                        <a:rPr sz="1000" dirty="0" smtClean="0">
                          <a:solidFill>
                            <a:schemeClr val="tx1"/>
                          </a:solidFill>
                          <a:latin typeface="Calibri" panose="020F0502020204030204" pitchFamily="34" charset="0"/>
                          <a:ea typeface="Trebuchet MS" charset="0"/>
                          <a:cs typeface="Trebuchet MS" charset="0"/>
                        </a:rPr>
                        <a:t>RRH</a:t>
                      </a:r>
                      <a:endParaRPr sz="1000" dirty="0">
                        <a:solidFill>
                          <a:schemeClr val="tx1"/>
                        </a:solidFill>
                        <a:latin typeface="Calibri" panose="020F0502020204030204" pitchFamily="34" charset="0"/>
                        <a:ea typeface="Trebuchet MS" charset="0"/>
                        <a:cs typeface="Trebuchet MS" charset="0"/>
                      </a:endParaRPr>
                    </a:p>
                  </a:txBody>
                  <a:tcPr marL="50800" marR="50800" marT="50801" marB="50801" anchor="ctr" horzOverflow="overflow"/>
                </a:tc>
              </a:tr>
              <a:tr h="198114">
                <a:tc>
                  <a:txBody>
                    <a:bodyPr/>
                    <a:lstStyle/>
                    <a:p>
                      <a:pPr algn="ctr" defTabSz="914400">
                        <a:lnSpc>
                          <a:spcPts val="1000"/>
                        </a:lnSpc>
                        <a:defRPr sz="1800"/>
                      </a:pPr>
                      <a:r>
                        <a:rPr sz="1000" b="1" dirty="0">
                          <a:solidFill>
                            <a:schemeClr val="tx1"/>
                          </a:solidFill>
                          <a:latin typeface="Calibri" panose="020F0502020204030204" pitchFamily="34" charset="0"/>
                          <a:ea typeface="Trebuchet MS" charset="0"/>
                          <a:cs typeface="Trebuchet MS" charset="0"/>
                          <a:sym typeface="Helvetica"/>
                        </a:rPr>
                        <a:t>EPC</a:t>
                      </a:r>
                    </a:p>
                  </a:txBody>
                  <a:tcPr marL="50800" marR="50800" marT="50801" marB="50801" anchor="ctr" horzOverflow="overflow"/>
                </a:tc>
                <a:tc>
                  <a:txBody>
                    <a:bodyPr/>
                    <a:lstStyle/>
                    <a:p>
                      <a:pPr algn="ctr" defTabSz="914400">
                        <a:lnSpc>
                          <a:spcPts val="1000"/>
                        </a:lnSpc>
                        <a:defRPr sz="1800"/>
                      </a:pPr>
                      <a:r>
                        <a:rPr lang="en-US" sz="1000" dirty="0" smtClean="0">
                          <a:solidFill>
                            <a:schemeClr val="tx1"/>
                          </a:solidFill>
                          <a:latin typeface="Calibri" panose="020F0502020204030204" pitchFamily="34" charset="0"/>
                          <a:ea typeface="Trebuchet MS" charset="0"/>
                          <a:cs typeface="Trebuchet MS" charset="0"/>
                        </a:rPr>
                        <a:t>?</a:t>
                      </a:r>
                      <a:endParaRPr sz="1000" dirty="0">
                        <a:solidFill>
                          <a:schemeClr val="tx1"/>
                        </a:solidFill>
                        <a:latin typeface="Calibri" panose="020F0502020204030204" pitchFamily="34" charset="0"/>
                        <a:ea typeface="Trebuchet MS" charset="0"/>
                        <a:cs typeface="Trebuchet MS" charset="0"/>
                      </a:endParaRPr>
                    </a:p>
                  </a:txBody>
                  <a:tcPr marL="50800" marR="50800" marT="50801" marB="50801" anchor="ctr" horzOverflow="overflow"/>
                </a:tc>
                <a:tc>
                  <a:txBody>
                    <a:bodyPr/>
                    <a:lstStyle/>
                    <a:p>
                      <a:pPr algn="ctr" defTabSz="914400">
                        <a:lnSpc>
                          <a:spcPts val="1000"/>
                        </a:lnSpc>
                        <a:defRPr sz="1800"/>
                      </a:pPr>
                      <a:r>
                        <a:rPr lang="en-US" sz="1000" dirty="0" smtClean="0">
                          <a:solidFill>
                            <a:schemeClr val="tx1"/>
                          </a:solidFill>
                          <a:latin typeface="Calibri" panose="020F0502020204030204" pitchFamily="34" charset="0"/>
                          <a:ea typeface="Trebuchet MS" charset="0"/>
                          <a:cs typeface="Trebuchet MS" charset="0"/>
                        </a:rPr>
                        <a:t>?</a:t>
                      </a:r>
                      <a:endParaRPr sz="1000" dirty="0">
                        <a:solidFill>
                          <a:schemeClr val="tx1"/>
                        </a:solidFill>
                        <a:latin typeface="Calibri" panose="020F0502020204030204" pitchFamily="34" charset="0"/>
                        <a:ea typeface="Trebuchet MS" charset="0"/>
                        <a:cs typeface="Trebuchet MS" charset="0"/>
                      </a:endParaRPr>
                    </a:p>
                  </a:txBody>
                  <a:tcPr marL="50800" marR="50800" marT="50801" marB="50801" anchor="ctr" horzOverflow="overflow"/>
                </a:tc>
                <a:tc>
                  <a:txBody>
                    <a:bodyPr/>
                    <a:lstStyle/>
                    <a:p>
                      <a:pPr algn="ctr" defTabSz="914400">
                        <a:lnSpc>
                          <a:spcPts val="1000"/>
                        </a:lnSpc>
                        <a:defRPr sz="1800"/>
                      </a:pPr>
                      <a:r>
                        <a:rPr sz="1000" dirty="0">
                          <a:solidFill>
                            <a:schemeClr val="tx1"/>
                          </a:solidFill>
                          <a:latin typeface="Calibri" panose="020F0502020204030204" pitchFamily="34" charset="0"/>
                          <a:ea typeface="Trebuchet MS" charset="0"/>
                          <a:cs typeface="Trebuchet MS" charset="0"/>
                        </a:rPr>
                        <a:t>Netcracker, Radisys, Quortus vEPC</a:t>
                      </a:r>
                    </a:p>
                  </a:txBody>
                  <a:tcPr marL="50800" marR="50800" marT="50801" marB="50801" anchor="ctr" horzOverflow="overflow"/>
                </a:tc>
                <a:tc>
                  <a:txBody>
                    <a:bodyPr/>
                    <a:lstStyle/>
                    <a:p>
                      <a:pPr algn="ctr" defTabSz="914400">
                        <a:lnSpc>
                          <a:spcPts val="1000"/>
                        </a:lnSpc>
                        <a:defRPr sz="1800"/>
                      </a:pPr>
                      <a:r>
                        <a:rPr sz="1000" dirty="0">
                          <a:solidFill>
                            <a:schemeClr val="tx1"/>
                          </a:solidFill>
                          <a:latin typeface="Calibri" panose="020F0502020204030204" pitchFamily="34" charset="0"/>
                          <a:ea typeface="Trebuchet MS" charset="0"/>
                          <a:cs typeface="Trebuchet MS" charset="0"/>
                        </a:rPr>
                        <a:t>Netcracker, Radisys, vEPC</a:t>
                      </a:r>
                    </a:p>
                  </a:txBody>
                  <a:tcPr marL="50800" marR="50800" marT="50801" marB="50801" anchor="ctr" horzOverflow="overflow"/>
                </a:tc>
              </a:tr>
              <a:tr h="233681">
                <a:tc>
                  <a:txBody>
                    <a:bodyPr/>
                    <a:lstStyle/>
                    <a:p>
                      <a:pPr algn="ctr" defTabSz="914400">
                        <a:lnSpc>
                          <a:spcPts val="1000"/>
                        </a:lnSpc>
                        <a:defRPr sz="1800"/>
                      </a:pPr>
                      <a:r>
                        <a:rPr sz="1000" b="1" dirty="0">
                          <a:solidFill>
                            <a:schemeClr val="tx1"/>
                          </a:solidFill>
                          <a:latin typeface="Calibri" panose="020F0502020204030204" pitchFamily="34" charset="0"/>
                          <a:ea typeface="Trebuchet MS" charset="0"/>
                          <a:cs typeface="Trebuchet MS" charset="0"/>
                          <a:sym typeface="Helvetica"/>
                        </a:rPr>
                        <a:t>UE CAPACITY</a:t>
                      </a:r>
                    </a:p>
                  </a:txBody>
                  <a:tcPr marL="50800" marR="50800" marT="50801" marB="50801" anchor="ctr" horzOverflow="overflow"/>
                </a:tc>
                <a:tc>
                  <a:txBody>
                    <a:bodyPr/>
                    <a:lstStyle/>
                    <a:p>
                      <a:pPr algn="ctr" defTabSz="914400">
                        <a:lnSpc>
                          <a:spcPts val="1000"/>
                        </a:lnSpc>
                        <a:defRPr sz="1800"/>
                      </a:pPr>
                      <a:r>
                        <a:rPr sz="1000">
                          <a:solidFill>
                            <a:schemeClr val="tx1"/>
                          </a:solidFill>
                          <a:latin typeface="Calibri" panose="020F0502020204030204" pitchFamily="34" charset="0"/>
                          <a:ea typeface="Trebuchet MS" charset="0"/>
                          <a:cs typeface="Trebuchet MS" charset="0"/>
                        </a:rPr>
                        <a:t>16 UEs per RRH</a:t>
                      </a:r>
                    </a:p>
                  </a:txBody>
                  <a:tcPr marL="50800" marR="50800" marT="50801" marB="50801" anchor="ctr" horzOverflow="overflow"/>
                </a:tc>
                <a:tc>
                  <a:txBody>
                    <a:bodyPr/>
                    <a:lstStyle/>
                    <a:p>
                      <a:pPr algn="ctr" defTabSz="914400">
                        <a:lnSpc>
                          <a:spcPts val="1000"/>
                        </a:lnSpc>
                        <a:defRPr sz="1800"/>
                      </a:pPr>
                      <a:r>
                        <a:rPr sz="1000" dirty="0">
                          <a:solidFill>
                            <a:schemeClr val="tx1"/>
                          </a:solidFill>
                          <a:latin typeface="Calibri" panose="020F0502020204030204" pitchFamily="34" charset="0"/>
                          <a:ea typeface="Trebuchet MS" charset="0"/>
                          <a:cs typeface="Trebuchet MS" charset="0"/>
                        </a:rPr>
                        <a:t>?</a:t>
                      </a:r>
                    </a:p>
                  </a:txBody>
                  <a:tcPr marL="50800" marR="50800" marT="50801" marB="50801" anchor="ctr" horzOverflow="overflow"/>
                </a:tc>
                <a:tc>
                  <a:txBody>
                    <a:bodyPr/>
                    <a:lstStyle/>
                    <a:p>
                      <a:pPr algn="ctr" defTabSz="914400">
                        <a:lnSpc>
                          <a:spcPts val="1000"/>
                        </a:lnSpc>
                        <a:defRPr sz="1800"/>
                      </a:pPr>
                      <a:r>
                        <a:rPr sz="1000" dirty="0">
                          <a:solidFill>
                            <a:schemeClr val="tx1"/>
                          </a:solidFill>
                          <a:latin typeface="Calibri" panose="020F0502020204030204" pitchFamily="34" charset="0"/>
                          <a:ea typeface="Trebuchet MS" charset="0"/>
                          <a:cs typeface="Trebuchet MS" charset="0"/>
                        </a:rPr>
                        <a:t>16 UEs per RRH</a:t>
                      </a:r>
                    </a:p>
                  </a:txBody>
                  <a:tcPr marL="50800" marR="50800" marT="50801" marB="50801" anchor="ctr" horzOverflow="overflow"/>
                </a:tc>
                <a:tc>
                  <a:txBody>
                    <a:bodyPr/>
                    <a:lstStyle/>
                    <a:p>
                      <a:pPr algn="ctr" defTabSz="914400">
                        <a:lnSpc>
                          <a:spcPts val="1000"/>
                        </a:lnSpc>
                        <a:defRPr sz="1800"/>
                      </a:pPr>
                      <a:r>
                        <a:rPr sz="1000" dirty="0">
                          <a:solidFill>
                            <a:schemeClr val="tx1"/>
                          </a:solidFill>
                          <a:latin typeface="Calibri" panose="020F0502020204030204" pitchFamily="34" charset="0"/>
                          <a:ea typeface="Trebuchet MS" charset="0"/>
                          <a:cs typeface="Trebuchet MS" charset="0"/>
                        </a:rPr>
                        <a:t>16 UEs per RRH</a:t>
                      </a:r>
                    </a:p>
                  </a:txBody>
                  <a:tcPr marL="50800" marR="50800" marT="50801" marB="50801" anchor="ctr" horzOverflow="overflow"/>
                </a:tc>
              </a:tr>
              <a:tr h="167641">
                <a:tc>
                  <a:txBody>
                    <a:bodyPr/>
                    <a:lstStyle/>
                    <a:p>
                      <a:pPr algn="ctr" defTabSz="914400">
                        <a:lnSpc>
                          <a:spcPts val="1000"/>
                        </a:lnSpc>
                        <a:defRPr sz="1800"/>
                      </a:pPr>
                      <a:r>
                        <a:rPr sz="1000" b="1" dirty="0">
                          <a:solidFill>
                            <a:schemeClr val="tx1"/>
                          </a:solidFill>
                          <a:latin typeface="Calibri" panose="020F0502020204030204" pitchFamily="34" charset="0"/>
                          <a:ea typeface="Trebuchet MS" charset="0"/>
                          <a:cs typeface="Trebuchet MS" charset="0"/>
                          <a:sym typeface="Helvetica"/>
                        </a:rPr>
                        <a:t># OF eNBs</a:t>
                      </a:r>
                    </a:p>
                  </a:txBody>
                  <a:tcPr marL="50800" marR="50800" marT="50801" marB="50801" anchor="ctr" horzOverflow="overflow"/>
                </a:tc>
                <a:tc>
                  <a:txBody>
                    <a:bodyPr/>
                    <a:lstStyle/>
                    <a:p>
                      <a:pPr algn="ctr" defTabSz="914400">
                        <a:lnSpc>
                          <a:spcPts val="1000"/>
                        </a:lnSpc>
                        <a:defRPr sz="1800"/>
                      </a:pPr>
                      <a:r>
                        <a:rPr sz="1000">
                          <a:solidFill>
                            <a:schemeClr val="tx1"/>
                          </a:solidFill>
                          <a:latin typeface="Calibri" panose="020F0502020204030204" pitchFamily="34" charset="0"/>
                          <a:ea typeface="Trebuchet MS" charset="0"/>
                          <a:cs typeface="Trebuchet MS" charset="0"/>
                        </a:rPr>
                        <a:t>Small</a:t>
                      </a:r>
                    </a:p>
                  </a:txBody>
                  <a:tcPr marL="50800" marR="50800" marT="50801" marB="50801" anchor="ctr" horzOverflow="overflow"/>
                </a:tc>
                <a:tc>
                  <a:txBody>
                    <a:bodyPr/>
                    <a:lstStyle/>
                    <a:p>
                      <a:pPr algn="ctr" defTabSz="914400">
                        <a:lnSpc>
                          <a:spcPts val="1000"/>
                        </a:lnSpc>
                        <a:defRPr sz="1800"/>
                      </a:pPr>
                      <a:r>
                        <a:rPr sz="1000" dirty="0">
                          <a:solidFill>
                            <a:schemeClr val="tx1"/>
                          </a:solidFill>
                          <a:latin typeface="Calibri" panose="020F0502020204030204" pitchFamily="34" charset="0"/>
                          <a:ea typeface="Trebuchet MS" charset="0"/>
                          <a:cs typeface="Trebuchet MS" charset="0"/>
                        </a:rPr>
                        <a:t>Small</a:t>
                      </a:r>
                    </a:p>
                  </a:txBody>
                  <a:tcPr marL="50800" marR="50800" marT="50801" marB="50801" anchor="ctr" horzOverflow="overflow"/>
                </a:tc>
                <a:tc>
                  <a:txBody>
                    <a:bodyPr/>
                    <a:lstStyle/>
                    <a:p>
                      <a:pPr algn="ctr" defTabSz="914400">
                        <a:lnSpc>
                          <a:spcPts val="1000"/>
                        </a:lnSpc>
                        <a:defRPr sz="1800"/>
                      </a:pPr>
                      <a:r>
                        <a:rPr lang="en-US" sz="1000" dirty="0" smtClean="0">
                          <a:solidFill>
                            <a:schemeClr val="tx1"/>
                          </a:solidFill>
                          <a:latin typeface="Calibri" panose="020F0502020204030204" pitchFamily="34" charset="0"/>
                          <a:ea typeface="Trebuchet MS" charset="0"/>
                          <a:cs typeface="Trebuchet MS" charset="0"/>
                        </a:rPr>
                        <a:t>Medium</a:t>
                      </a:r>
                      <a:endParaRPr sz="1000" dirty="0">
                        <a:solidFill>
                          <a:schemeClr val="tx1"/>
                        </a:solidFill>
                        <a:latin typeface="Calibri" panose="020F0502020204030204" pitchFamily="34" charset="0"/>
                        <a:ea typeface="Trebuchet MS" charset="0"/>
                        <a:cs typeface="Trebuchet MS" charset="0"/>
                      </a:endParaRPr>
                    </a:p>
                  </a:txBody>
                  <a:tcPr marL="50800" marR="50800" marT="50801" marB="50801" anchor="ctr" horzOverflow="overflow"/>
                </a:tc>
                <a:tc>
                  <a:txBody>
                    <a:bodyPr/>
                    <a:lstStyle/>
                    <a:p>
                      <a:pPr algn="ctr" defTabSz="914400">
                        <a:lnSpc>
                          <a:spcPts val="1000"/>
                        </a:lnSpc>
                        <a:defRPr sz="1800"/>
                      </a:pPr>
                      <a:r>
                        <a:rPr sz="1000" dirty="0">
                          <a:solidFill>
                            <a:schemeClr val="tx1"/>
                          </a:solidFill>
                          <a:latin typeface="Calibri" panose="020F0502020204030204" pitchFamily="34" charset="0"/>
                          <a:ea typeface="Trebuchet MS" charset="0"/>
                          <a:cs typeface="Trebuchet MS" charset="0"/>
                        </a:rPr>
                        <a:t>Large</a:t>
                      </a:r>
                    </a:p>
                  </a:txBody>
                  <a:tcPr marL="50800" marR="50800" marT="50801" marB="50801" anchor="ctr" horzOverflow="overflow"/>
                </a:tc>
              </a:tr>
              <a:tr h="178754">
                <a:tc>
                  <a:txBody>
                    <a:bodyPr/>
                    <a:lstStyle/>
                    <a:p>
                      <a:pPr algn="ctr" defTabSz="914400">
                        <a:lnSpc>
                          <a:spcPts val="1000"/>
                        </a:lnSpc>
                        <a:defRPr sz="1800"/>
                      </a:pPr>
                      <a:r>
                        <a:rPr lang="en-US" sz="1000" b="1" dirty="0" smtClean="0">
                          <a:solidFill>
                            <a:schemeClr val="tx1"/>
                          </a:solidFill>
                          <a:latin typeface="Calibri" panose="020F0502020204030204" pitchFamily="34" charset="0"/>
                          <a:ea typeface="Trebuchet MS" charset="0"/>
                          <a:cs typeface="Trebuchet MS" charset="0"/>
                          <a:sym typeface="Helvetica"/>
                        </a:rPr>
                        <a:t>Power consumption</a:t>
                      </a:r>
                      <a:endParaRPr sz="1000" b="1" dirty="0">
                        <a:solidFill>
                          <a:schemeClr val="tx1"/>
                        </a:solidFill>
                        <a:latin typeface="Calibri" panose="020F0502020204030204" pitchFamily="34" charset="0"/>
                        <a:ea typeface="Trebuchet MS" charset="0"/>
                        <a:cs typeface="Trebuchet MS" charset="0"/>
                        <a:sym typeface="Helvetica"/>
                      </a:endParaRPr>
                    </a:p>
                  </a:txBody>
                  <a:tcPr marL="50800" marR="50800" marT="50801" marB="50801" anchor="ctr" horzOverflow="overflow"/>
                </a:tc>
                <a:tc>
                  <a:txBody>
                    <a:bodyPr/>
                    <a:lstStyle/>
                    <a:p>
                      <a:pPr algn="ctr" defTabSz="914400">
                        <a:lnSpc>
                          <a:spcPts val="1000"/>
                        </a:lnSpc>
                        <a:defRPr sz="1800"/>
                      </a:pPr>
                      <a:r>
                        <a:rPr sz="1000" dirty="0">
                          <a:latin typeface="Calibri" panose="020F0502020204030204" pitchFamily="34" charset="0"/>
                          <a:ea typeface="Trebuchet MS" charset="0"/>
                          <a:cs typeface="Trebuchet MS" charset="0"/>
                        </a:rPr>
                        <a:t>150 W X </a:t>
                      </a:r>
                      <a:r>
                        <a:rPr lang="en-US" sz="1000" dirty="0" smtClean="0">
                          <a:latin typeface="Calibri" panose="020F0502020204030204" pitchFamily="34" charset="0"/>
                          <a:ea typeface="Trebuchet MS" charset="0"/>
                          <a:cs typeface="Trebuchet MS" charset="0"/>
                        </a:rPr>
                        <a:t>6</a:t>
                      </a:r>
                      <a:r>
                        <a:rPr sz="1000" dirty="0" smtClean="0">
                          <a:latin typeface="Calibri" panose="020F0502020204030204" pitchFamily="34" charset="0"/>
                          <a:ea typeface="Trebuchet MS" charset="0"/>
                          <a:cs typeface="Trebuchet MS" charset="0"/>
                        </a:rPr>
                        <a:t> </a:t>
                      </a:r>
                      <a:r>
                        <a:rPr sz="1000" dirty="0">
                          <a:latin typeface="Calibri" panose="020F0502020204030204" pitchFamily="34" charset="0"/>
                          <a:ea typeface="Trebuchet MS" charset="0"/>
                          <a:cs typeface="Trebuchet MS" charset="0"/>
                        </a:rPr>
                        <a:t>= </a:t>
                      </a:r>
                      <a:r>
                        <a:rPr lang="en-US" sz="1000" dirty="0" smtClean="0">
                          <a:latin typeface="Calibri" panose="020F0502020204030204" pitchFamily="34" charset="0"/>
                          <a:ea typeface="Trebuchet MS" charset="0"/>
                          <a:cs typeface="Trebuchet MS" charset="0"/>
                        </a:rPr>
                        <a:t>90</a:t>
                      </a:r>
                      <a:r>
                        <a:rPr sz="1000" dirty="0" smtClean="0">
                          <a:latin typeface="Calibri" panose="020F0502020204030204" pitchFamily="34" charset="0"/>
                          <a:ea typeface="Trebuchet MS" charset="0"/>
                          <a:cs typeface="Trebuchet MS" charset="0"/>
                        </a:rPr>
                        <a:t>0 </a:t>
                      </a:r>
                      <a:r>
                        <a:rPr sz="1000" dirty="0">
                          <a:latin typeface="Calibri" panose="020F0502020204030204" pitchFamily="34" charset="0"/>
                          <a:ea typeface="Trebuchet MS" charset="0"/>
                          <a:cs typeface="Trebuchet MS" charset="0"/>
                        </a:rPr>
                        <a:t>W</a:t>
                      </a:r>
                    </a:p>
                  </a:txBody>
                  <a:tcPr marL="50800" marR="50800" marT="50801" marB="50801" anchor="ctr" horzOverflow="overflow"/>
                </a:tc>
                <a:tc>
                  <a:txBody>
                    <a:bodyPr/>
                    <a:lstStyle/>
                    <a:p>
                      <a:pPr algn="ctr" defTabSz="914400">
                        <a:lnSpc>
                          <a:spcPts val="1000"/>
                        </a:lnSpc>
                        <a:defRPr sz="1800"/>
                      </a:pPr>
                      <a:r>
                        <a:rPr sz="1000" dirty="0">
                          <a:latin typeface="Calibri" panose="020F0502020204030204" pitchFamily="34" charset="0"/>
                          <a:ea typeface="Trebuchet MS" charset="0"/>
                          <a:cs typeface="Trebuchet MS" charset="0"/>
                        </a:rPr>
                        <a:t>150 W X </a:t>
                      </a:r>
                      <a:r>
                        <a:rPr lang="en-US" sz="1000" dirty="0" smtClean="0">
                          <a:latin typeface="Calibri" panose="020F0502020204030204" pitchFamily="34" charset="0"/>
                          <a:ea typeface="Trebuchet MS" charset="0"/>
                          <a:cs typeface="Trebuchet MS" charset="0"/>
                        </a:rPr>
                        <a:t>6</a:t>
                      </a:r>
                      <a:r>
                        <a:rPr sz="1000" dirty="0" smtClean="0">
                          <a:latin typeface="Calibri" panose="020F0502020204030204" pitchFamily="34" charset="0"/>
                          <a:ea typeface="Trebuchet MS" charset="0"/>
                          <a:cs typeface="Trebuchet MS" charset="0"/>
                        </a:rPr>
                        <a:t> </a:t>
                      </a:r>
                      <a:r>
                        <a:rPr sz="1000" dirty="0">
                          <a:latin typeface="Calibri" panose="020F0502020204030204" pitchFamily="34" charset="0"/>
                          <a:ea typeface="Trebuchet MS" charset="0"/>
                          <a:cs typeface="Trebuchet MS" charset="0"/>
                        </a:rPr>
                        <a:t>= </a:t>
                      </a:r>
                      <a:r>
                        <a:rPr lang="en-US" sz="1000" dirty="0" smtClean="0">
                          <a:latin typeface="Calibri" panose="020F0502020204030204" pitchFamily="34" charset="0"/>
                          <a:ea typeface="Trebuchet MS" charset="0"/>
                          <a:cs typeface="Trebuchet MS" charset="0"/>
                        </a:rPr>
                        <a:t>900 </a:t>
                      </a:r>
                      <a:r>
                        <a:rPr sz="1000" dirty="0" smtClean="0">
                          <a:latin typeface="Calibri" panose="020F0502020204030204" pitchFamily="34" charset="0"/>
                          <a:ea typeface="Trebuchet MS" charset="0"/>
                          <a:cs typeface="Trebuchet MS" charset="0"/>
                        </a:rPr>
                        <a:t>W</a:t>
                      </a:r>
                      <a:endParaRPr sz="1000" dirty="0">
                        <a:latin typeface="Calibri" panose="020F0502020204030204" pitchFamily="34" charset="0"/>
                        <a:ea typeface="Trebuchet MS" charset="0"/>
                        <a:cs typeface="Trebuchet MS" charset="0"/>
                      </a:endParaRPr>
                    </a:p>
                  </a:txBody>
                  <a:tcPr marL="50800" marR="50800" marT="50801" marB="50801" anchor="ctr" horzOverflow="overflow"/>
                </a:tc>
                <a:tc>
                  <a:txBody>
                    <a:bodyPr/>
                    <a:lstStyle/>
                    <a:p>
                      <a:pPr algn="ctr">
                        <a:lnSpc>
                          <a:spcPts val="1000"/>
                        </a:lnSpc>
                      </a:pPr>
                      <a:r>
                        <a:rPr lang="en-US" sz="1000" dirty="0" smtClean="0">
                          <a:latin typeface="Calibri" panose="020F0502020204030204" pitchFamily="34" charset="0"/>
                        </a:rPr>
                        <a:t>1000 W * 6 = 6</a:t>
                      </a:r>
                      <a:r>
                        <a:rPr lang="en-US" sz="1000" baseline="0" dirty="0" smtClean="0">
                          <a:latin typeface="Calibri" panose="020F0502020204030204" pitchFamily="34" charset="0"/>
                        </a:rPr>
                        <a:t> KW</a:t>
                      </a:r>
                      <a:endParaRPr lang="en-US" sz="1000" dirty="0">
                        <a:latin typeface="Calibri" panose="020F0502020204030204" pitchFamily="34" charset="0"/>
                      </a:endParaRPr>
                    </a:p>
                  </a:txBody>
                  <a:tcPr marL="50800" marR="50800" marT="50801" marB="50801" anchor="ctr" horzOverflow="overflow"/>
                </a:tc>
                <a:tc>
                  <a:txBody>
                    <a:bodyPr/>
                    <a:lstStyle/>
                    <a:p>
                      <a:pPr algn="ctr" defTabSz="914400">
                        <a:lnSpc>
                          <a:spcPts val="1000"/>
                        </a:lnSpc>
                        <a:defRPr sz="1800"/>
                      </a:pPr>
                      <a:r>
                        <a:rPr sz="1000" dirty="0">
                          <a:latin typeface="Calibri" panose="020F0502020204030204" pitchFamily="34" charset="0"/>
                          <a:ea typeface="Trebuchet MS" charset="0"/>
                          <a:cs typeface="Trebuchet MS" charset="0"/>
                        </a:rPr>
                        <a:t>~14-20 kW</a:t>
                      </a:r>
                    </a:p>
                  </a:txBody>
                  <a:tcPr marL="50800" marR="50800" marT="50801" marB="50801" anchor="ctr" horzOverflow="overflow"/>
                </a:tc>
              </a:tr>
              <a:tr h="178754">
                <a:tc>
                  <a:txBody>
                    <a:bodyPr/>
                    <a:lstStyle/>
                    <a:p>
                      <a:pPr algn="ctr" defTabSz="914400">
                        <a:lnSpc>
                          <a:spcPts val="1000"/>
                        </a:lnSpc>
                        <a:defRPr sz="1800"/>
                      </a:pPr>
                      <a:r>
                        <a:rPr lang="en-US" sz="1000" b="1" dirty="0" smtClean="0">
                          <a:solidFill>
                            <a:schemeClr val="tx1"/>
                          </a:solidFill>
                          <a:latin typeface="Calibri" panose="020F0502020204030204" pitchFamily="34" charset="0"/>
                          <a:ea typeface="Trebuchet MS" charset="0"/>
                          <a:cs typeface="Trebuchet MS" charset="0"/>
                          <a:sym typeface="Helvetica"/>
                        </a:rPr>
                        <a:t>Weight</a:t>
                      </a:r>
                      <a:endParaRPr sz="1000" b="1" dirty="0">
                        <a:solidFill>
                          <a:schemeClr val="tx1"/>
                        </a:solidFill>
                        <a:latin typeface="Calibri" panose="020F0502020204030204" pitchFamily="34" charset="0"/>
                        <a:ea typeface="Trebuchet MS" charset="0"/>
                        <a:cs typeface="Trebuchet MS" charset="0"/>
                        <a:sym typeface="Helvetica"/>
                      </a:endParaRPr>
                    </a:p>
                  </a:txBody>
                  <a:tcPr marL="50800" marR="50800" marT="50801" marB="50801" anchor="ctr" horzOverflow="overflow"/>
                </a:tc>
                <a:tc>
                  <a:txBody>
                    <a:bodyPr/>
                    <a:lstStyle/>
                    <a:p>
                      <a:pPr algn="ctr" defTabSz="914400">
                        <a:lnSpc>
                          <a:spcPts val="1000"/>
                        </a:lnSpc>
                        <a:defRPr sz="1800"/>
                      </a:pPr>
                      <a:r>
                        <a:rPr lang="en-US" sz="1000" dirty="0" smtClean="0">
                          <a:latin typeface="Calibri" panose="020F0502020204030204" pitchFamily="34" charset="0"/>
                          <a:ea typeface="Trebuchet MS" charset="0"/>
                          <a:cs typeface="Trebuchet MS" charset="0"/>
                        </a:rPr>
                        <a:t>6 x 6 = 36 </a:t>
                      </a:r>
                      <a:r>
                        <a:rPr lang="en-US" sz="1000" dirty="0" err="1" smtClean="0">
                          <a:latin typeface="Calibri" panose="020F0502020204030204" pitchFamily="34" charset="0"/>
                          <a:ea typeface="Trebuchet MS" charset="0"/>
                          <a:cs typeface="Trebuchet MS" charset="0"/>
                        </a:rPr>
                        <a:t>lbs</a:t>
                      </a:r>
                      <a:endParaRPr sz="1000" dirty="0">
                        <a:latin typeface="Calibri" panose="020F0502020204030204" pitchFamily="34" charset="0"/>
                        <a:ea typeface="Trebuchet MS" charset="0"/>
                        <a:cs typeface="Trebuchet MS" charset="0"/>
                      </a:endParaRPr>
                    </a:p>
                  </a:txBody>
                  <a:tcPr marL="50800" marR="50800" marT="50801" marB="50801" anchor="ctr" horzOverflow="overflow"/>
                </a:tc>
                <a:tc>
                  <a:txBody>
                    <a:bodyPr/>
                    <a:lstStyle/>
                    <a:p>
                      <a:pPr marL="0" marR="0" indent="0" algn="ctr" defTabSz="914400" rtl="0" eaLnBrk="1" fontAlgn="auto" latinLnBrk="0" hangingPunct="1">
                        <a:lnSpc>
                          <a:spcPts val="1000"/>
                        </a:lnSpc>
                        <a:spcBef>
                          <a:spcPts val="0"/>
                        </a:spcBef>
                        <a:spcAft>
                          <a:spcPts val="0"/>
                        </a:spcAft>
                        <a:buClrTx/>
                        <a:buSzTx/>
                        <a:buFontTx/>
                        <a:buNone/>
                        <a:tabLst/>
                        <a:defRPr sz="1800"/>
                      </a:pPr>
                      <a:r>
                        <a:rPr lang="fr-FR" sz="1000" dirty="0" smtClean="0">
                          <a:latin typeface="Calibri" panose="020F0502020204030204" pitchFamily="34" charset="0"/>
                          <a:ea typeface="Trebuchet MS" charset="0"/>
                          <a:cs typeface="Trebuchet MS" charset="0"/>
                        </a:rPr>
                        <a:t>6 x 6 = 36 lbs</a:t>
                      </a:r>
                    </a:p>
                  </a:txBody>
                  <a:tcPr marL="50800" marR="50800" marT="50801" marB="50801" anchor="ctr" horzOverflow="overflow"/>
                </a:tc>
                <a:tc>
                  <a:txBody>
                    <a:bodyPr/>
                    <a:lstStyle/>
                    <a:p>
                      <a:pPr algn="ctr">
                        <a:lnSpc>
                          <a:spcPts val="1000"/>
                        </a:lnSpc>
                      </a:pPr>
                      <a:r>
                        <a:rPr lang="en-US" sz="1000" dirty="0" smtClean="0">
                          <a:latin typeface="Calibri" panose="020F0502020204030204" pitchFamily="34" charset="0"/>
                        </a:rPr>
                        <a:t>Max 540 lbs</a:t>
                      </a:r>
                      <a:endParaRPr lang="en-US" sz="1000" dirty="0">
                        <a:latin typeface="Calibri" panose="020F0502020204030204" pitchFamily="34" charset="0"/>
                      </a:endParaRPr>
                    </a:p>
                  </a:txBody>
                  <a:tcPr marL="50800" marR="50800" marT="50801" marB="50801" anchor="ctr" horzOverflow="overflow"/>
                </a:tc>
                <a:tc>
                  <a:txBody>
                    <a:bodyPr/>
                    <a:lstStyle/>
                    <a:p>
                      <a:pPr algn="ctr" defTabSz="914400">
                        <a:lnSpc>
                          <a:spcPts val="1000"/>
                        </a:lnSpc>
                        <a:defRPr sz="1800"/>
                      </a:pPr>
                      <a:endParaRPr sz="1000" dirty="0">
                        <a:latin typeface="Calibri" panose="020F0502020204030204" pitchFamily="34" charset="0"/>
                        <a:ea typeface="Trebuchet MS" charset="0"/>
                        <a:cs typeface="Trebuchet MS" charset="0"/>
                      </a:endParaRPr>
                    </a:p>
                  </a:txBody>
                  <a:tcPr marL="50800" marR="50800" marT="50801" marB="50801" anchor="ctr" horzOverflow="overflow"/>
                </a:tc>
              </a:tr>
              <a:tr h="178754">
                <a:tc>
                  <a:txBody>
                    <a:bodyPr/>
                    <a:lstStyle/>
                    <a:p>
                      <a:pPr algn="ctr" defTabSz="914400">
                        <a:lnSpc>
                          <a:spcPts val="1000"/>
                        </a:lnSpc>
                        <a:defRPr sz="1800"/>
                      </a:pPr>
                      <a:r>
                        <a:rPr lang="en-US" sz="1000" b="1" dirty="0" smtClean="0">
                          <a:solidFill>
                            <a:schemeClr val="tx1"/>
                          </a:solidFill>
                          <a:latin typeface="Calibri" panose="020F0502020204030204" pitchFamily="34" charset="0"/>
                          <a:ea typeface="Trebuchet MS" charset="0"/>
                          <a:cs typeface="Trebuchet MS" charset="0"/>
                          <a:sym typeface="Helvetica"/>
                        </a:rPr>
                        <a:t>Size</a:t>
                      </a:r>
                      <a:endParaRPr sz="1000" b="1" dirty="0">
                        <a:solidFill>
                          <a:schemeClr val="tx1"/>
                        </a:solidFill>
                        <a:latin typeface="Calibri" panose="020F0502020204030204" pitchFamily="34" charset="0"/>
                        <a:ea typeface="Trebuchet MS" charset="0"/>
                        <a:cs typeface="Trebuchet MS" charset="0"/>
                        <a:sym typeface="Helvetica"/>
                      </a:endParaRPr>
                    </a:p>
                  </a:txBody>
                  <a:tcPr marL="50800" marR="50800" marT="50801" marB="50801" anchor="ctr" horzOverflow="overflow"/>
                </a:tc>
                <a:tc>
                  <a:txBody>
                    <a:bodyPr/>
                    <a:lstStyle/>
                    <a:p>
                      <a:pPr marL="0" marR="0" indent="0" algn="ctr" defTabSz="914400" rtl="0" eaLnBrk="1" fontAlgn="auto" latinLnBrk="0" hangingPunct="1">
                        <a:lnSpc>
                          <a:spcPts val="1000"/>
                        </a:lnSpc>
                        <a:spcBef>
                          <a:spcPts val="0"/>
                        </a:spcBef>
                        <a:spcAft>
                          <a:spcPts val="0"/>
                        </a:spcAft>
                        <a:buClrTx/>
                        <a:buSzTx/>
                        <a:buFontTx/>
                        <a:buNone/>
                        <a:tabLst/>
                        <a:defRPr sz="1800"/>
                      </a:pPr>
                      <a:r>
                        <a:rPr lang="en-US" altLang="ko-KR" sz="1000" dirty="0" smtClean="0">
                          <a:latin typeface="Calibri" panose="020F0502020204030204" pitchFamily="34" charset="0"/>
                          <a:ea typeface="Trebuchet MS" charset="0"/>
                          <a:cs typeface="Trebuchet MS" charset="0"/>
                        </a:rPr>
                        <a:t>(3.8”*6) </a:t>
                      </a:r>
                      <a:r>
                        <a:rPr lang="fr-FR" sz="1000" dirty="0" smtClean="0">
                          <a:latin typeface="Calibri" panose="020F0502020204030204" pitchFamily="34" charset="0"/>
                          <a:ea typeface="Trebuchet MS" charset="0"/>
                          <a:cs typeface="Trebuchet MS" charset="0"/>
                        </a:rPr>
                        <a:t>22.8” x 8.7” x 12.9”</a:t>
                      </a:r>
                      <a:r>
                        <a:rPr lang="en-US" altLang="ko-KR" sz="1000" dirty="0" smtClean="0">
                          <a:latin typeface="Calibri" panose="020F0502020204030204" pitchFamily="34" charset="0"/>
                          <a:ea typeface="Trebuchet MS" charset="0"/>
                          <a:cs typeface="Trebuchet MS" charset="0"/>
                        </a:rPr>
                        <a:t> </a:t>
                      </a:r>
                    </a:p>
                  </a:txBody>
                  <a:tcPr marL="50800" marR="50800" marT="50801" marB="50801" anchor="ctr" horzOverflow="overflow"/>
                </a:tc>
                <a:tc>
                  <a:txBody>
                    <a:bodyPr/>
                    <a:lstStyle/>
                    <a:p>
                      <a:pPr marL="0" marR="0" indent="0" algn="ctr" defTabSz="914400" rtl="0" eaLnBrk="1" fontAlgn="auto" latinLnBrk="0" hangingPunct="1">
                        <a:lnSpc>
                          <a:spcPts val="1000"/>
                        </a:lnSpc>
                        <a:spcBef>
                          <a:spcPts val="0"/>
                        </a:spcBef>
                        <a:spcAft>
                          <a:spcPts val="0"/>
                        </a:spcAft>
                        <a:buClrTx/>
                        <a:buSzTx/>
                        <a:buFontTx/>
                        <a:buNone/>
                        <a:tabLst/>
                        <a:defRPr sz="1800"/>
                      </a:pPr>
                      <a:r>
                        <a:rPr lang="en-US" altLang="ko-KR" sz="1000" dirty="0" smtClean="0">
                          <a:latin typeface="Calibri" panose="020F0502020204030204" pitchFamily="34" charset="0"/>
                          <a:ea typeface="Trebuchet MS" charset="0"/>
                          <a:cs typeface="Trebuchet MS" charset="0"/>
                        </a:rPr>
                        <a:t>(3.8”*6) </a:t>
                      </a:r>
                      <a:r>
                        <a:rPr lang="fr-FR" altLang="ko-KR" sz="1000" dirty="0" smtClean="0">
                          <a:latin typeface="Calibri" panose="020F0502020204030204" pitchFamily="34" charset="0"/>
                          <a:ea typeface="Trebuchet MS" charset="0"/>
                          <a:cs typeface="Trebuchet MS" charset="0"/>
                        </a:rPr>
                        <a:t>22.8” x 8.7” x 12.9”</a:t>
                      </a:r>
                      <a:r>
                        <a:rPr lang="en-US" altLang="ko-KR" sz="1000" dirty="0" smtClean="0">
                          <a:latin typeface="Calibri" panose="020F0502020204030204" pitchFamily="34" charset="0"/>
                          <a:ea typeface="Trebuchet MS" charset="0"/>
                          <a:cs typeface="Trebuchet MS" charset="0"/>
                        </a:rPr>
                        <a:t> </a:t>
                      </a:r>
                    </a:p>
                  </a:txBody>
                  <a:tcPr marL="50800" marR="50800" marT="50801" marB="50801" anchor="ctr" horzOverflow="overflow"/>
                </a:tc>
                <a:tc>
                  <a:txBody>
                    <a:bodyPr/>
                    <a:lstStyle/>
                    <a:p>
                      <a:pPr marL="0" marR="0" indent="0" algn="ctr" defTabSz="914400" rtl="0" eaLnBrk="1" fontAlgn="auto" latinLnBrk="0" hangingPunct="1">
                        <a:lnSpc>
                          <a:spcPts val="1000"/>
                        </a:lnSpc>
                        <a:spcBef>
                          <a:spcPts val="0"/>
                        </a:spcBef>
                        <a:spcAft>
                          <a:spcPts val="0"/>
                        </a:spcAft>
                        <a:buClrTx/>
                        <a:buSzTx/>
                        <a:buFontTx/>
                        <a:buNone/>
                        <a:tabLst/>
                        <a:defRPr sz="1800"/>
                      </a:pPr>
                      <a:r>
                        <a:rPr lang="en-US" altLang="ko-KR" sz="1000" dirty="0" smtClean="0">
                          <a:latin typeface="Calibri" panose="020F0502020204030204" pitchFamily="34" charset="0"/>
                        </a:rPr>
                        <a:t>25’’ x 21.5’’ x 31.1’’ (12U Box)</a:t>
                      </a:r>
                    </a:p>
                  </a:txBody>
                  <a:tcPr marL="50800" marR="50800" marT="50801" marB="50801" anchor="ctr" horzOverflow="overflow"/>
                </a:tc>
                <a:tc>
                  <a:txBody>
                    <a:bodyPr/>
                    <a:lstStyle/>
                    <a:p>
                      <a:pPr marL="0" marR="0" indent="0" algn="ctr" defTabSz="914400" rtl="0" eaLnBrk="1" fontAlgn="auto" latinLnBrk="0" hangingPunct="1">
                        <a:lnSpc>
                          <a:spcPts val="1000"/>
                        </a:lnSpc>
                        <a:spcBef>
                          <a:spcPts val="0"/>
                        </a:spcBef>
                        <a:spcAft>
                          <a:spcPts val="0"/>
                        </a:spcAft>
                        <a:buClrTx/>
                        <a:buSzTx/>
                        <a:buFontTx/>
                        <a:buNone/>
                        <a:tabLst/>
                        <a:defRPr sz="1800"/>
                      </a:pPr>
                      <a:r>
                        <a:rPr lang="en-US" altLang="ko-KR" sz="1000" dirty="0" smtClean="0">
                          <a:latin typeface="Calibri" panose="020F0502020204030204" pitchFamily="34" charset="0"/>
                        </a:rPr>
                        <a:t>14~18U</a:t>
                      </a:r>
                    </a:p>
                  </a:txBody>
                  <a:tcPr marL="50800" marR="50800" marT="50801" marB="50801" anchor="ctr" horzOverflow="overflow"/>
                </a:tc>
              </a:tr>
              <a:tr h="178754">
                <a:tc>
                  <a:txBody>
                    <a:bodyPr/>
                    <a:lstStyle/>
                    <a:p>
                      <a:pPr algn="ctr" defTabSz="914400">
                        <a:lnSpc>
                          <a:spcPts val="1000"/>
                        </a:lnSpc>
                        <a:defRPr sz="1800"/>
                      </a:pPr>
                      <a:r>
                        <a:rPr lang="en-US" sz="1000" b="1" dirty="0" smtClean="0">
                          <a:solidFill>
                            <a:schemeClr val="tx1"/>
                          </a:solidFill>
                          <a:latin typeface="Calibri" panose="020F0502020204030204" pitchFamily="34" charset="0"/>
                          <a:ea typeface="Trebuchet MS" charset="0"/>
                          <a:cs typeface="Trebuchet MS" charset="0"/>
                          <a:sym typeface="Helvetica"/>
                        </a:rPr>
                        <a:t>Features</a:t>
                      </a:r>
                      <a:endParaRPr sz="1000" b="1" dirty="0">
                        <a:solidFill>
                          <a:schemeClr val="tx1"/>
                        </a:solidFill>
                        <a:latin typeface="Calibri" panose="020F0502020204030204" pitchFamily="34" charset="0"/>
                        <a:ea typeface="Trebuchet MS" charset="0"/>
                        <a:cs typeface="Trebuchet MS" charset="0"/>
                        <a:sym typeface="Helvetica"/>
                      </a:endParaRPr>
                    </a:p>
                  </a:txBody>
                  <a:tcPr marL="50800" marR="50800" marT="50801" marB="50801" anchor="ctr" horzOverflow="overflow"/>
                </a:tc>
                <a:tc>
                  <a:txBody>
                    <a:bodyPr/>
                    <a:lstStyle/>
                    <a:p>
                      <a:pPr algn="ctr" defTabSz="914400">
                        <a:lnSpc>
                          <a:spcPts val="1000"/>
                        </a:lnSpc>
                        <a:defRPr sz="1800"/>
                      </a:pPr>
                      <a:r>
                        <a:rPr sz="1000" dirty="0" smtClean="0">
                          <a:latin typeface="Calibri" panose="020F0502020204030204" pitchFamily="34" charset="0"/>
                          <a:ea typeface="Trebuchet MS" charset="0"/>
                          <a:cs typeface="Trebuchet MS" charset="0"/>
                        </a:rPr>
                        <a:t>Virtualizatio</a:t>
                      </a:r>
                      <a:r>
                        <a:rPr lang="en-US" sz="1000" dirty="0" smtClean="0">
                          <a:latin typeface="Calibri" panose="020F0502020204030204" pitchFamily="34" charset="0"/>
                          <a:ea typeface="Trebuchet MS" charset="0"/>
                          <a:cs typeface="Trebuchet MS" charset="0"/>
                        </a:rPr>
                        <a:t>n,</a:t>
                      </a:r>
                      <a:r>
                        <a:rPr lang="en-US" sz="1000" baseline="0" dirty="0" smtClean="0">
                          <a:latin typeface="Calibri" panose="020F0502020204030204" pitchFamily="34" charset="0"/>
                          <a:ea typeface="Trebuchet MS" charset="0"/>
                          <a:cs typeface="Trebuchet MS" charset="0"/>
                        </a:rPr>
                        <a:t> </a:t>
                      </a:r>
                      <a:r>
                        <a:rPr sz="1000" dirty="0" smtClean="0">
                          <a:latin typeface="Calibri" panose="020F0502020204030204" pitchFamily="34" charset="0"/>
                          <a:ea typeface="Trebuchet MS" charset="0"/>
                          <a:cs typeface="Trebuchet MS" charset="0"/>
                        </a:rPr>
                        <a:t>Disaggregation</a:t>
                      </a:r>
                      <a:r>
                        <a:rPr sz="1000" dirty="0">
                          <a:latin typeface="Calibri" panose="020F0502020204030204" pitchFamily="34" charset="0"/>
                          <a:ea typeface="Trebuchet MS" charset="0"/>
                          <a:cs typeface="Trebuchet MS" charset="0"/>
                        </a:rPr>
                        <a:t>,
Slicing</a:t>
                      </a:r>
                    </a:p>
                  </a:txBody>
                  <a:tcPr marL="50800" marR="50800" marT="50801" marB="50801" anchor="ctr" horzOverflow="overflow"/>
                </a:tc>
                <a:tc>
                  <a:txBody>
                    <a:bodyPr/>
                    <a:lstStyle/>
                    <a:p>
                      <a:pPr algn="ctr" defTabSz="914400">
                        <a:lnSpc>
                          <a:spcPts val="1000"/>
                        </a:lnSpc>
                        <a:defRPr sz="1800"/>
                      </a:pPr>
                      <a:r>
                        <a:rPr sz="1000" dirty="0" smtClean="0">
                          <a:latin typeface="Calibri" panose="020F0502020204030204" pitchFamily="34" charset="0"/>
                          <a:ea typeface="Trebuchet MS" charset="0"/>
                          <a:cs typeface="Trebuchet MS" charset="0"/>
                        </a:rPr>
                        <a:t>Virtualizatio</a:t>
                      </a:r>
                      <a:r>
                        <a:rPr lang="en-US" sz="1000" dirty="0" smtClean="0">
                          <a:latin typeface="Calibri" panose="020F0502020204030204" pitchFamily="34" charset="0"/>
                          <a:ea typeface="Trebuchet MS" charset="0"/>
                          <a:cs typeface="Trebuchet MS" charset="0"/>
                        </a:rPr>
                        <a:t>n,</a:t>
                      </a:r>
                      <a:r>
                        <a:rPr lang="en-US" sz="1000" baseline="0" dirty="0" smtClean="0">
                          <a:latin typeface="Calibri" panose="020F0502020204030204" pitchFamily="34" charset="0"/>
                          <a:ea typeface="Trebuchet MS" charset="0"/>
                          <a:cs typeface="Trebuchet MS" charset="0"/>
                        </a:rPr>
                        <a:t> D</a:t>
                      </a:r>
                      <a:r>
                        <a:rPr lang="en-US" altLang="ko-KR" sz="1000" dirty="0" smtClean="0">
                          <a:latin typeface="Calibri" panose="020F0502020204030204" pitchFamily="34" charset="0"/>
                          <a:ea typeface="Trebuchet MS" charset="0"/>
                          <a:cs typeface="Trebuchet MS" charset="0"/>
                        </a:rPr>
                        <a:t>isaggregation, </a:t>
                      </a:r>
                    </a:p>
                    <a:p>
                      <a:pPr algn="ctr" defTabSz="914400">
                        <a:lnSpc>
                          <a:spcPts val="1000"/>
                        </a:lnSpc>
                        <a:defRPr sz="1800"/>
                      </a:pPr>
                      <a:r>
                        <a:rPr sz="1000" dirty="0" smtClean="0">
                          <a:latin typeface="Calibri" panose="020F0502020204030204" pitchFamily="34" charset="0"/>
                          <a:ea typeface="Trebuchet MS" charset="0"/>
                          <a:cs typeface="Trebuchet MS" charset="0"/>
                        </a:rPr>
                        <a:t>Connectionless,</a:t>
                      </a:r>
                      <a:r>
                        <a:rPr lang="en-US" sz="1000" dirty="0" smtClean="0">
                          <a:latin typeface="Calibri" panose="020F0502020204030204" pitchFamily="34" charset="0"/>
                          <a:ea typeface="Trebuchet MS" charset="0"/>
                          <a:cs typeface="Trebuchet MS" charset="0"/>
                        </a:rPr>
                        <a:t> </a:t>
                      </a:r>
                      <a:r>
                        <a:rPr sz="1000" dirty="0" smtClean="0">
                          <a:latin typeface="Calibri" panose="020F0502020204030204" pitchFamily="34" charset="0"/>
                          <a:ea typeface="Trebuchet MS" charset="0"/>
                          <a:cs typeface="Trebuchet MS" charset="0"/>
                        </a:rPr>
                        <a:t>Slicing </a:t>
                      </a:r>
                      <a:r>
                        <a:rPr sz="1000" dirty="0">
                          <a:latin typeface="Calibri" panose="020F0502020204030204" pitchFamily="34" charset="0"/>
                          <a:ea typeface="Trebuchet MS" charset="0"/>
                          <a:cs typeface="Trebuchet MS" charset="0"/>
                        </a:rPr>
                        <a:t>(?)</a:t>
                      </a:r>
                    </a:p>
                  </a:txBody>
                  <a:tcPr marL="50800" marR="50800" marT="50801" marB="50801" anchor="ctr" horzOverflow="overflow"/>
                </a:tc>
                <a:tc>
                  <a:txBody>
                    <a:bodyPr/>
                    <a:lstStyle/>
                    <a:p>
                      <a:pPr algn="ctr" defTabSz="914400">
                        <a:lnSpc>
                          <a:spcPts val="1000"/>
                        </a:lnSpc>
                        <a:defRPr sz="1800"/>
                      </a:pPr>
                      <a:r>
                        <a:rPr sz="1000" dirty="0" smtClean="0">
                          <a:latin typeface="Calibri" panose="020F0502020204030204" pitchFamily="34" charset="0"/>
                          <a:ea typeface="Trebuchet MS" charset="0"/>
                          <a:cs typeface="Trebuchet MS" charset="0"/>
                        </a:rPr>
                        <a:t>Virtualization,</a:t>
                      </a:r>
                      <a:r>
                        <a:rPr lang="en-US" sz="1000" dirty="0" smtClean="0">
                          <a:latin typeface="Calibri" panose="020F0502020204030204" pitchFamily="34" charset="0"/>
                          <a:ea typeface="Trebuchet MS" charset="0"/>
                          <a:cs typeface="Trebuchet MS" charset="0"/>
                        </a:rPr>
                        <a:t> </a:t>
                      </a:r>
                      <a:r>
                        <a:rPr sz="1000" dirty="0" smtClean="0">
                          <a:latin typeface="Calibri" panose="020F0502020204030204" pitchFamily="34" charset="0"/>
                          <a:ea typeface="Trebuchet MS" charset="0"/>
                          <a:cs typeface="Trebuchet MS" charset="0"/>
                        </a:rPr>
                        <a:t>Disaggregation</a:t>
                      </a:r>
                      <a:r>
                        <a:rPr sz="1000" dirty="0">
                          <a:latin typeface="Calibri" panose="020F0502020204030204" pitchFamily="34" charset="0"/>
                          <a:ea typeface="Trebuchet MS" charset="0"/>
                          <a:cs typeface="Trebuchet MS" charset="0"/>
                        </a:rPr>
                        <a:t>,
</a:t>
                      </a:r>
                      <a:r>
                        <a:rPr sz="1000" dirty="0" smtClean="0">
                          <a:latin typeface="Calibri" panose="020F0502020204030204" pitchFamily="34" charset="0"/>
                          <a:ea typeface="Trebuchet MS" charset="0"/>
                          <a:cs typeface="Trebuchet MS" charset="0"/>
                        </a:rPr>
                        <a:t>Slicing,</a:t>
                      </a:r>
                      <a:r>
                        <a:rPr lang="en-US" sz="1000" dirty="0" smtClean="0">
                          <a:latin typeface="Calibri" panose="020F0502020204030204" pitchFamily="34" charset="0"/>
                          <a:ea typeface="Trebuchet MS" charset="0"/>
                          <a:cs typeface="Trebuchet MS" charset="0"/>
                        </a:rPr>
                        <a:t> </a:t>
                      </a:r>
                      <a:r>
                        <a:rPr sz="1000" dirty="0" smtClean="0">
                          <a:latin typeface="Calibri" panose="020F0502020204030204" pitchFamily="34" charset="0"/>
                          <a:ea typeface="Trebuchet MS" charset="0"/>
                          <a:cs typeface="Trebuchet MS" charset="0"/>
                        </a:rPr>
                        <a:t>Multi-RAT</a:t>
                      </a:r>
                      <a:endParaRPr sz="1000" dirty="0">
                        <a:latin typeface="Calibri" panose="020F0502020204030204" pitchFamily="34" charset="0"/>
                        <a:ea typeface="Trebuchet MS" charset="0"/>
                        <a:cs typeface="Trebuchet MS" charset="0"/>
                      </a:endParaRPr>
                    </a:p>
                  </a:txBody>
                  <a:tcPr marL="50800" marR="50800" marT="50801" marB="50801" anchor="ctr" horzOverflow="overflow"/>
                </a:tc>
                <a:tc>
                  <a:txBody>
                    <a:bodyPr/>
                    <a:lstStyle/>
                    <a:p>
                      <a:pPr algn="ctr" defTabSz="914400">
                        <a:lnSpc>
                          <a:spcPts val="1000"/>
                        </a:lnSpc>
                        <a:defRPr sz="1800"/>
                      </a:pPr>
                      <a:r>
                        <a:rPr sz="1000" dirty="0">
                          <a:latin typeface="Calibri" panose="020F0502020204030204" pitchFamily="34" charset="0"/>
                          <a:ea typeface="Trebuchet MS" charset="0"/>
                          <a:cs typeface="Trebuchet MS" charset="0"/>
                        </a:rPr>
                        <a:t>Virtualization</a:t>
                      </a:r>
                      <a:r>
                        <a:rPr sz="1000" dirty="0" smtClean="0">
                          <a:latin typeface="Calibri" panose="020F0502020204030204" pitchFamily="34" charset="0"/>
                          <a:ea typeface="Trebuchet MS" charset="0"/>
                          <a:cs typeface="Trebuchet MS" charset="0"/>
                        </a:rPr>
                        <a:t>,</a:t>
                      </a:r>
                      <a:r>
                        <a:rPr lang="en-US" sz="1000" dirty="0" smtClean="0">
                          <a:latin typeface="Calibri" panose="020F0502020204030204" pitchFamily="34" charset="0"/>
                          <a:ea typeface="Trebuchet MS" charset="0"/>
                          <a:cs typeface="Trebuchet MS" charset="0"/>
                        </a:rPr>
                        <a:t> </a:t>
                      </a:r>
                      <a:r>
                        <a:rPr sz="1000" dirty="0" smtClean="0">
                          <a:latin typeface="Calibri" panose="020F0502020204030204" pitchFamily="34" charset="0"/>
                          <a:ea typeface="Trebuchet MS" charset="0"/>
                          <a:cs typeface="Trebuchet MS" charset="0"/>
                        </a:rPr>
                        <a:t>Disaggregation</a:t>
                      </a:r>
                      <a:r>
                        <a:rPr sz="1000" dirty="0">
                          <a:latin typeface="Calibri" panose="020F0502020204030204" pitchFamily="34" charset="0"/>
                          <a:ea typeface="Trebuchet MS" charset="0"/>
                          <a:cs typeface="Trebuchet MS" charset="0"/>
                        </a:rPr>
                        <a:t>,
</a:t>
                      </a:r>
                      <a:r>
                        <a:rPr sz="1000" dirty="0" smtClean="0">
                          <a:latin typeface="Calibri" panose="020F0502020204030204" pitchFamily="34" charset="0"/>
                          <a:ea typeface="Trebuchet MS" charset="0"/>
                          <a:cs typeface="Trebuchet MS" charset="0"/>
                        </a:rPr>
                        <a:t>Slicing,</a:t>
                      </a:r>
                      <a:r>
                        <a:rPr lang="en-US" sz="1000" dirty="0" smtClean="0">
                          <a:latin typeface="Calibri" panose="020F0502020204030204" pitchFamily="34" charset="0"/>
                          <a:ea typeface="Trebuchet MS" charset="0"/>
                          <a:cs typeface="Trebuchet MS" charset="0"/>
                        </a:rPr>
                        <a:t> </a:t>
                      </a:r>
                      <a:r>
                        <a:rPr sz="1000" dirty="0" smtClean="0">
                          <a:latin typeface="Calibri" panose="020F0502020204030204" pitchFamily="34" charset="0"/>
                          <a:ea typeface="Trebuchet MS" charset="0"/>
                          <a:cs typeface="Trebuchet MS" charset="0"/>
                        </a:rPr>
                        <a:t>Multi-RAT</a:t>
                      </a:r>
                      <a:endParaRPr sz="1000" dirty="0">
                        <a:latin typeface="Calibri" panose="020F0502020204030204" pitchFamily="34" charset="0"/>
                        <a:ea typeface="Trebuchet MS" charset="0"/>
                        <a:cs typeface="Trebuchet MS" charset="0"/>
                      </a:endParaRPr>
                    </a:p>
                  </a:txBody>
                  <a:tcPr marL="50800" marR="50800" marT="50801" marB="50801" anchor="ctr" horzOverflow="overflow"/>
                </a:tc>
              </a:tr>
              <a:tr h="178754">
                <a:tc>
                  <a:txBody>
                    <a:bodyPr/>
                    <a:lstStyle/>
                    <a:p>
                      <a:pPr algn="ctr">
                        <a:lnSpc>
                          <a:spcPts val="1000"/>
                        </a:lnSpc>
                      </a:pPr>
                      <a:r>
                        <a:rPr lang="en-US" sz="1000" b="1" dirty="0" smtClean="0">
                          <a:solidFill>
                            <a:schemeClr val="tx1"/>
                          </a:solidFill>
                          <a:latin typeface="Calibri" panose="020F0502020204030204" pitchFamily="34" charset="0"/>
                        </a:rPr>
                        <a:t>Apps.</a:t>
                      </a:r>
                      <a:endParaRPr lang="en-US" sz="1000" b="1" dirty="0">
                        <a:solidFill>
                          <a:schemeClr val="tx1"/>
                        </a:solidFill>
                        <a:latin typeface="Calibri" panose="020F0502020204030204" pitchFamily="34" charset="0"/>
                      </a:endParaRPr>
                    </a:p>
                  </a:txBody>
                  <a:tcPr/>
                </a:tc>
                <a:tc>
                  <a:txBody>
                    <a:bodyPr/>
                    <a:lstStyle/>
                    <a:p>
                      <a:pPr algn="ctr" defTabSz="914400">
                        <a:lnSpc>
                          <a:spcPts val="1000"/>
                        </a:lnSpc>
                        <a:defRPr sz="1800"/>
                      </a:pPr>
                      <a:r>
                        <a:rPr sz="1000" dirty="0" smtClean="0">
                          <a:latin typeface="Calibri" panose="020F0502020204030204" pitchFamily="34" charset="0"/>
                          <a:ea typeface="Trebuchet MS" charset="0"/>
                          <a:cs typeface="Trebuchet MS" charset="0"/>
                        </a:rPr>
                        <a:t>Streaming</a:t>
                      </a:r>
                      <a:r>
                        <a:rPr lang="en-US" sz="1000" dirty="0" smtClean="0">
                          <a:latin typeface="Calibri" panose="020F0502020204030204" pitchFamily="34" charset="0"/>
                          <a:ea typeface="Trebuchet MS" charset="0"/>
                          <a:cs typeface="Trebuchet MS" charset="0"/>
                        </a:rPr>
                        <a:t>,</a:t>
                      </a:r>
                      <a:r>
                        <a:rPr lang="en-US" sz="1000" baseline="0" dirty="0" smtClean="0">
                          <a:latin typeface="Calibri" panose="020F0502020204030204" pitchFamily="34" charset="0"/>
                          <a:ea typeface="Trebuchet MS" charset="0"/>
                          <a:cs typeface="Trebuchet MS" charset="0"/>
                        </a:rPr>
                        <a:t> </a:t>
                      </a:r>
                      <a:r>
                        <a:rPr sz="1000" dirty="0" smtClean="0">
                          <a:latin typeface="Calibri" panose="020F0502020204030204" pitchFamily="34" charset="0"/>
                          <a:ea typeface="Trebuchet MS" charset="0"/>
                          <a:cs typeface="Trebuchet MS" charset="0"/>
                        </a:rPr>
                        <a:t>IoT</a:t>
                      </a:r>
                      <a:r>
                        <a:rPr lang="en-US" sz="1000" dirty="0" smtClean="0">
                          <a:latin typeface="Calibri" panose="020F0502020204030204" pitchFamily="34" charset="0"/>
                          <a:ea typeface="Trebuchet MS" charset="0"/>
                          <a:cs typeface="Trebuchet MS" charset="0"/>
                        </a:rPr>
                        <a:t>, </a:t>
                      </a:r>
                      <a:r>
                        <a:rPr sz="1000" dirty="0" smtClean="0">
                          <a:latin typeface="Calibri" panose="020F0502020204030204" pitchFamily="34" charset="0"/>
                          <a:ea typeface="Trebuchet MS" charset="0"/>
                          <a:cs typeface="Trebuchet MS" charset="0"/>
                        </a:rPr>
                        <a:t>AR/VR</a:t>
                      </a:r>
                      <a:endParaRPr sz="1000" dirty="0">
                        <a:latin typeface="Calibri" panose="020F0502020204030204" pitchFamily="34" charset="0"/>
                        <a:ea typeface="Trebuchet MS" charset="0"/>
                        <a:cs typeface="Trebuchet MS" charset="0"/>
                      </a:endParaRPr>
                    </a:p>
                  </a:txBody>
                  <a:tcPr marL="50800" marR="50800" marT="50801" marB="50801" anchor="ctr" horzOverflow="overflow"/>
                </a:tc>
                <a:tc>
                  <a:txBody>
                    <a:bodyPr/>
                    <a:lstStyle/>
                    <a:p>
                      <a:pPr algn="ctr" defTabSz="914400">
                        <a:lnSpc>
                          <a:spcPts val="1000"/>
                        </a:lnSpc>
                        <a:defRPr sz="1800"/>
                      </a:pPr>
                      <a:r>
                        <a:rPr sz="1000" dirty="0">
                          <a:latin typeface="Calibri" panose="020F0502020204030204" pitchFamily="34" charset="0"/>
                          <a:ea typeface="Trebuchet MS" charset="0"/>
                          <a:cs typeface="Trebuchet MS" charset="0"/>
                        </a:rPr>
                        <a:t>IoT, Streaming, AR/VR</a:t>
                      </a:r>
                    </a:p>
                  </a:txBody>
                  <a:tcPr marL="50800" marR="50800" marT="50801" marB="50801" anchor="ctr" horzOverflow="overflow"/>
                </a:tc>
                <a:tc>
                  <a:txBody>
                    <a:bodyPr/>
                    <a:lstStyle/>
                    <a:p>
                      <a:pPr algn="ctr" defTabSz="914400">
                        <a:lnSpc>
                          <a:spcPts val="1000"/>
                        </a:lnSpc>
                        <a:defRPr sz="1800"/>
                      </a:pPr>
                      <a:r>
                        <a:rPr sz="1000" dirty="0">
                          <a:latin typeface="Calibri" panose="020F0502020204030204" pitchFamily="34" charset="0"/>
                          <a:ea typeface="Trebuchet MS" charset="0"/>
                          <a:cs typeface="Trebuchet MS" charset="0"/>
                        </a:rPr>
                        <a:t>IoT, Streaming, AR/VR</a:t>
                      </a:r>
                    </a:p>
                  </a:txBody>
                  <a:tcPr marL="50800" marR="50800" marT="50801" marB="50801" anchor="ctr" horzOverflow="overflow"/>
                </a:tc>
                <a:tc>
                  <a:txBody>
                    <a:bodyPr/>
                    <a:lstStyle/>
                    <a:p>
                      <a:pPr algn="ctr" defTabSz="914400">
                        <a:lnSpc>
                          <a:spcPts val="1000"/>
                        </a:lnSpc>
                        <a:defRPr sz="1800"/>
                      </a:pPr>
                      <a:r>
                        <a:rPr sz="1000" dirty="0">
                          <a:latin typeface="Calibri" panose="020F0502020204030204" pitchFamily="34" charset="0"/>
                          <a:ea typeface="Trebuchet MS" charset="0"/>
                          <a:cs typeface="Trebuchet MS" charset="0"/>
                        </a:rPr>
                        <a:t>IoT, Streaming, AR/VR</a:t>
                      </a:r>
                    </a:p>
                  </a:txBody>
                  <a:tcPr marL="50800" marR="50800" marT="50801" marB="50801" anchor="ctr" horzOverflow="overflow"/>
                </a:tc>
              </a:tr>
              <a:tr h="178754">
                <a:tc>
                  <a:txBody>
                    <a:bodyPr/>
                    <a:lstStyle/>
                    <a:p>
                      <a:pPr algn="ctr" defTabSz="914400">
                        <a:lnSpc>
                          <a:spcPts val="1000"/>
                        </a:lnSpc>
                        <a:defRPr sz="1800"/>
                      </a:pPr>
                      <a:r>
                        <a:rPr lang="en-US" sz="1000" b="1" dirty="0" smtClean="0">
                          <a:solidFill>
                            <a:schemeClr val="tx1"/>
                          </a:solidFill>
                          <a:latin typeface="Calibri" panose="020F0502020204030204" pitchFamily="34" charset="0"/>
                          <a:ea typeface="Trebuchet MS" charset="0"/>
                          <a:cs typeface="Trebuchet MS" charset="0"/>
                          <a:sym typeface="Helvetica"/>
                        </a:rPr>
                        <a:t>Approximate</a:t>
                      </a:r>
                      <a:r>
                        <a:rPr lang="en-US" sz="1000" b="1" baseline="0" dirty="0" smtClean="0">
                          <a:solidFill>
                            <a:schemeClr val="tx1"/>
                          </a:solidFill>
                          <a:latin typeface="Calibri" panose="020F0502020204030204" pitchFamily="34" charset="0"/>
                          <a:ea typeface="Trebuchet MS" charset="0"/>
                          <a:cs typeface="Trebuchet MS" charset="0"/>
                          <a:sym typeface="Helvetica"/>
                        </a:rPr>
                        <a:t> Cost</a:t>
                      </a:r>
                      <a:endParaRPr sz="1000" b="1" dirty="0">
                        <a:solidFill>
                          <a:schemeClr val="tx1"/>
                        </a:solidFill>
                        <a:latin typeface="Calibri" panose="020F0502020204030204" pitchFamily="34" charset="0"/>
                        <a:ea typeface="Trebuchet MS" charset="0"/>
                        <a:cs typeface="Trebuchet MS" charset="0"/>
                        <a:sym typeface="Helvetica"/>
                      </a:endParaRPr>
                    </a:p>
                  </a:txBody>
                  <a:tcPr marL="50800" marR="50800" marT="50801" marB="50801" anchor="ctr" horzOverflow="overflow"/>
                </a:tc>
                <a:tc>
                  <a:txBody>
                    <a:bodyPr/>
                    <a:lstStyle/>
                    <a:p>
                      <a:pPr algn="ctr" defTabSz="914400">
                        <a:lnSpc>
                          <a:spcPts val="1000"/>
                        </a:lnSpc>
                        <a:defRPr sz="1800"/>
                      </a:pPr>
                      <a:r>
                        <a:rPr sz="1000" dirty="0" smtClean="0">
                          <a:latin typeface="Calibri" panose="020F0502020204030204" pitchFamily="34" charset="0"/>
                          <a:ea typeface="Trebuchet MS" charset="0"/>
                          <a:cs typeface="Trebuchet MS" charset="0"/>
                        </a:rPr>
                        <a:t>2</a:t>
                      </a:r>
                      <a:r>
                        <a:rPr lang="en-US" sz="1000" dirty="0" smtClean="0">
                          <a:latin typeface="Calibri" panose="020F0502020204030204" pitchFamily="34" charset="0"/>
                          <a:ea typeface="Trebuchet MS" charset="0"/>
                          <a:cs typeface="Trebuchet MS" charset="0"/>
                        </a:rPr>
                        <a:t>0</a:t>
                      </a:r>
                      <a:r>
                        <a:rPr sz="1000" dirty="0" smtClean="0">
                          <a:latin typeface="Calibri" panose="020F0502020204030204" pitchFamily="34" charset="0"/>
                          <a:ea typeface="Trebuchet MS" charset="0"/>
                          <a:cs typeface="Trebuchet MS" charset="0"/>
                        </a:rPr>
                        <a:t> </a:t>
                      </a:r>
                      <a:r>
                        <a:rPr sz="1000" dirty="0">
                          <a:latin typeface="Calibri" panose="020F0502020204030204" pitchFamily="34" charset="0"/>
                          <a:ea typeface="Trebuchet MS" charset="0"/>
                          <a:cs typeface="Trebuchet MS" charset="0"/>
                        </a:rPr>
                        <a:t>K*</a:t>
                      </a:r>
                    </a:p>
                  </a:txBody>
                  <a:tcPr marL="50800" marR="50800" marT="50801" marB="50801" anchor="ctr" horzOverflow="overflow"/>
                </a:tc>
                <a:tc>
                  <a:txBody>
                    <a:bodyPr/>
                    <a:lstStyle/>
                    <a:p>
                      <a:pPr algn="ctr" defTabSz="914400">
                        <a:lnSpc>
                          <a:spcPts val="1000"/>
                        </a:lnSpc>
                        <a:defRPr sz="1800"/>
                      </a:pPr>
                      <a:r>
                        <a:rPr lang="en-US" sz="1000" dirty="0" smtClean="0">
                          <a:latin typeface="Calibri" panose="020F0502020204030204" pitchFamily="34" charset="0"/>
                          <a:ea typeface="Trebuchet MS" charset="0"/>
                          <a:cs typeface="Trebuchet MS" charset="0"/>
                        </a:rPr>
                        <a:t>20</a:t>
                      </a:r>
                      <a:r>
                        <a:rPr sz="1000" dirty="0" smtClean="0">
                          <a:latin typeface="Calibri" panose="020F0502020204030204" pitchFamily="34" charset="0"/>
                          <a:ea typeface="Trebuchet MS" charset="0"/>
                          <a:cs typeface="Trebuchet MS" charset="0"/>
                        </a:rPr>
                        <a:t> </a:t>
                      </a:r>
                      <a:r>
                        <a:rPr sz="1000" dirty="0">
                          <a:latin typeface="Calibri" panose="020F0502020204030204" pitchFamily="34" charset="0"/>
                          <a:ea typeface="Trebuchet MS" charset="0"/>
                          <a:cs typeface="Trebuchet MS" charset="0"/>
                        </a:rPr>
                        <a:t>K*</a:t>
                      </a:r>
                    </a:p>
                  </a:txBody>
                  <a:tcPr marL="50800" marR="50800" marT="50801" marB="50801" anchor="ctr" horzOverflow="overflow"/>
                </a:tc>
                <a:tc>
                  <a:txBody>
                    <a:bodyPr/>
                    <a:lstStyle/>
                    <a:p>
                      <a:pPr algn="ctr" defTabSz="914400">
                        <a:lnSpc>
                          <a:spcPts val="1000"/>
                        </a:lnSpc>
                        <a:defRPr sz="1800"/>
                      </a:pPr>
                      <a:r>
                        <a:rPr sz="1000" dirty="0">
                          <a:latin typeface="Calibri" panose="020F0502020204030204" pitchFamily="34" charset="0"/>
                          <a:ea typeface="Trebuchet MS" charset="0"/>
                          <a:cs typeface="Trebuchet MS" charset="0"/>
                        </a:rPr>
                        <a:t>40 K*</a:t>
                      </a:r>
                    </a:p>
                  </a:txBody>
                  <a:tcPr marL="50800" marR="50800" marT="50801" marB="50801" anchor="ctr" horzOverflow="overflow"/>
                </a:tc>
                <a:tc>
                  <a:txBody>
                    <a:bodyPr/>
                    <a:lstStyle/>
                    <a:p>
                      <a:pPr algn="ctr" defTabSz="914400">
                        <a:lnSpc>
                          <a:spcPts val="1000"/>
                        </a:lnSpc>
                        <a:defRPr sz="1800"/>
                      </a:pPr>
                      <a:endParaRPr sz="1000" dirty="0">
                        <a:latin typeface="Calibri" panose="020F0502020204030204" pitchFamily="34" charset="0"/>
                        <a:ea typeface="Trebuchet MS" charset="0"/>
                        <a:cs typeface="Trebuchet MS" charset="0"/>
                      </a:endParaRPr>
                    </a:p>
                  </a:txBody>
                  <a:tcPr marL="50800" marR="50800" marT="50801" marB="50801" anchor="ctr" horzOverflow="overflow"/>
                </a:tc>
              </a:tr>
            </a:tbl>
          </a:graphicData>
        </a:graphic>
      </p:graphicFrame>
    </p:spTree>
    <p:extLst>
      <p:ext uri="{BB962C8B-B14F-4D97-AF65-F5344CB8AC3E}">
        <p14:creationId xmlns:p14="http://schemas.microsoft.com/office/powerpoint/2010/main" val="31761161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69544" y="818820"/>
            <a:ext cx="8031321" cy="42086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4625" indent="-174625">
              <a:buFont typeface="Wingdings" panose="05000000000000000000" pitchFamily="2" charset="2"/>
              <a:buChar char="§"/>
            </a:pPr>
            <a:endParaRPr lang="en-US" sz="1800" b="1" dirty="0" smtClean="0">
              <a:solidFill>
                <a:prstClr val="black"/>
              </a:solidFill>
              <a:latin typeface="Calibri" panose="020F0502020204030204" pitchFamily="34" charset="0"/>
            </a:endParaRPr>
          </a:p>
        </p:txBody>
      </p:sp>
      <p:sp>
        <p:nvSpPr>
          <p:cNvPr id="9" name="Shape 49"/>
          <p:cNvSpPr txBox="1">
            <a:spLocks/>
          </p:cNvSpPr>
          <p:nvPr/>
        </p:nvSpPr>
        <p:spPr>
          <a:xfrm>
            <a:off x="409679" y="0"/>
            <a:ext cx="8229600" cy="752598"/>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en-US" dirty="0" smtClean="0"/>
              <a:t>Software on M-CORD Lite Platform</a:t>
            </a:r>
            <a:endParaRPr lang="en-US" dirty="0"/>
          </a:p>
        </p:txBody>
      </p:sp>
      <p:sp>
        <p:nvSpPr>
          <p:cNvPr id="3" name="TextBox 2"/>
          <p:cNvSpPr txBox="1"/>
          <p:nvPr/>
        </p:nvSpPr>
        <p:spPr>
          <a:xfrm>
            <a:off x="609600" y="1123950"/>
            <a:ext cx="5881738" cy="1046440"/>
          </a:xfrm>
          <a:prstGeom prst="rect">
            <a:avLst/>
          </a:prstGeom>
          <a:noFill/>
        </p:spPr>
        <p:txBody>
          <a:bodyPr wrap="none" rtlCol="0">
            <a:spAutoFit/>
          </a:bodyPr>
          <a:lstStyle/>
          <a:p>
            <a:pPr marL="285750" indent="-285750">
              <a:spcBef>
                <a:spcPts val="600"/>
              </a:spcBef>
              <a:spcAft>
                <a:spcPts val="600"/>
              </a:spcAft>
              <a:buFont typeface="Arial" panose="020B0604020202020204" pitchFamily="34" charset="0"/>
              <a:buChar char="•"/>
            </a:pPr>
            <a:r>
              <a:rPr lang="en-US" dirty="0" smtClean="0"/>
              <a:t>Consensus on M-CORD Lite platform - Align with CORD </a:t>
            </a:r>
          </a:p>
          <a:p>
            <a:pPr marL="285750" indent="-285750">
              <a:spcBef>
                <a:spcPts val="600"/>
              </a:spcBef>
              <a:spcAft>
                <a:spcPts val="600"/>
              </a:spcAft>
              <a:buFont typeface="Arial" panose="020B0604020202020204" pitchFamily="34" charset="0"/>
              <a:buChar char="•"/>
            </a:pPr>
            <a:r>
              <a:rPr lang="en-US" dirty="0" smtClean="0"/>
              <a:t>Acquire H/W </a:t>
            </a:r>
            <a:r>
              <a:rPr lang="en-US" dirty="0" smtClean="0">
                <a:sym typeface="Wingdings" panose="05000000000000000000" pitchFamily="2" charset="2"/>
              </a:rPr>
              <a:t> A</a:t>
            </a:r>
            <a:r>
              <a:rPr lang="en-US" dirty="0" smtClean="0"/>
              <a:t>ssemble </a:t>
            </a:r>
            <a:r>
              <a:rPr lang="en-US" dirty="0" smtClean="0">
                <a:sym typeface="Wingdings" panose="05000000000000000000" pitchFamily="2" charset="2"/>
              </a:rPr>
              <a:t> </a:t>
            </a:r>
            <a:r>
              <a:rPr lang="en-US" dirty="0" smtClean="0"/>
              <a:t>Test </a:t>
            </a:r>
          </a:p>
          <a:p>
            <a:pPr marL="285750" indent="-285750">
              <a:spcBef>
                <a:spcPts val="600"/>
              </a:spcBef>
              <a:spcAft>
                <a:spcPts val="600"/>
              </a:spcAft>
              <a:buFont typeface="Arial" panose="020B0604020202020204" pitchFamily="34" charset="0"/>
              <a:buChar char="•"/>
            </a:pPr>
            <a:r>
              <a:rPr lang="en-US" dirty="0" smtClean="0"/>
              <a:t>Create the Software Stacks ( Standard CORD Stack + RAN  + EPC)</a:t>
            </a:r>
          </a:p>
        </p:txBody>
      </p:sp>
      <p:graphicFrame>
        <p:nvGraphicFramePr>
          <p:cNvPr id="2" name="표 1"/>
          <p:cNvGraphicFramePr>
            <a:graphicFrameLocks noGrp="1"/>
          </p:cNvGraphicFramePr>
          <p:nvPr>
            <p:extLst>
              <p:ext uri="{D42A27DB-BD31-4B8C-83A1-F6EECF244321}">
                <p14:modId xmlns:p14="http://schemas.microsoft.com/office/powerpoint/2010/main" val="1883004981"/>
              </p:ext>
            </p:extLst>
          </p:nvPr>
        </p:nvGraphicFramePr>
        <p:xfrm>
          <a:off x="838200" y="2343150"/>
          <a:ext cx="7315200" cy="1371600"/>
        </p:xfrm>
        <a:graphic>
          <a:graphicData uri="http://schemas.openxmlformats.org/drawingml/2006/table">
            <a:tbl>
              <a:tblPr firstRow="1" bandRow="1">
                <a:tableStyleId>{5C22544A-7EE6-4342-B048-85BDC9FD1C3A}</a:tableStyleId>
              </a:tblPr>
              <a:tblGrid>
                <a:gridCol w="1097280"/>
                <a:gridCol w="2560320"/>
                <a:gridCol w="2057400"/>
                <a:gridCol w="1600200"/>
              </a:tblGrid>
              <a:tr h="420701">
                <a:tc>
                  <a:txBody>
                    <a:bodyPr/>
                    <a:lstStyle/>
                    <a:p>
                      <a:pPr latinLnBrk="1"/>
                      <a:endParaRPr lang="ko-KR" altLang="en-US" dirty="0"/>
                    </a:p>
                  </a:txBody>
                  <a:tcPr/>
                </a:tc>
                <a:tc>
                  <a:txBody>
                    <a:bodyPr/>
                    <a:lstStyle/>
                    <a:p>
                      <a:pPr algn="ctr" latinLnBrk="1"/>
                      <a:r>
                        <a:rPr lang="en-US" altLang="ko-KR" dirty="0" smtClean="0"/>
                        <a:t>Components providers</a:t>
                      </a:r>
                      <a:endParaRPr lang="ko-KR" altLang="en-US" dirty="0"/>
                    </a:p>
                  </a:txBody>
                  <a:tcPr/>
                </a:tc>
                <a:tc>
                  <a:txBody>
                    <a:bodyPr/>
                    <a:lstStyle/>
                    <a:p>
                      <a:pPr algn="ctr" latinLnBrk="1"/>
                      <a:r>
                        <a:rPr lang="en-US" altLang="ko-KR" dirty="0" smtClean="0"/>
                        <a:t>Services</a:t>
                      </a:r>
                      <a:endParaRPr lang="ko-KR" altLang="en-US" dirty="0"/>
                    </a:p>
                  </a:txBody>
                  <a:tcPr/>
                </a:tc>
                <a:tc>
                  <a:txBody>
                    <a:bodyPr/>
                    <a:lstStyle/>
                    <a:p>
                      <a:pPr algn="ctr" latinLnBrk="1"/>
                      <a:r>
                        <a:rPr lang="en-US" altLang="ko-KR" dirty="0" smtClean="0"/>
                        <a:t>Timeline</a:t>
                      </a:r>
                      <a:endParaRPr lang="ko-KR" altLang="en-US" dirty="0"/>
                    </a:p>
                  </a:txBody>
                  <a:tcPr/>
                </a:tc>
              </a:tr>
              <a:tr h="530198">
                <a:tc>
                  <a:txBody>
                    <a:bodyPr/>
                    <a:lstStyle/>
                    <a:p>
                      <a:pPr algn="ctr" latinLnBrk="1"/>
                      <a:r>
                        <a:rPr lang="en-US" altLang="ko-KR" dirty="0" smtClean="0"/>
                        <a:t>Plan 1</a:t>
                      </a:r>
                      <a:endParaRPr lang="ko-KR" altLang="en-US" dirty="0"/>
                    </a:p>
                  </a:txBody>
                  <a:tcPr anchor="ctr"/>
                </a:tc>
                <a:tc>
                  <a:txBody>
                    <a:bodyPr/>
                    <a:lstStyle/>
                    <a:p>
                      <a:pPr marL="0" marR="0" lvl="1" indent="0" algn="l" defTabSz="914400" rtl="0" eaLnBrk="1" fontAlgn="auto" latinLnBrk="1" hangingPunct="1">
                        <a:lnSpc>
                          <a:spcPct val="100000"/>
                        </a:lnSpc>
                        <a:spcBef>
                          <a:spcPts val="0"/>
                        </a:spcBef>
                        <a:spcAft>
                          <a:spcPts val="0"/>
                        </a:spcAft>
                        <a:buClrTx/>
                        <a:buSzTx/>
                        <a:buFontTx/>
                        <a:buNone/>
                        <a:tabLst/>
                        <a:defRPr/>
                      </a:pPr>
                      <a:r>
                        <a:rPr lang="en-US" altLang="ko-KR" dirty="0" smtClean="0"/>
                        <a:t>Cavium, </a:t>
                      </a:r>
                      <a:r>
                        <a:rPr lang="en-US" altLang="ko-KR" dirty="0" err="1" smtClean="0"/>
                        <a:t>Argela</a:t>
                      </a:r>
                      <a:r>
                        <a:rPr lang="en-US" altLang="ko-KR" dirty="0" smtClean="0"/>
                        <a:t>, Quortus</a:t>
                      </a:r>
                      <a:endParaRPr lang="ko-KR" altLang="en-US" dirty="0"/>
                    </a:p>
                  </a:txBody>
                  <a:tcPr anchor="ctr"/>
                </a:tc>
                <a:tc>
                  <a:txBody>
                    <a:bodyPr/>
                    <a:lstStyle/>
                    <a:p>
                      <a:pPr marL="0" marR="0" lvl="1" indent="0" algn="l" defTabSz="914400" rtl="0" eaLnBrk="1" fontAlgn="auto" latinLnBrk="1" hangingPunct="1">
                        <a:lnSpc>
                          <a:spcPct val="100000"/>
                        </a:lnSpc>
                        <a:spcBef>
                          <a:spcPts val="0"/>
                        </a:spcBef>
                        <a:spcAft>
                          <a:spcPts val="0"/>
                        </a:spcAft>
                        <a:buClrTx/>
                        <a:buSzTx/>
                        <a:buFontTx/>
                        <a:buNone/>
                        <a:tabLst/>
                        <a:defRPr/>
                      </a:pPr>
                      <a:r>
                        <a:rPr lang="en-US" altLang="ko-KR" dirty="0" smtClean="0"/>
                        <a:t>Example ONS Services</a:t>
                      </a:r>
                    </a:p>
                  </a:txBody>
                  <a:tcPr anchor="ctr"/>
                </a:tc>
                <a:tc>
                  <a:txBody>
                    <a:bodyPr/>
                    <a:lstStyle/>
                    <a:p>
                      <a:pPr latinLnBrk="1"/>
                      <a:r>
                        <a:rPr lang="en-US" altLang="ko-KR" dirty="0" smtClean="0"/>
                        <a:t>1</a:t>
                      </a:r>
                      <a:r>
                        <a:rPr lang="en-US" altLang="ko-KR" baseline="30000" dirty="0" smtClean="0"/>
                        <a:t>st</a:t>
                      </a:r>
                      <a:r>
                        <a:rPr lang="en-US" altLang="ko-KR" dirty="0" smtClean="0"/>
                        <a:t> Demo in Oct.</a:t>
                      </a:r>
                      <a:endParaRPr lang="ko-KR" altLang="en-US" dirty="0"/>
                    </a:p>
                  </a:txBody>
                  <a:tcPr anchor="ctr"/>
                </a:tc>
              </a:tr>
              <a:tr h="420701">
                <a:tc>
                  <a:txBody>
                    <a:bodyPr/>
                    <a:lstStyle/>
                    <a:p>
                      <a:pPr algn="ctr" latinLnBrk="1"/>
                      <a:r>
                        <a:rPr lang="en-US" altLang="ko-KR" dirty="0" smtClean="0"/>
                        <a:t>Plan 2</a:t>
                      </a:r>
                      <a:endParaRPr lang="ko-KR" altLang="en-US" dirty="0"/>
                    </a:p>
                  </a:txBody>
                  <a:tcPr anchor="ctr"/>
                </a:tc>
                <a:tc>
                  <a:txBody>
                    <a:bodyPr/>
                    <a:lstStyle/>
                    <a:p>
                      <a:pPr latinLnBrk="1"/>
                      <a:r>
                        <a:rPr lang="en-US" altLang="ko-KR" dirty="0" smtClean="0"/>
                        <a:t>Radisys, Intel, Argela,  </a:t>
                      </a:r>
                      <a:endParaRPr lang="ko-KR" altLang="en-US" dirty="0"/>
                    </a:p>
                  </a:txBody>
                  <a:tcPr anchor="ctr"/>
                </a:tc>
                <a:tc>
                  <a:txBody>
                    <a:bodyPr/>
                    <a:lstStyle/>
                    <a:p>
                      <a:pPr latinLnBrk="1"/>
                      <a:r>
                        <a:rPr lang="en-US" altLang="ko-KR" dirty="0" smtClean="0"/>
                        <a:t>Example ONS Services </a:t>
                      </a:r>
                      <a:endParaRPr lang="ko-KR" altLang="en-US" dirty="0"/>
                    </a:p>
                  </a:txBody>
                  <a:tcPr anchor="ctr"/>
                </a:tc>
                <a:tc>
                  <a:txBody>
                    <a:bodyPr/>
                    <a:lstStyle/>
                    <a:p>
                      <a:pPr latinLnBrk="1"/>
                      <a:r>
                        <a:rPr lang="en-US" altLang="ko-KR" dirty="0" smtClean="0"/>
                        <a:t>TBD</a:t>
                      </a:r>
                      <a:endParaRPr lang="ko-KR" altLang="en-US" dirty="0"/>
                    </a:p>
                  </a:txBody>
                  <a:tcPr anchor="ctr"/>
                </a:tc>
              </a:tr>
            </a:tbl>
          </a:graphicData>
        </a:graphic>
      </p:graphicFrame>
    </p:spTree>
    <p:extLst>
      <p:ext uri="{BB962C8B-B14F-4D97-AF65-F5344CB8AC3E}">
        <p14:creationId xmlns:p14="http://schemas.microsoft.com/office/powerpoint/2010/main" val="325850767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4241" y="1974719"/>
            <a:ext cx="7886700" cy="53792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prstClr val="black"/>
                </a:solidFill>
              </a:rPr>
              <a:t>M-CORD Roadmap</a:t>
            </a:r>
            <a:endParaRPr lang="en-US" sz="3600" b="1" dirty="0">
              <a:solidFill>
                <a:prstClr val="black"/>
              </a:solidFill>
            </a:endParaRPr>
          </a:p>
        </p:txBody>
      </p:sp>
    </p:spTree>
    <p:extLst>
      <p:ext uri="{BB962C8B-B14F-4D97-AF65-F5344CB8AC3E}">
        <p14:creationId xmlns:p14="http://schemas.microsoft.com/office/powerpoint/2010/main" val="12456466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2728" y="1105006"/>
            <a:ext cx="7886700" cy="3828944"/>
          </a:xfrm>
        </p:spPr>
        <p:txBody>
          <a:bodyPr>
            <a:noAutofit/>
          </a:bodyPr>
          <a:lstStyle/>
          <a:p>
            <a:pPr marL="342900" indent="-342900">
              <a:buFont typeface="Wingdings" panose="05000000000000000000" pitchFamily="2" charset="2"/>
              <a:buChar char="§"/>
            </a:pPr>
            <a:r>
              <a:rPr lang="en-US" sz="1800" dirty="0" smtClean="0"/>
              <a:t>Build Process is open sources  ( Lead: On.lab) </a:t>
            </a:r>
          </a:p>
          <a:p>
            <a:pPr marL="342900" indent="-342900">
              <a:spcBef>
                <a:spcPts val="1200"/>
              </a:spcBef>
              <a:buFont typeface="Wingdings" panose="05000000000000000000" pitchFamily="2" charset="2"/>
              <a:buChar char="§"/>
            </a:pPr>
            <a:r>
              <a:rPr lang="en-US" sz="1800" dirty="0" smtClean="0"/>
              <a:t>Platform Software is open sourced and based on latest releases</a:t>
            </a:r>
          </a:p>
          <a:p>
            <a:pPr marL="800100" lvl="1" indent="-342900">
              <a:buFont typeface="Arial" panose="020B0604020202020204" pitchFamily="34" charset="0"/>
              <a:buChar char="•"/>
            </a:pPr>
            <a:r>
              <a:rPr lang="en-US" sz="1400" dirty="0" smtClean="0"/>
              <a:t>ONOS, XOS, OpenStack, Docker, Fabric , Portals, Test Tools </a:t>
            </a:r>
          </a:p>
          <a:p>
            <a:pPr marL="342900" indent="-342900">
              <a:spcBef>
                <a:spcPts val="1200"/>
              </a:spcBef>
              <a:buFont typeface="Wingdings" panose="05000000000000000000" pitchFamily="2" charset="2"/>
              <a:buChar char="§"/>
            </a:pPr>
            <a:r>
              <a:rPr lang="en-US" sz="1600" dirty="0" smtClean="0"/>
              <a:t>VNF </a:t>
            </a:r>
            <a:r>
              <a:rPr lang="en-US" altLang="ko-KR" sz="1600" dirty="0"/>
              <a:t>binary </a:t>
            </a:r>
            <a:r>
              <a:rPr lang="en-US" sz="1600" dirty="0" smtClean="0"/>
              <a:t>license distribution for development and experimentation</a:t>
            </a:r>
          </a:p>
          <a:p>
            <a:pPr marL="800100" lvl="1" indent="-342900">
              <a:buFont typeface="Arial" panose="020B0604020202020204" pitchFamily="34" charset="0"/>
              <a:buChar char="•"/>
            </a:pPr>
            <a:r>
              <a:rPr lang="en-US" sz="1400" dirty="0" smtClean="0"/>
              <a:t>Need permission from all VNF partners </a:t>
            </a:r>
          </a:p>
          <a:p>
            <a:pPr marL="285750" indent="-285750">
              <a:spcBef>
                <a:spcPts val="1200"/>
              </a:spcBef>
              <a:buFont typeface="Wingdings" panose="05000000000000000000" pitchFamily="2" charset="2"/>
              <a:buChar char="§"/>
            </a:pPr>
            <a:r>
              <a:rPr lang="en-US" sz="1600" dirty="0" smtClean="0"/>
              <a:t>How to synch up with CORD distribution?</a:t>
            </a:r>
          </a:p>
          <a:p>
            <a:pPr marL="285750" indent="-285750">
              <a:spcBef>
                <a:spcPts val="1200"/>
              </a:spcBef>
              <a:buFont typeface="Wingdings" panose="05000000000000000000" pitchFamily="2" charset="2"/>
              <a:buChar char="§"/>
            </a:pPr>
            <a:r>
              <a:rPr lang="en-US" sz="1600" dirty="0" smtClean="0"/>
              <a:t>How does M-CORD contribute back  to CORD distribution? </a:t>
            </a:r>
          </a:p>
        </p:txBody>
      </p:sp>
      <p:sp>
        <p:nvSpPr>
          <p:cNvPr id="4" name="Shape 49"/>
          <p:cNvSpPr txBox="1">
            <a:spLocks/>
          </p:cNvSpPr>
          <p:nvPr/>
        </p:nvSpPr>
        <p:spPr>
          <a:xfrm>
            <a:off x="409679" y="0"/>
            <a:ext cx="8229600" cy="752598"/>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en-US" dirty="0" smtClean="0"/>
              <a:t>M-CORD Distribution  </a:t>
            </a:r>
            <a:endParaRPr lang="en-US" dirty="0"/>
          </a:p>
        </p:txBody>
      </p:sp>
    </p:spTree>
    <p:extLst>
      <p:ext uri="{BB962C8B-B14F-4D97-AF65-F5344CB8AC3E}">
        <p14:creationId xmlns:p14="http://schemas.microsoft.com/office/powerpoint/2010/main" val="358130821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4241" y="1989233"/>
            <a:ext cx="7886700" cy="53792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prstClr val="black"/>
                </a:solidFill>
              </a:rPr>
              <a:t>Potential Partners/</a:t>
            </a:r>
            <a:r>
              <a:rPr lang="en-US" altLang="ko-KR" sz="3600" b="1" dirty="0" smtClean="0">
                <a:solidFill>
                  <a:prstClr val="black"/>
                </a:solidFill>
              </a:rPr>
              <a:t>Collaborators</a:t>
            </a:r>
            <a:endParaRPr lang="en-US" sz="3600" b="1" dirty="0">
              <a:solidFill>
                <a:prstClr val="black"/>
              </a:solidFill>
            </a:endParaRPr>
          </a:p>
        </p:txBody>
      </p:sp>
    </p:spTree>
    <p:extLst>
      <p:ext uri="{BB962C8B-B14F-4D97-AF65-F5344CB8AC3E}">
        <p14:creationId xmlns:p14="http://schemas.microsoft.com/office/powerpoint/2010/main" val="334776608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67741357"/>
              </p:ext>
            </p:extLst>
          </p:nvPr>
        </p:nvGraphicFramePr>
        <p:xfrm>
          <a:off x="428768" y="965700"/>
          <a:ext cx="8381765" cy="3815850"/>
        </p:xfrm>
        <a:graphic>
          <a:graphicData uri="http://schemas.openxmlformats.org/drawingml/2006/table">
            <a:tbl>
              <a:tblPr firstRow="1" bandRow="1">
                <a:tableStyleId>{5C22544A-7EE6-4342-B048-85BDC9FD1C3A}</a:tableStyleId>
              </a:tblPr>
              <a:tblGrid>
                <a:gridCol w="1552432"/>
                <a:gridCol w="2590800"/>
                <a:gridCol w="4238533"/>
              </a:tblGrid>
              <a:tr h="530768">
                <a:tc>
                  <a:txBody>
                    <a:bodyPr/>
                    <a:lstStyle/>
                    <a:p>
                      <a:pPr algn="ctr"/>
                      <a:r>
                        <a:rPr lang="en-US" sz="1400" dirty="0" smtClean="0">
                          <a:latin typeface="Calibri" panose="020F0502020204030204" pitchFamily="34" charset="0"/>
                        </a:rPr>
                        <a:t>Partners/</a:t>
                      </a:r>
                    </a:p>
                    <a:p>
                      <a:pPr algn="ctr"/>
                      <a:r>
                        <a:rPr lang="en-US" sz="1400" dirty="0" smtClean="0">
                          <a:latin typeface="Calibri" panose="020F0502020204030204" pitchFamily="34" charset="0"/>
                        </a:rPr>
                        <a:t>Collaborators</a:t>
                      </a:r>
                      <a:endParaRPr lang="en-US" sz="1400" dirty="0">
                        <a:latin typeface="Calibri" panose="020F0502020204030204" pitchFamily="34" charset="0"/>
                      </a:endParaRPr>
                    </a:p>
                  </a:txBody>
                  <a:tcPr marL="68580" marR="68580" marT="34290" marB="34290" anchor="ctr"/>
                </a:tc>
                <a:tc>
                  <a:txBody>
                    <a:bodyPr/>
                    <a:lstStyle/>
                    <a:p>
                      <a:pPr algn="ctr"/>
                      <a:r>
                        <a:rPr lang="en-US" sz="1400" dirty="0" smtClean="0">
                          <a:latin typeface="Calibri" panose="020F0502020204030204" pitchFamily="34" charset="0"/>
                        </a:rPr>
                        <a:t>Functionalities</a:t>
                      </a:r>
                      <a:r>
                        <a:rPr lang="en-US" sz="1400" baseline="0" dirty="0" smtClean="0">
                          <a:latin typeface="Calibri" panose="020F0502020204030204" pitchFamily="34" charset="0"/>
                        </a:rPr>
                        <a:t> </a:t>
                      </a:r>
                      <a:endParaRPr lang="en-US" sz="1400" dirty="0">
                        <a:latin typeface="Calibri" panose="020F0502020204030204" pitchFamily="34" charset="0"/>
                      </a:endParaRPr>
                    </a:p>
                  </a:txBody>
                  <a:tcPr marL="68580" marR="68580" marT="34290" marB="34290" anchor="ctr"/>
                </a:tc>
                <a:tc>
                  <a:txBody>
                    <a:bodyPr/>
                    <a:lstStyle/>
                    <a:p>
                      <a:pPr algn="ctr"/>
                      <a:r>
                        <a:rPr lang="en-US" sz="1400" dirty="0" smtClean="0">
                          <a:latin typeface="Calibri" panose="020F0502020204030204" pitchFamily="34" charset="0"/>
                        </a:rPr>
                        <a:t>Comments</a:t>
                      </a:r>
                      <a:r>
                        <a:rPr lang="en-US" sz="1400" baseline="0" dirty="0" smtClean="0">
                          <a:latin typeface="Calibri" panose="020F0502020204030204" pitchFamily="34" charset="0"/>
                        </a:rPr>
                        <a:t> </a:t>
                      </a:r>
                      <a:endParaRPr lang="en-US" sz="1400" dirty="0">
                        <a:latin typeface="Calibri" panose="020F0502020204030204" pitchFamily="34" charset="0"/>
                      </a:endParaRPr>
                    </a:p>
                  </a:txBody>
                  <a:tcPr marL="68580" marR="68580" marT="34290" marB="34290" anchor="ctr"/>
                </a:tc>
              </a:tr>
              <a:tr h="759406">
                <a:tc>
                  <a:txBody>
                    <a:bodyPr/>
                    <a:lstStyle/>
                    <a:p>
                      <a:r>
                        <a:rPr lang="en-US" sz="1300" baseline="0" dirty="0" smtClean="0">
                          <a:latin typeface="Calibri" panose="020F0502020204030204" pitchFamily="34" charset="0"/>
                        </a:rPr>
                        <a:t>Cavium / Argela  </a:t>
                      </a:r>
                      <a:endParaRPr lang="en-US" sz="1300" dirty="0">
                        <a:latin typeface="Calibri" panose="020F0502020204030204" pitchFamily="34" charset="0"/>
                      </a:endParaRPr>
                    </a:p>
                  </a:txBody>
                  <a:tcPr marL="68580" marR="68580" marT="34290" marB="34290" anchor="ctr"/>
                </a:tc>
                <a:tc>
                  <a:txBody>
                    <a:bodyPr/>
                    <a:lstStyle/>
                    <a:p>
                      <a:r>
                        <a:rPr lang="en-US" sz="1300" dirty="0" smtClean="0">
                          <a:latin typeface="Calibri" panose="020F0502020204030204" pitchFamily="34" charset="0"/>
                        </a:rPr>
                        <a:t>RAN + slicing </a:t>
                      </a:r>
                    </a:p>
                    <a:p>
                      <a:pPr marL="0" marR="0" indent="0" algn="l" defTabSz="457200" rtl="0" eaLnBrk="1" fontAlgn="auto" latinLnBrk="0" hangingPunct="1">
                        <a:lnSpc>
                          <a:spcPct val="100000"/>
                        </a:lnSpc>
                        <a:spcBef>
                          <a:spcPts val="0"/>
                        </a:spcBef>
                        <a:spcAft>
                          <a:spcPts val="0"/>
                        </a:spcAft>
                        <a:buClrTx/>
                        <a:buSzTx/>
                        <a:buFontTx/>
                        <a:buNone/>
                        <a:tabLst/>
                        <a:defRPr/>
                      </a:pPr>
                      <a:r>
                        <a:rPr lang="en-US" sz="1300" dirty="0" smtClean="0">
                          <a:latin typeface="Calibri" panose="020F0502020204030204" pitchFamily="34" charset="0"/>
                        </a:rPr>
                        <a:t>Observability &amp;</a:t>
                      </a:r>
                      <a:r>
                        <a:rPr lang="en-US" sz="1300" baseline="0" dirty="0" smtClean="0">
                          <a:latin typeface="Calibri" panose="020F0502020204030204" pitchFamily="34" charset="0"/>
                        </a:rPr>
                        <a:t> Analytics</a:t>
                      </a:r>
                      <a:endParaRPr lang="en-US" sz="1300" dirty="0">
                        <a:latin typeface="Calibri" panose="020F0502020204030204" pitchFamily="34" charset="0"/>
                      </a:endParaRPr>
                    </a:p>
                  </a:txBody>
                  <a:tcPr marL="68580" marR="68580" marT="34290" marB="34290" anchor="ctr"/>
                </a:tc>
                <a:tc>
                  <a:txBody>
                    <a:bodyPr/>
                    <a:lstStyle/>
                    <a:p>
                      <a:r>
                        <a:rPr lang="en-US" sz="1300" dirty="0" smtClean="0">
                          <a:latin typeface="Calibri" panose="020F0502020204030204" pitchFamily="34" charset="0"/>
                        </a:rPr>
                        <a:t>- Cavium: smaller form factor for M-CORD Lite </a:t>
                      </a:r>
                    </a:p>
                    <a:p>
                      <a:r>
                        <a:rPr lang="en-US" sz="1300" dirty="0" smtClean="0">
                          <a:latin typeface="Calibri" panose="020F0502020204030204" pitchFamily="34" charset="0"/>
                        </a:rPr>
                        <a:t>- Need to implement Service based slicing solution</a:t>
                      </a:r>
                      <a:r>
                        <a:rPr lang="en-US" sz="1300" baseline="0" dirty="0" smtClean="0">
                          <a:latin typeface="Calibri" panose="020F0502020204030204" pitchFamily="34" charset="0"/>
                        </a:rPr>
                        <a:t> </a:t>
                      </a:r>
                    </a:p>
                  </a:txBody>
                  <a:tcPr marL="68580" marR="68580" marT="34290" marB="34290" anchor="ctr"/>
                </a:tc>
              </a:tr>
              <a:tr h="783714">
                <a:tc>
                  <a:txBody>
                    <a:bodyPr/>
                    <a:lstStyle/>
                    <a:p>
                      <a:r>
                        <a:rPr lang="en-US" sz="1300" dirty="0" smtClean="0">
                          <a:latin typeface="Calibri" panose="020F0502020204030204" pitchFamily="34" charset="0"/>
                        </a:rPr>
                        <a:t>Intel /</a:t>
                      </a:r>
                      <a:r>
                        <a:rPr lang="en-US" sz="1300" baseline="0" dirty="0" smtClean="0">
                          <a:latin typeface="Calibri" panose="020F0502020204030204" pitchFamily="34" charset="0"/>
                        </a:rPr>
                        <a:t> Argela </a:t>
                      </a:r>
                      <a:endParaRPr lang="en-US" sz="1300" dirty="0">
                        <a:latin typeface="Calibri" panose="020F0502020204030204" pitchFamily="34" charset="0"/>
                      </a:endParaRPr>
                    </a:p>
                  </a:txBody>
                  <a:tcPr marL="68580" marR="68580" marT="34290" marB="34290" anchor="ctr"/>
                </a:tc>
                <a:tc>
                  <a:txBody>
                    <a:bodyPr/>
                    <a:lstStyle/>
                    <a:p>
                      <a:r>
                        <a:rPr lang="en-US" sz="1300" dirty="0" smtClean="0">
                          <a:latin typeface="Calibri" panose="020F0502020204030204" pitchFamily="34" charset="0"/>
                        </a:rPr>
                        <a:t>RAN + slicing</a:t>
                      </a:r>
                      <a:r>
                        <a:rPr lang="en-US" sz="1300" baseline="0" dirty="0" smtClean="0">
                          <a:latin typeface="Calibri" panose="020F0502020204030204" pitchFamily="34" charset="0"/>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300" dirty="0" smtClean="0">
                          <a:latin typeface="Calibri" panose="020F0502020204030204" pitchFamily="34" charset="0"/>
                        </a:rPr>
                        <a:t>Observability &amp;</a:t>
                      </a:r>
                      <a:r>
                        <a:rPr lang="en-US" sz="1300" baseline="0" dirty="0" smtClean="0">
                          <a:latin typeface="Calibri" panose="020F0502020204030204" pitchFamily="34" charset="0"/>
                        </a:rPr>
                        <a:t> Analytics</a:t>
                      </a:r>
                      <a:endParaRPr lang="en-US" sz="1300" dirty="0">
                        <a:latin typeface="Calibri" panose="020F0502020204030204" pitchFamily="34" charset="0"/>
                      </a:endParaRPr>
                    </a:p>
                  </a:txBody>
                  <a:tcPr marL="68580" marR="68580" marT="34290" marB="34290" anchor="ctr"/>
                </a:tc>
                <a:tc>
                  <a:txBody>
                    <a:bodyPr/>
                    <a:lstStyle/>
                    <a:p>
                      <a:r>
                        <a:rPr lang="en-US" sz="1300" dirty="0" smtClean="0">
                          <a:latin typeface="Calibri" panose="020F0502020204030204" pitchFamily="34" charset="0"/>
                        </a:rPr>
                        <a:t>- Can</a:t>
                      </a:r>
                      <a:r>
                        <a:rPr lang="en-US" sz="1300" baseline="0" dirty="0" smtClean="0">
                          <a:latin typeface="Calibri" panose="020F0502020204030204" pitchFamily="34" charset="0"/>
                        </a:rPr>
                        <a:t> we get Intel to commit?</a:t>
                      </a:r>
                    </a:p>
                    <a:p>
                      <a:r>
                        <a:rPr lang="en-US" sz="1300" baseline="0" dirty="0" smtClean="0">
                          <a:latin typeface="Calibri" panose="020F0502020204030204" pitchFamily="34" charset="0"/>
                        </a:rPr>
                        <a:t>- Can Argela do Slicing on Intel platform?</a:t>
                      </a:r>
                    </a:p>
                  </a:txBody>
                  <a:tcPr marL="68580" marR="68580" marT="34290" marB="34290" anchor="ctr"/>
                </a:tc>
              </a:tr>
              <a:tr h="522762">
                <a:tc>
                  <a:txBody>
                    <a:bodyPr/>
                    <a:lstStyle/>
                    <a:p>
                      <a:r>
                        <a:rPr lang="en-US" sz="1300" dirty="0" smtClean="0">
                          <a:latin typeface="Calibri" panose="020F0502020204030204" pitchFamily="34" charset="0"/>
                        </a:rPr>
                        <a:t>TBD</a:t>
                      </a:r>
                      <a:endParaRPr lang="en-US" sz="1300" dirty="0">
                        <a:latin typeface="Calibri" panose="020F0502020204030204" pitchFamily="34" charset="0"/>
                      </a:endParaRPr>
                    </a:p>
                  </a:txBody>
                  <a:tcPr marL="68580" marR="68580" marT="34290" marB="34290" anchor="ctr"/>
                </a:tc>
                <a:tc>
                  <a:txBody>
                    <a:bodyPr/>
                    <a:lstStyle/>
                    <a:p>
                      <a:r>
                        <a:rPr lang="en-US" sz="1300" dirty="0" smtClean="0">
                          <a:latin typeface="Calibri" panose="020F0502020204030204" pitchFamily="34" charset="0"/>
                        </a:rPr>
                        <a:t>Front-haul</a:t>
                      </a:r>
                      <a:r>
                        <a:rPr lang="en-US" sz="1300" baseline="0" dirty="0" smtClean="0">
                          <a:latin typeface="Calibri" panose="020F0502020204030204" pitchFamily="34" charset="0"/>
                        </a:rPr>
                        <a:t> slicing </a:t>
                      </a:r>
                      <a:endParaRPr lang="en-US" sz="1300" dirty="0">
                        <a:latin typeface="Calibri" panose="020F0502020204030204" pitchFamily="34" charset="0"/>
                      </a:endParaRPr>
                    </a:p>
                  </a:txBody>
                  <a:tcPr marL="68580" marR="68580" marT="34290" marB="34290" anchor="ctr"/>
                </a:tc>
                <a:tc>
                  <a:txBody>
                    <a:bodyPr/>
                    <a:lstStyle/>
                    <a:p>
                      <a:r>
                        <a:rPr lang="en-US" sz="1300" dirty="0" smtClean="0">
                          <a:latin typeface="Calibri" panose="020F0502020204030204" pitchFamily="34" charset="0"/>
                        </a:rPr>
                        <a:t>- Can Nokia</a:t>
                      </a:r>
                      <a:r>
                        <a:rPr lang="en-US" sz="1300" baseline="0" dirty="0" smtClean="0">
                          <a:latin typeface="Calibri" panose="020F0502020204030204" pitchFamily="34" charset="0"/>
                        </a:rPr>
                        <a:t> or Fujitsu do this?</a:t>
                      </a:r>
                      <a:endParaRPr lang="en-US" sz="1300" dirty="0" smtClean="0">
                        <a:latin typeface="Calibri" panose="020F0502020204030204" pitchFamily="34" charset="0"/>
                      </a:endParaRPr>
                    </a:p>
                  </a:txBody>
                  <a:tcPr marL="68580" marR="68580" marT="34290" marB="34290" anchor="ctr"/>
                </a:tc>
              </a:tr>
              <a:tr h="533400">
                <a:tc>
                  <a:txBody>
                    <a:bodyPr/>
                    <a:lstStyle/>
                    <a:p>
                      <a:r>
                        <a:rPr lang="en-US" sz="1300" dirty="0" smtClean="0">
                          <a:latin typeface="Calibri" panose="020F0502020204030204" pitchFamily="34" charset="0"/>
                        </a:rPr>
                        <a:t>OAI</a:t>
                      </a:r>
                      <a:endParaRPr lang="en-US" sz="1300" dirty="0" smtClean="0">
                        <a:solidFill>
                          <a:srgbClr val="FF0000"/>
                        </a:solidFill>
                        <a:latin typeface="Calibri" panose="020F0502020204030204" pitchFamily="34" charset="0"/>
                      </a:endParaRPr>
                    </a:p>
                  </a:txBody>
                  <a:tcPr marL="68580" marR="68580" marT="34290" marB="34290" anchor="ctr"/>
                </a:tc>
                <a:tc>
                  <a:txBody>
                    <a:bodyPr/>
                    <a:lstStyle/>
                    <a:p>
                      <a:r>
                        <a:rPr lang="en-US" sz="1300" dirty="0" smtClean="0">
                          <a:latin typeface="Calibri" panose="020F0502020204030204" pitchFamily="34" charset="0"/>
                        </a:rPr>
                        <a:t>Open</a:t>
                      </a:r>
                      <a:r>
                        <a:rPr lang="en-US" sz="1300" baseline="0" dirty="0" smtClean="0">
                          <a:latin typeface="Calibri" panose="020F0502020204030204" pitchFamily="34" charset="0"/>
                        </a:rPr>
                        <a:t> Air Interface</a:t>
                      </a:r>
                      <a:endParaRPr lang="en-US" sz="1300" dirty="0">
                        <a:latin typeface="Calibri" panose="020F0502020204030204" pitchFamily="34" charset="0"/>
                      </a:endParaRP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latin typeface="Calibri" panose="020F0502020204030204" pitchFamily="34" charset="0"/>
                        </a:rPr>
                        <a:t>- OAI stack</a:t>
                      </a:r>
                      <a:r>
                        <a:rPr lang="en-US" sz="1300" baseline="0" dirty="0" smtClean="0">
                          <a:latin typeface="Calibri" panose="020F0502020204030204" pitchFamily="34" charset="0"/>
                        </a:rPr>
                        <a:t> needs to be matured and virtualized</a:t>
                      </a:r>
                      <a:endParaRPr lang="en-US" sz="1300" dirty="0" smtClean="0">
                        <a:latin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latin typeface="Calibri" panose="020F0502020204030204" pitchFamily="34" charset="0"/>
                        </a:rPr>
                        <a:t>- Argela and OAI should support</a:t>
                      </a:r>
                      <a:r>
                        <a:rPr lang="en-US" sz="1300" baseline="0" dirty="0" smtClean="0">
                          <a:latin typeface="Calibri" panose="020F0502020204030204" pitchFamily="34" charset="0"/>
                        </a:rPr>
                        <a:t> slicing </a:t>
                      </a:r>
                      <a:endParaRPr lang="en-US" sz="1300" dirty="0" smtClean="0">
                        <a:latin typeface="Calibri" panose="020F0502020204030204" pitchFamily="34" charset="0"/>
                      </a:endParaRPr>
                    </a:p>
                  </a:txBody>
                  <a:tcPr marL="68580" marR="68580" marT="34290" marB="34290" anchor="ctr"/>
                </a:tc>
              </a:tr>
              <a:tr h="381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300" dirty="0" smtClean="0">
                          <a:solidFill>
                            <a:schemeClr val="bg1">
                              <a:lumMod val="50000"/>
                            </a:schemeClr>
                          </a:solidFill>
                          <a:latin typeface="Calibri" panose="020F0502020204030204" pitchFamily="34" charset="0"/>
                        </a:rPr>
                        <a:t>Radisys</a:t>
                      </a:r>
                      <a:endParaRPr lang="en-US" sz="1300" dirty="0" smtClean="0">
                        <a:solidFill>
                          <a:schemeClr val="bg1">
                            <a:lumMod val="50000"/>
                          </a:schemeClr>
                        </a:solidFill>
                        <a:latin typeface="Calibri" panose="020F0502020204030204" pitchFamily="34" charset="0"/>
                      </a:endParaRPr>
                    </a:p>
                  </a:txBody>
                  <a:tcPr marL="68580" marR="68580" marT="34290" marB="34290" anchor="ctr"/>
                </a:tc>
                <a:tc>
                  <a:txBody>
                    <a:bodyPr/>
                    <a:lstStyle/>
                    <a:p>
                      <a:endParaRPr lang="en-US" sz="1300" dirty="0">
                        <a:solidFill>
                          <a:schemeClr val="bg1">
                            <a:lumMod val="50000"/>
                          </a:schemeClr>
                        </a:solidFill>
                        <a:latin typeface="Calibri" panose="020F0502020204030204" pitchFamily="34" charset="0"/>
                      </a:endParaRP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solidFill>
                            <a:schemeClr val="bg1">
                              <a:lumMod val="50000"/>
                            </a:schemeClr>
                          </a:solidFill>
                          <a:latin typeface="Calibri" panose="020F0502020204030204" pitchFamily="34" charset="0"/>
                        </a:rPr>
                        <a:t>- Candidate</a:t>
                      </a:r>
                    </a:p>
                  </a:txBody>
                  <a:tcPr marL="68580" marR="68580" marT="34290" marB="34290" anchor="ctr"/>
                </a:tc>
              </a:tr>
              <a:tr h="304800">
                <a:tc>
                  <a:txBody>
                    <a:bodyPr/>
                    <a:lstStyle/>
                    <a:p>
                      <a:r>
                        <a:rPr lang="en-US" altLang="ko-KR" sz="1300" dirty="0" smtClean="0">
                          <a:solidFill>
                            <a:schemeClr val="bg1">
                              <a:lumMod val="50000"/>
                            </a:schemeClr>
                          </a:solidFill>
                          <a:latin typeface="Calibri" panose="020F0502020204030204" pitchFamily="34" charset="0"/>
                        </a:rPr>
                        <a:t>Amerisoft</a:t>
                      </a:r>
                      <a:endParaRPr lang="en-US" sz="1300" dirty="0" smtClean="0">
                        <a:solidFill>
                          <a:schemeClr val="bg1">
                            <a:lumMod val="50000"/>
                          </a:schemeClr>
                        </a:solidFill>
                        <a:latin typeface="Calibri" panose="020F0502020204030204" pitchFamily="34" charset="0"/>
                      </a:endParaRPr>
                    </a:p>
                  </a:txBody>
                  <a:tcPr marL="68580" marR="68580" marT="34290" marB="34290" anchor="ctr"/>
                </a:tc>
                <a:tc>
                  <a:txBody>
                    <a:bodyPr/>
                    <a:lstStyle/>
                    <a:p>
                      <a:endParaRPr lang="en-US" sz="1300" dirty="0">
                        <a:solidFill>
                          <a:schemeClr val="bg1">
                            <a:lumMod val="50000"/>
                          </a:schemeClr>
                        </a:solidFill>
                        <a:latin typeface="Calibri" panose="020F0502020204030204" pitchFamily="34" charset="0"/>
                      </a:endParaRP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300" dirty="0" smtClean="0">
                          <a:solidFill>
                            <a:schemeClr val="bg1">
                              <a:lumMod val="50000"/>
                            </a:schemeClr>
                          </a:solidFill>
                          <a:latin typeface="Calibri" panose="020F0502020204030204" pitchFamily="34" charset="0"/>
                        </a:rPr>
                        <a:t>- Candidate</a:t>
                      </a:r>
                    </a:p>
                  </a:txBody>
                  <a:tcPr marL="68580" marR="68580" marT="34290" marB="34290" anchor="ctr"/>
                </a:tc>
              </a:tr>
            </a:tbl>
          </a:graphicData>
        </a:graphic>
      </p:graphicFrame>
      <p:sp>
        <p:nvSpPr>
          <p:cNvPr id="5" name="Shape 49"/>
          <p:cNvSpPr txBox="1">
            <a:spLocks/>
          </p:cNvSpPr>
          <p:nvPr/>
        </p:nvSpPr>
        <p:spPr>
          <a:xfrm>
            <a:off x="409679" y="0"/>
            <a:ext cx="8229600" cy="752598"/>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en-US" dirty="0" smtClean="0"/>
              <a:t>RAN</a:t>
            </a:r>
            <a:endParaRPr lang="en-US" dirty="0"/>
          </a:p>
        </p:txBody>
      </p:sp>
    </p:spTree>
    <p:extLst>
      <p:ext uri="{BB962C8B-B14F-4D97-AF65-F5344CB8AC3E}">
        <p14:creationId xmlns:p14="http://schemas.microsoft.com/office/powerpoint/2010/main" val="255566901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89903324"/>
              </p:ext>
            </p:extLst>
          </p:nvPr>
        </p:nvGraphicFramePr>
        <p:xfrm>
          <a:off x="428768" y="1004476"/>
          <a:ext cx="8378041" cy="3830413"/>
        </p:xfrm>
        <a:graphic>
          <a:graphicData uri="http://schemas.openxmlformats.org/drawingml/2006/table">
            <a:tbl>
              <a:tblPr firstRow="1" bandRow="1">
                <a:tableStyleId>{5C22544A-7EE6-4342-B048-85BDC9FD1C3A}</a:tableStyleId>
              </a:tblPr>
              <a:tblGrid>
                <a:gridCol w="1552432"/>
                <a:gridCol w="2590800"/>
                <a:gridCol w="4234809"/>
              </a:tblGrid>
              <a:tr h="278130">
                <a:tc>
                  <a:txBody>
                    <a:bodyPr/>
                    <a:lstStyle/>
                    <a:p>
                      <a:pPr algn="ctr"/>
                      <a:r>
                        <a:rPr lang="en-US" altLang="ko-KR" sz="1400" dirty="0" smtClean="0">
                          <a:latin typeface="Calibri" panose="020F0502020204030204" pitchFamily="34" charset="0"/>
                        </a:rPr>
                        <a:t>Partners/</a:t>
                      </a:r>
                    </a:p>
                    <a:p>
                      <a:pPr algn="ctr"/>
                      <a:r>
                        <a:rPr lang="en-US" altLang="ko-KR" sz="1400" dirty="0" smtClean="0">
                          <a:latin typeface="Calibri" panose="020F0502020204030204" pitchFamily="34" charset="0"/>
                        </a:rPr>
                        <a:t>Collaborators</a:t>
                      </a:r>
                      <a:endParaRPr lang="en-US" altLang="ko-KR" sz="1400" dirty="0">
                        <a:latin typeface="Calibri" panose="020F0502020204030204" pitchFamily="34" charset="0"/>
                      </a:endParaRPr>
                    </a:p>
                  </a:txBody>
                  <a:tcPr marL="68580" marR="68580" marT="34290" marB="34290" anchor="ctr"/>
                </a:tc>
                <a:tc>
                  <a:txBody>
                    <a:bodyPr/>
                    <a:lstStyle/>
                    <a:p>
                      <a:pPr algn="ctr"/>
                      <a:r>
                        <a:rPr lang="en-US" sz="1400" dirty="0" smtClean="0">
                          <a:latin typeface="Calibri" panose="020F0502020204030204" pitchFamily="34" charset="0"/>
                        </a:rPr>
                        <a:t>Functionality </a:t>
                      </a:r>
                      <a:endParaRPr lang="en-US" sz="1400" dirty="0">
                        <a:latin typeface="Calibri" panose="020F0502020204030204" pitchFamily="34" charset="0"/>
                      </a:endParaRPr>
                    </a:p>
                  </a:txBody>
                  <a:tcPr marL="68580" marR="68580" marT="34290" marB="34290" anchor="ctr"/>
                </a:tc>
                <a:tc>
                  <a:txBody>
                    <a:bodyPr/>
                    <a:lstStyle/>
                    <a:p>
                      <a:pPr algn="ctr"/>
                      <a:r>
                        <a:rPr lang="en-US" sz="1400" dirty="0" smtClean="0">
                          <a:latin typeface="Calibri" panose="020F0502020204030204" pitchFamily="34" charset="0"/>
                        </a:rPr>
                        <a:t>Comment</a:t>
                      </a:r>
                      <a:endParaRPr lang="en-US" sz="1400" dirty="0">
                        <a:latin typeface="Calibri" panose="020F0502020204030204" pitchFamily="34" charset="0"/>
                      </a:endParaRPr>
                    </a:p>
                  </a:txBody>
                  <a:tcPr marL="68580" marR="68580" marT="34290" marB="34290" anchor="ctr"/>
                </a:tc>
              </a:tr>
              <a:tr h="690974">
                <a:tc>
                  <a:txBody>
                    <a:bodyPr/>
                    <a:lstStyle/>
                    <a:p>
                      <a:r>
                        <a:rPr lang="en-US" sz="1300" dirty="0" smtClean="0">
                          <a:latin typeface="Calibri" panose="020F0502020204030204" pitchFamily="34" charset="0"/>
                        </a:rPr>
                        <a:t>Netcracker</a:t>
                      </a:r>
                      <a:r>
                        <a:rPr lang="en-US" sz="1300" baseline="0" dirty="0" smtClean="0">
                          <a:latin typeface="Calibri" panose="020F0502020204030204" pitchFamily="34" charset="0"/>
                        </a:rPr>
                        <a:t> </a:t>
                      </a:r>
                      <a:endParaRPr lang="en-US" sz="1300" dirty="0">
                        <a:latin typeface="Calibri" panose="020F0502020204030204" pitchFamily="34" charset="0"/>
                      </a:endParaRPr>
                    </a:p>
                  </a:txBody>
                  <a:tcPr marL="68580" marR="68580" marT="34290" marB="34290" anchor="ctr"/>
                </a:tc>
                <a:tc>
                  <a:txBody>
                    <a:bodyPr/>
                    <a:lstStyle/>
                    <a:p>
                      <a:r>
                        <a:rPr lang="en-US" sz="1300" dirty="0" smtClean="0">
                          <a:latin typeface="Calibri" panose="020F0502020204030204" pitchFamily="34" charset="0"/>
                        </a:rPr>
                        <a:t>EPC building blocks</a:t>
                      </a:r>
                    </a:p>
                  </a:txBody>
                  <a:tcPr marL="68580" marR="68580" marT="34290" marB="34290" anchor="ctr"/>
                </a:tc>
                <a:tc>
                  <a:txBody>
                    <a:bodyPr/>
                    <a:lstStyle/>
                    <a:p>
                      <a:r>
                        <a:rPr lang="en-US" sz="1300" dirty="0" smtClean="0">
                          <a:latin typeface="Calibri" panose="020F0502020204030204" pitchFamily="34" charset="0"/>
                        </a:rPr>
                        <a:t>- Require separate</a:t>
                      </a:r>
                      <a:r>
                        <a:rPr lang="en-US" sz="1300" baseline="0" dirty="0" smtClean="0">
                          <a:latin typeface="Calibri" panose="020F0502020204030204" pitchFamily="34" charset="0"/>
                        </a:rPr>
                        <a:t> OpenStack </a:t>
                      </a:r>
                    </a:p>
                    <a:p>
                      <a:r>
                        <a:rPr lang="en-US" sz="1300" baseline="0" dirty="0" smtClean="0">
                          <a:latin typeface="Calibri" panose="020F0502020204030204" pitchFamily="34" charset="0"/>
                        </a:rPr>
                        <a:t>- Larger server requirements are problem for m-cord lite </a:t>
                      </a:r>
                    </a:p>
                    <a:p>
                      <a:r>
                        <a:rPr lang="en-US" sz="1300" baseline="0" dirty="0" smtClean="0">
                          <a:latin typeface="Calibri" panose="020F0502020204030204" pitchFamily="34" charset="0"/>
                        </a:rPr>
                        <a:t>- Integration with XOS is a challenge </a:t>
                      </a:r>
                      <a:endParaRPr lang="en-US" sz="1300" dirty="0">
                        <a:latin typeface="Calibri" panose="020F0502020204030204" pitchFamily="34" charset="0"/>
                      </a:endParaRPr>
                    </a:p>
                  </a:txBody>
                  <a:tcPr marL="68580" marR="68580" marT="34290" marB="34290" anchor="ctr"/>
                </a:tc>
              </a:tr>
              <a:tr h="609600">
                <a:tc>
                  <a:txBody>
                    <a:bodyPr/>
                    <a:lstStyle/>
                    <a:p>
                      <a:r>
                        <a:rPr lang="en-US" sz="1300" dirty="0" smtClean="0">
                          <a:latin typeface="Calibri" panose="020F0502020204030204" pitchFamily="34" charset="0"/>
                        </a:rPr>
                        <a:t>Radisys </a:t>
                      </a:r>
                      <a:endParaRPr lang="en-US" sz="1300" dirty="0">
                        <a:latin typeface="Calibri" panose="020F0502020204030204" pitchFamily="34" charset="0"/>
                      </a:endParaRPr>
                    </a:p>
                  </a:txBody>
                  <a:tcPr marL="68580" marR="68580" marT="34290" marB="34290" anchor="ctr"/>
                </a:tc>
                <a:tc>
                  <a:txBody>
                    <a:bodyPr/>
                    <a:lstStyle/>
                    <a:p>
                      <a:r>
                        <a:rPr lang="en-US" sz="1300" dirty="0" smtClean="0">
                          <a:latin typeface="Calibri" panose="020F0502020204030204" pitchFamily="34" charset="0"/>
                        </a:rPr>
                        <a:t>EPC</a:t>
                      </a:r>
                      <a:r>
                        <a:rPr lang="en-US" sz="1300" baseline="0" dirty="0" smtClean="0">
                          <a:latin typeface="Calibri" panose="020F0502020204030204" pitchFamily="34" charset="0"/>
                        </a:rPr>
                        <a:t> building blocks </a:t>
                      </a:r>
                    </a:p>
                    <a:p>
                      <a:r>
                        <a:rPr lang="en-US" sz="1300" baseline="0" dirty="0" smtClean="0">
                          <a:latin typeface="Calibri" panose="020F0502020204030204" pitchFamily="34" charset="0"/>
                        </a:rPr>
                        <a:t>Connectionless</a:t>
                      </a:r>
                    </a:p>
                    <a:p>
                      <a:r>
                        <a:rPr lang="en-US" sz="1300" baseline="0" dirty="0" smtClean="0">
                          <a:latin typeface="Calibri" panose="020F0502020204030204" pitchFamily="34" charset="0"/>
                        </a:rPr>
                        <a:t>Analytics </a:t>
                      </a:r>
                      <a:endParaRPr lang="en-US" sz="1300" dirty="0">
                        <a:latin typeface="Calibri" panose="020F0502020204030204" pitchFamily="34" charset="0"/>
                      </a:endParaRPr>
                    </a:p>
                  </a:txBody>
                  <a:tcPr marL="68580" marR="68580" marT="34290" marB="34290" anchor="ctr"/>
                </a:tc>
                <a:tc>
                  <a:txBody>
                    <a:bodyPr/>
                    <a:lstStyle/>
                    <a:p>
                      <a:r>
                        <a:rPr lang="en-US" sz="1300" dirty="0" smtClean="0">
                          <a:latin typeface="Calibri" panose="020F0502020204030204" pitchFamily="34" charset="0"/>
                        </a:rPr>
                        <a:t>- Willing to open source so they can be a default partner?</a:t>
                      </a:r>
                    </a:p>
                    <a:p>
                      <a:r>
                        <a:rPr lang="en-US" sz="1300" dirty="0" smtClean="0">
                          <a:latin typeface="Calibri" panose="020F0502020204030204" pitchFamily="34" charset="0"/>
                        </a:rPr>
                        <a:t>- Can their building blocks be full functional ?</a:t>
                      </a:r>
                      <a:r>
                        <a:rPr lang="en-US" sz="1300" baseline="0" dirty="0" smtClean="0">
                          <a:latin typeface="Calibri" panose="020F0502020204030204" pitchFamily="34" charset="0"/>
                        </a:rPr>
                        <a:t> </a:t>
                      </a:r>
                      <a:endParaRPr lang="en-US" sz="1300" dirty="0">
                        <a:latin typeface="Calibri" panose="020F0502020204030204" pitchFamily="34" charset="0"/>
                      </a:endParaRPr>
                    </a:p>
                  </a:txBody>
                  <a:tcPr marL="68580" marR="68580" marT="34290" marB="34290" anchor="ctr"/>
                </a:tc>
              </a:tr>
              <a:tr h="685800">
                <a:tc>
                  <a:txBody>
                    <a:bodyPr/>
                    <a:lstStyle/>
                    <a:p>
                      <a:r>
                        <a:rPr lang="en-US" sz="1300" dirty="0" smtClean="0">
                          <a:latin typeface="Calibri" panose="020F0502020204030204" pitchFamily="34" charset="0"/>
                        </a:rPr>
                        <a:t>Intel</a:t>
                      </a:r>
                      <a:r>
                        <a:rPr lang="en-US" sz="1300" baseline="0" dirty="0" smtClean="0">
                          <a:latin typeface="Calibri" panose="020F0502020204030204" pitchFamily="34" charset="0"/>
                        </a:rPr>
                        <a:t> </a:t>
                      </a:r>
                      <a:endParaRPr lang="en-US" sz="1300" dirty="0">
                        <a:latin typeface="Calibri" panose="020F0502020204030204" pitchFamily="34" charset="0"/>
                      </a:endParaRPr>
                    </a:p>
                  </a:txBody>
                  <a:tcPr marL="68580" marR="68580" marT="34290" marB="34290" anchor="ctr"/>
                </a:tc>
                <a:tc>
                  <a:txBody>
                    <a:bodyPr/>
                    <a:lstStyle/>
                    <a:p>
                      <a:r>
                        <a:rPr lang="en-US" sz="1300" dirty="0" smtClean="0">
                          <a:latin typeface="Calibri" panose="020F0502020204030204" pitchFamily="34" charset="0"/>
                        </a:rPr>
                        <a:t>EPC for Test-beds</a:t>
                      </a:r>
                      <a:r>
                        <a:rPr lang="en-US" sz="1300" baseline="0" dirty="0" smtClean="0">
                          <a:latin typeface="Calibri" panose="020F0502020204030204" pitchFamily="34" charset="0"/>
                        </a:rPr>
                        <a:t> </a:t>
                      </a:r>
                    </a:p>
                    <a:p>
                      <a:r>
                        <a:rPr lang="en-US" sz="1300" baseline="0" dirty="0" smtClean="0">
                          <a:latin typeface="Calibri" panose="020F0502020204030204" pitchFamily="34" charset="0"/>
                        </a:rPr>
                        <a:t>Slicing </a:t>
                      </a:r>
                    </a:p>
                    <a:p>
                      <a:r>
                        <a:rPr lang="en-US" sz="1300" baseline="0" dirty="0" smtClean="0">
                          <a:latin typeface="Calibri" panose="020F0502020204030204" pitchFamily="34" charset="0"/>
                        </a:rPr>
                        <a:t>Analytics </a:t>
                      </a:r>
                      <a:endParaRPr lang="en-US" sz="1300" dirty="0">
                        <a:latin typeface="Calibri" panose="020F0502020204030204" pitchFamily="34" charset="0"/>
                      </a:endParaRPr>
                    </a:p>
                  </a:txBody>
                  <a:tcPr marL="68580" marR="68580" marT="34290" marB="34290" anchor="ctr"/>
                </a:tc>
                <a:tc>
                  <a:txBody>
                    <a:bodyPr/>
                    <a:lstStyle/>
                    <a:p>
                      <a:r>
                        <a:rPr lang="en-US" sz="1300" dirty="0" smtClean="0">
                          <a:latin typeface="Calibri" panose="020F0502020204030204" pitchFamily="34" charset="0"/>
                        </a:rPr>
                        <a:t>- Can they implement EPC functions for Connectionless POC?</a:t>
                      </a:r>
                      <a:endParaRPr lang="en-US" sz="1300" baseline="0" dirty="0" smtClean="0">
                        <a:latin typeface="Calibri" panose="020F0502020204030204" pitchFamily="34" charset="0"/>
                      </a:endParaRPr>
                    </a:p>
                  </a:txBody>
                  <a:tcPr marL="68580" marR="68580" marT="34290" marB="34290" anchor="ctr"/>
                </a:tc>
              </a:tr>
              <a:tr h="457200">
                <a:tc>
                  <a:txBody>
                    <a:bodyPr/>
                    <a:lstStyle/>
                    <a:p>
                      <a:r>
                        <a:rPr lang="en-US" sz="1300" dirty="0" smtClean="0">
                          <a:latin typeface="Calibri" panose="020F0502020204030204" pitchFamily="34" charset="0"/>
                        </a:rPr>
                        <a:t>Open EPC </a:t>
                      </a:r>
                      <a:endParaRPr lang="en-US" sz="1300" dirty="0">
                        <a:latin typeface="Calibri" panose="020F0502020204030204" pitchFamily="34" charset="0"/>
                      </a:endParaRPr>
                    </a:p>
                  </a:txBody>
                  <a:tcPr marL="68580" marR="68580" marT="34290" marB="34290" anchor="ctr"/>
                </a:tc>
                <a:tc>
                  <a:txBody>
                    <a:bodyPr/>
                    <a:lstStyle/>
                    <a:p>
                      <a:r>
                        <a:rPr lang="en-US" altLang="ko-KR" sz="1300" dirty="0" smtClean="0">
                          <a:latin typeface="Calibri" panose="020F0502020204030204" pitchFamily="34" charset="0"/>
                        </a:rPr>
                        <a:t>EPC building blocks</a:t>
                      </a:r>
                    </a:p>
                  </a:txBody>
                  <a:tcPr marL="68580" marR="68580" marT="34290" marB="34290" anchor="ctr"/>
                </a:tc>
                <a:tc>
                  <a:txBody>
                    <a:bodyPr/>
                    <a:lstStyle/>
                    <a:p>
                      <a:r>
                        <a:rPr lang="en-US" sz="1300" dirty="0" smtClean="0">
                          <a:latin typeface="Calibri" panose="020F0502020204030204" pitchFamily="34" charset="0"/>
                        </a:rPr>
                        <a:t>-</a:t>
                      </a:r>
                      <a:r>
                        <a:rPr lang="en-US" sz="1300" baseline="0" dirty="0" smtClean="0">
                          <a:latin typeface="Calibri" panose="020F0502020204030204" pitchFamily="34" charset="0"/>
                        </a:rPr>
                        <a:t> </a:t>
                      </a:r>
                      <a:r>
                        <a:rPr lang="en-US" sz="1300" dirty="0" smtClean="0">
                          <a:latin typeface="Calibri" panose="020F0502020204030204" pitchFamily="34" charset="0"/>
                        </a:rPr>
                        <a:t>No direct relationship yet </a:t>
                      </a:r>
                      <a:endParaRPr lang="en-US" sz="1300" dirty="0">
                        <a:latin typeface="Calibri" panose="020F0502020204030204" pitchFamily="34" charset="0"/>
                      </a:endParaRPr>
                    </a:p>
                  </a:txBody>
                  <a:tcPr marL="68580" marR="68580" marT="34290" marB="34290" anchor="ctr"/>
                </a:tc>
              </a:tr>
              <a:tr h="533400">
                <a:tc>
                  <a:txBody>
                    <a:bodyPr/>
                    <a:lstStyle/>
                    <a:p>
                      <a:r>
                        <a:rPr lang="en-US" sz="1300" dirty="0" smtClean="0">
                          <a:latin typeface="Calibri" panose="020F0502020204030204" pitchFamily="34" charset="0"/>
                        </a:rPr>
                        <a:t>Quortus</a:t>
                      </a:r>
                      <a:endParaRPr lang="en-US" sz="1300" dirty="0">
                        <a:latin typeface="Calibri" panose="020F0502020204030204" pitchFamily="34" charset="0"/>
                      </a:endParaRP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300" dirty="0" smtClean="0">
                          <a:latin typeface="Calibri" panose="020F0502020204030204" pitchFamily="34" charset="0"/>
                        </a:rPr>
                        <a:t>EPC building blocks</a:t>
                      </a:r>
                    </a:p>
                    <a:p>
                      <a:r>
                        <a:rPr lang="en-US" sz="1300" dirty="0" smtClean="0">
                          <a:latin typeface="Calibri" panose="020F0502020204030204" pitchFamily="34" charset="0"/>
                        </a:rPr>
                        <a:t>Core Slicing</a:t>
                      </a:r>
                      <a:r>
                        <a:rPr lang="en-US" sz="1300" baseline="0" dirty="0" smtClean="0">
                          <a:latin typeface="Calibri" panose="020F0502020204030204" pitchFamily="34" charset="0"/>
                        </a:rPr>
                        <a:t> </a:t>
                      </a:r>
                      <a:endParaRPr lang="en-US" sz="1300" dirty="0">
                        <a:latin typeface="Calibri" panose="020F0502020204030204" pitchFamily="34" charset="0"/>
                      </a:endParaRPr>
                    </a:p>
                  </a:txBody>
                  <a:tcPr marL="68580" marR="68580" marT="34290" marB="34290" anchor="ctr"/>
                </a:tc>
                <a:tc>
                  <a:txBody>
                    <a:bodyPr/>
                    <a:lstStyle/>
                    <a:p>
                      <a:r>
                        <a:rPr lang="en-US" sz="1300" dirty="0" smtClean="0">
                          <a:latin typeface="Calibri" panose="020F0502020204030204" pitchFamily="34" charset="0"/>
                        </a:rPr>
                        <a:t>- V</a:t>
                      </a:r>
                      <a:r>
                        <a:rPr lang="en-US" sz="1300" baseline="0" dirty="0" smtClean="0">
                          <a:latin typeface="Calibri" panose="020F0502020204030204" pitchFamily="34" charset="0"/>
                        </a:rPr>
                        <a:t>irtualized and disaggregated ? </a:t>
                      </a:r>
                      <a:endParaRPr lang="en-US" sz="1300" dirty="0">
                        <a:latin typeface="Calibri" panose="020F0502020204030204" pitchFamily="34" charset="0"/>
                      </a:endParaRPr>
                    </a:p>
                  </a:txBody>
                  <a:tcPr marL="68580" marR="68580" marT="34290" marB="34290" anchor="ctr"/>
                </a:tc>
              </a:tr>
              <a:tr h="304800">
                <a:tc>
                  <a:txBody>
                    <a:bodyPr/>
                    <a:lstStyle/>
                    <a:p>
                      <a:r>
                        <a:rPr lang="en-US" sz="1300" dirty="0" smtClean="0">
                          <a:solidFill>
                            <a:schemeClr val="bg1">
                              <a:lumMod val="50000"/>
                            </a:schemeClr>
                          </a:solidFill>
                          <a:latin typeface="Calibri" panose="020F0502020204030204" pitchFamily="34" charset="0"/>
                        </a:rPr>
                        <a:t>Cisco</a:t>
                      </a:r>
                      <a:endParaRPr lang="en-US" sz="1300" dirty="0">
                        <a:solidFill>
                          <a:schemeClr val="bg1">
                            <a:lumMod val="50000"/>
                          </a:schemeClr>
                        </a:solidFill>
                        <a:latin typeface="Calibri" panose="020F0502020204030204" pitchFamily="34" charset="0"/>
                      </a:endParaRPr>
                    </a:p>
                  </a:txBody>
                  <a:tcPr marL="68580" marR="68580" marT="34290" marB="34290" anchor="ctr"/>
                </a:tc>
                <a:tc>
                  <a:txBody>
                    <a:bodyPr/>
                    <a:lstStyle/>
                    <a:p>
                      <a:endParaRPr lang="en-US" sz="1300" dirty="0">
                        <a:solidFill>
                          <a:schemeClr val="bg1">
                            <a:lumMod val="50000"/>
                          </a:schemeClr>
                        </a:solidFill>
                        <a:latin typeface="Calibri" panose="020F0502020204030204" pitchFamily="34" charset="0"/>
                      </a:endParaRPr>
                    </a:p>
                  </a:txBody>
                  <a:tcPr marL="68580" marR="68580" marT="34290" marB="34290" anchor="ctr"/>
                </a:tc>
                <a:tc>
                  <a:txBody>
                    <a:bodyPr/>
                    <a:lstStyle/>
                    <a:p>
                      <a:r>
                        <a:rPr lang="en-US" sz="1300" dirty="0" smtClean="0">
                          <a:solidFill>
                            <a:schemeClr val="bg1">
                              <a:lumMod val="50000"/>
                            </a:schemeClr>
                          </a:solidFill>
                          <a:latin typeface="Calibri" panose="020F0502020204030204" pitchFamily="34" charset="0"/>
                        </a:rPr>
                        <a:t>- Candidate</a:t>
                      </a:r>
                      <a:endParaRPr lang="en-US" sz="1300" dirty="0">
                        <a:solidFill>
                          <a:schemeClr val="bg1">
                            <a:lumMod val="50000"/>
                          </a:schemeClr>
                        </a:solidFill>
                        <a:latin typeface="Calibri" panose="020F0502020204030204" pitchFamily="34" charset="0"/>
                      </a:endParaRPr>
                    </a:p>
                  </a:txBody>
                  <a:tcPr marL="68580" marR="68580" marT="34290" marB="34290" anchor="ctr"/>
                </a:tc>
              </a:tr>
            </a:tbl>
          </a:graphicData>
        </a:graphic>
      </p:graphicFrame>
      <p:sp>
        <p:nvSpPr>
          <p:cNvPr id="5" name="Shape 49"/>
          <p:cNvSpPr txBox="1">
            <a:spLocks/>
          </p:cNvSpPr>
          <p:nvPr/>
        </p:nvSpPr>
        <p:spPr>
          <a:xfrm>
            <a:off x="409679" y="0"/>
            <a:ext cx="8229600" cy="752598"/>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en-US" dirty="0" smtClean="0"/>
              <a:t>EPC</a:t>
            </a:r>
            <a:endParaRPr lang="en-US" dirty="0"/>
          </a:p>
        </p:txBody>
      </p:sp>
    </p:spTree>
    <p:extLst>
      <p:ext uri="{BB962C8B-B14F-4D97-AF65-F5344CB8AC3E}">
        <p14:creationId xmlns:p14="http://schemas.microsoft.com/office/powerpoint/2010/main" val="400047127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3758718"/>
              </p:ext>
            </p:extLst>
          </p:nvPr>
        </p:nvGraphicFramePr>
        <p:xfrm>
          <a:off x="429371" y="1164894"/>
          <a:ext cx="8288976" cy="2549856"/>
        </p:xfrm>
        <a:graphic>
          <a:graphicData uri="http://schemas.openxmlformats.org/drawingml/2006/table">
            <a:tbl>
              <a:tblPr firstRow="1" bandRow="1">
                <a:tableStyleId>{5C22544A-7EE6-4342-B048-85BDC9FD1C3A}</a:tableStyleId>
              </a:tblPr>
              <a:tblGrid>
                <a:gridCol w="1567542"/>
                <a:gridCol w="2575087"/>
                <a:gridCol w="4146347"/>
              </a:tblGrid>
              <a:tr h="578918">
                <a:tc>
                  <a:txBody>
                    <a:bodyPr/>
                    <a:lstStyle/>
                    <a:p>
                      <a:pPr algn="ctr"/>
                      <a:r>
                        <a:rPr lang="en-US" altLang="ko-KR" sz="1400" dirty="0" smtClean="0">
                          <a:latin typeface="Calibri" panose="020F0502020204030204" pitchFamily="34" charset="0"/>
                        </a:rPr>
                        <a:t>Partners/</a:t>
                      </a:r>
                    </a:p>
                    <a:p>
                      <a:pPr algn="ctr"/>
                      <a:r>
                        <a:rPr lang="en-US" altLang="ko-KR" sz="1400" dirty="0" smtClean="0">
                          <a:latin typeface="Calibri" panose="020F0502020204030204" pitchFamily="34" charset="0"/>
                        </a:rPr>
                        <a:t>Collaborators</a:t>
                      </a:r>
                      <a:endParaRPr lang="en-US" altLang="ko-KR" sz="1400" dirty="0">
                        <a:latin typeface="Calibri" panose="020F0502020204030204" pitchFamily="34" charset="0"/>
                      </a:endParaRPr>
                    </a:p>
                  </a:txBody>
                  <a:tcPr marL="68580" marR="68580" marT="34290" marB="34290" anchor="ctr"/>
                </a:tc>
                <a:tc>
                  <a:txBody>
                    <a:bodyPr/>
                    <a:lstStyle/>
                    <a:p>
                      <a:pPr algn="ctr"/>
                      <a:r>
                        <a:rPr lang="en-US" sz="1400" dirty="0" smtClean="0">
                          <a:latin typeface="Calibri" panose="020F0502020204030204" pitchFamily="34" charset="0"/>
                        </a:rPr>
                        <a:t>Functionality </a:t>
                      </a:r>
                      <a:endParaRPr lang="en-US" sz="1400" dirty="0">
                        <a:latin typeface="Calibri" panose="020F0502020204030204" pitchFamily="34" charset="0"/>
                      </a:endParaRPr>
                    </a:p>
                  </a:txBody>
                  <a:tcPr marL="68580" marR="68580" marT="34290" marB="34290" anchor="ctr"/>
                </a:tc>
                <a:tc>
                  <a:txBody>
                    <a:bodyPr/>
                    <a:lstStyle/>
                    <a:p>
                      <a:pPr algn="ctr"/>
                      <a:r>
                        <a:rPr lang="en-US" sz="1400" dirty="0" smtClean="0">
                          <a:latin typeface="Calibri" panose="020F0502020204030204" pitchFamily="34" charset="0"/>
                        </a:rPr>
                        <a:t>Comments </a:t>
                      </a:r>
                      <a:endParaRPr lang="en-US" sz="1400" dirty="0">
                        <a:latin typeface="Calibri" panose="020F0502020204030204" pitchFamily="34" charset="0"/>
                      </a:endParaRPr>
                    </a:p>
                  </a:txBody>
                  <a:tcPr marL="68580" marR="68580" marT="34290" marB="34290" anchor="ctr"/>
                </a:tc>
              </a:tr>
              <a:tr h="531062">
                <a:tc>
                  <a:txBody>
                    <a:bodyPr/>
                    <a:lstStyle/>
                    <a:p>
                      <a:r>
                        <a:rPr lang="en-US" sz="1300" dirty="0" smtClean="0">
                          <a:latin typeface="Calibri" panose="020F0502020204030204" pitchFamily="34" charset="0"/>
                        </a:rPr>
                        <a:t>Akamai</a:t>
                      </a:r>
                      <a:r>
                        <a:rPr lang="en-US" sz="1300" baseline="0" dirty="0" smtClean="0">
                          <a:latin typeface="Calibri" panose="020F0502020204030204" pitchFamily="34" charset="0"/>
                        </a:rPr>
                        <a:t> </a:t>
                      </a:r>
                      <a:endParaRPr lang="en-US" sz="1300" dirty="0">
                        <a:latin typeface="Calibri" panose="020F0502020204030204" pitchFamily="34" charset="0"/>
                      </a:endParaRPr>
                    </a:p>
                  </a:txBody>
                  <a:tcPr marL="68580" marR="68580" marT="34290" marB="34290" anchor="ctr"/>
                </a:tc>
                <a:tc>
                  <a:txBody>
                    <a:bodyPr/>
                    <a:lstStyle/>
                    <a:p>
                      <a:r>
                        <a:rPr lang="en-US" sz="1300" dirty="0" smtClean="0">
                          <a:latin typeface="Calibri" panose="020F0502020204030204" pitchFamily="34" charset="0"/>
                        </a:rPr>
                        <a:t>CDN</a:t>
                      </a:r>
                      <a:endParaRPr lang="en-US" sz="1300" dirty="0">
                        <a:latin typeface="Calibri" panose="020F0502020204030204" pitchFamily="34" charset="0"/>
                      </a:endParaRPr>
                    </a:p>
                  </a:txBody>
                  <a:tcPr marL="68580" marR="68580" marT="34290" marB="34290" anchor="ctr"/>
                </a:tc>
                <a:tc>
                  <a:txBody>
                    <a:bodyPr/>
                    <a:lstStyle/>
                    <a:p>
                      <a:r>
                        <a:rPr lang="en-US" sz="1300" dirty="0" smtClean="0">
                          <a:latin typeface="Calibri" panose="020F0502020204030204" pitchFamily="34" charset="0"/>
                        </a:rPr>
                        <a:t>M-CORD integration</a:t>
                      </a:r>
                      <a:endParaRPr lang="en-US" sz="1300" dirty="0">
                        <a:latin typeface="Calibri" panose="020F0502020204030204" pitchFamily="34" charset="0"/>
                      </a:endParaRPr>
                    </a:p>
                  </a:txBody>
                  <a:tcPr marL="68580" marR="68580" marT="34290" marB="34290" anchor="ctr"/>
                </a:tc>
              </a:tr>
              <a:tr h="445322">
                <a:tc>
                  <a:txBody>
                    <a:bodyPr/>
                    <a:lstStyle/>
                    <a:p>
                      <a:r>
                        <a:rPr lang="en-US" sz="1300" dirty="0" smtClean="0">
                          <a:latin typeface="Calibri" panose="020F0502020204030204" pitchFamily="34" charset="0"/>
                        </a:rPr>
                        <a:t>xpose</a:t>
                      </a:r>
                      <a:endParaRPr lang="en-US" sz="1300" dirty="0">
                        <a:latin typeface="Calibri" panose="020F0502020204030204" pitchFamily="34" charset="0"/>
                      </a:endParaRPr>
                    </a:p>
                  </a:txBody>
                  <a:tcPr marL="68580" marR="68580" marT="34290" marB="34290" anchor="ctr"/>
                </a:tc>
                <a:tc>
                  <a:txBody>
                    <a:bodyPr/>
                    <a:lstStyle/>
                    <a:p>
                      <a:r>
                        <a:rPr lang="en-US" sz="1300" dirty="0" smtClean="0">
                          <a:latin typeface="Calibri" panose="020F0502020204030204" pitchFamily="34" charset="0"/>
                        </a:rPr>
                        <a:t>Public Safety </a:t>
                      </a:r>
                      <a:endParaRPr lang="en-US" sz="1300" dirty="0">
                        <a:latin typeface="Calibri" panose="020F0502020204030204" pitchFamily="34" charset="0"/>
                      </a:endParaRPr>
                    </a:p>
                  </a:txBody>
                  <a:tcPr marL="68580" marR="68580" marT="34290" marB="34290" anchor="ctr"/>
                </a:tc>
                <a:tc>
                  <a:txBody>
                    <a:bodyPr/>
                    <a:lstStyle/>
                    <a:p>
                      <a:r>
                        <a:rPr lang="en-US" sz="1300" dirty="0" smtClean="0">
                          <a:latin typeface="Calibri" panose="020F0502020204030204" pitchFamily="34" charset="0"/>
                        </a:rPr>
                        <a:t>Adjust</a:t>
                      </a:r>
                      <a:r>
                        <a:rPr lang="en-US" sz="1300" baseline="0" dirty="0" smtClean="0">
                          <a:latin typeface="Calibri" panose="020F0502020204030204" pitchFamily="34" charset="0"/>
                        </a:rPr>
                        <a:t> Slices to deal with disasters / Panic </a:t>
                      </a:r>
                      <a:endParaRPr lang="en-US" sz="1300" dirty="0">
                        <a:latin typeface="Calibri" panose="020F0502020204030204" pitchFamily="34" charset="0"/>
                      </a:endParaRPr>
                    </a:p>
                  </a:txBody>
                  <a:tcPr marL="68580" marR="68580" marT="34290" marB="34290" anchor="ctr"/>
                </a:tc>
              </a:tr>
              <a:tr h="445322">
                <a:tc>
                  <a:txBody>
                    <a:bodyPr/>
                    <a:lstStyle/>
                    <a:p>
                      <a:r>
                        <a:rPr lang="en-US" sz="1300" dirty="0" err="1" smtClean="0">
                          <a:latin typeface="Calibri" panose="020F0502020204030204" pitchFamily="34" charset="0"/>
                        </a:rPr>
                        <a:t>VSee</a:t>
                      </a:r>
                      <a:endParaRPr lang="en-US" sz="1300" dirty="0">
                        <a:latin typeface="Calibri" panose="020F0502020204030204" pitchFamily="34" charset="0"/>
                      </a:endParaRPr>
                    </a:p>
                  </a:txBody>
                  <a:tcPr marL="68580" marR="68580" marT="34290" marB="34290" anchor="ctr"/>
                </a:tc>
                <a:tc>
                  <a:txBody>
                    <a:bodyPr/>
                    <a:lstStyle/>
                    <a:p>
                      <a:r>
                        <a:rPr lang="en-US" sz="1300" dirty="0" smtClean="0">
                          <a:latin typeface="Calibri" panose="020F0502020204030204" pitchFamily="34" charset="0"/>
                        </a:rPr>
                        <a:t>m-Health </a:t>
                      </a:r>
                      <a:endParaRPr lang="en-US" sz="1300" dirty="0">
                        <a:latin typeface="Calibri" panose="020F0502020204030204" pitchFamily="34" charset="0"/>
                      </a:endParaRPr>
                    </a:p>
                  </a:txBody>
                  <a:tcPr marL="68580" marR="68580" marT="34290" marB="34290" anchor="ctr"/>
                </a:tc>
                <a:tc>
                  <a:txBody>
                    <a:bodyPr/>
                    <a:lstStyle/>
                    <a:p>
                      <a:r>
                        <a:rPr lang="en-US" sz="1300" dirty="0" smtClean="0">
                          <a:latin typeface="Calibri" panose="020F0502020204030204" pitchFamily="34" charset="0"/>
                        </a:rPr>
                        <a:t>Remote</a:t>
                      </a:r>
                      <a:r>
                        <a:rPr lang="en-US" sz="1300" baseline="0" dirty="0" smtClean="0">
                          <a:latin typeface="Calibri" panose="020F0502020204030204" pitchFamily="34" charset="0"/>
                        </a:rPr>
                        <a:t> Control of Medical devices </a:t>
                      </a:r>
                      <a:endParaRPr lang="en-US" sz="1300" dirty="0">
                        <a:latin typeface="Calibri" panose="020F0502020204030204" pitchFamily="34" charset="0"/>
                      </a:endParaRPr>
                    </a:p>
                  </a:txBody>
                  <a:tcPr marL="68580" marR="68580" marT="34290" marB="34290" anchor="ctr"/>
                </a:tc>
              </a:tr>
              <a:tr h="549232">
                <a:tc>
                  <a:txBody>
                    <a:bodyPr/>
                    <a:lstStyle/>
                    <a:p>
                      <a:r>
                        <a:rPr lang="en-US" sz="1300" dirty="0" smtClean="0">
                          <a:latin typeface="Calibri" panose="020F0502020204030204" pitchFamily="34" charset="0"/>
                        </a:rPr>
                        <a:t>Lime Microsystems</a:t>
                      </a:r>
                      <a:endParaRPr lang="en-US" sz="1300" dirty="0">
                        <a:latin typeface="Calibri" panose="020F0502020204030204" pitchFamily="34" charset="0"/>
                      </a:endParaRPr>
                    </a:p>
                  </a:txBody>
                  <a:tcPr marL="68580" marR="68580" marT="34290" marB="34290" anchor="ctr"/>
                </a:tc>
                <a:tc>
                  <a:txBody>
                    <a:bodyPr/>
                    <a:lstStyle/>
                    <a:p>
                      <a:r>
                        <a:rPr lang="en-US" sz="1300" dirty="0" smtClean="0">
                          <a:latin typeface="Calibri" panose="020F0502020204030204" pitchFamily="34" charset="0"/>
                        </a:rPr>
                        <a:t>SDR under control of ONOS </a:t>
                      </a:r>
                      <a:endParaRPr lang="en-US" sz="1300" dirty="0">
                        <a:latin typeface="Calibri" panose="020F0502020204030204" pitchFamily="34" charset="0"/>
                      </a:endParaRPr>
                    </a:p>
                  </a:txBody>
                  <a:tcPr marL="68580" marR="68580" marT="34290" marB="34290" anchor="ctr"/>
                </a:tc>
                <a:tc>
                  <a:txBody>
                    <a:bodyPr/>
                    <a:lstStyle/>
                    <a:p>
                      <a:r>
                        <a:rPr lang="en-US" sz="1300" dirty="0" smtClean="0">
                          <a:latin typeface="Calibri" panose="020F0502020204030204" pitchFamily="34" charset="0"/>
                        </a:rPr>
                        <a:t>Public Safety use cases</a:t>
                      </a:r>
                      <a:endParaRPr lang="en-US" sz="1300" dirty="0">
                        <a:latin typeface="Calibri" panose="020F0502020204030204" pitchFamily="34" charset="0"/>
                      </a:endParaRPr>
                    </a:p>
                  </a:txBody>
                  <a:tcPr marL="68580" marR="68580" marT="34290" marB="34290" anchor="ctr"/>
                </a:tc>
              </a:tr>
            </a:tbl>
          </a:graphicData>
        </a:graphic>
      </p:graphicFrame>
      <p:sp>
        <p:nvSpPr>
          <p:cNvPr id="6" name="Shape 49"/>
          <p:cNvSpPr txBox="1">
            <a:spLocks/>
          </p:cNvSpPr>
          <p:nvPr/>
        </p:nvSpPr>
        <p:spPr>
          <a:xfrm>
            <a:off x="409679" y="0"/>
            <a:ext cx="8229600" cy="752598"/>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en-US" dirty="0" smtClean="0"/>
              <a:t>Services</a:t>
            </a:r>
            <a:endParaRPr lang="en-US" dirty="0"/>
          </a:p>
        </p:txBody>
      </p:sp>
    </p:spTree>
    <p:extLst>
      <p:ext uri="{BB962C8B-B14F-4D97-AF65-F5344CB8AC3E}">
        <p14:creationId xmlns:p14="http://schemas.microsoft.com/office/powerpoint/2010/main" val="411769699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2801486"/>
              </p:ext>
            </p:extLst>
          </p:nvPr>
        </p:nvGraphicFramePr>
        <p:xfrm>
          <a:off x="423080" y="1008613"/>
          <a:ext cx="8239849" cy="3554809"/>
        </p:xfrm>
        <a:graphic>
          <a:graphicData uri="http://schemas.openxmlformats.org/drawingml/2006/table">
            <a:tbl>
              <a:tblPr firstRow="1" bandRow="1">
                <a:tableStyleId>{5C22544A-7EE6-4342-B048-85BDC9FD1C3A}</a:tableStyleId>
              </a:tblPr>
              <a:tblGrid>
                <a:gridCol w="1512477"/>
                <a:gridCol w="2879767"/>
                <a:gridCol w="3847605"/>
              </a:tblGrid>
              <a:tr h="469798">
                <a:tc>
                  <a:txBody>
                    <a:bodyPr/>
                    <a:lstStyle/>
                    <a:p>
                      <a:pPr algn="ctr"/>
                      <a:r>
                        <a:rPr lang="en-US" altLang="ko-KR" sz="1400" dirty="0" smtClean="0">
                          <a:latin typeface="Calibri" panose="020F0502020204030204" pitchFamily="34" charset="0"/>
                        </a:rPr>
                        <a:t>Partners/</a:t>
                      </a:r>
                    </a:p>
                    <a:p>
                      <a:pPr algn="ctr"/>
                      <a:r>
                        <a:rPr lang="en-US" altLang="ko-KR" sz="1400" dirty="0" smtClean="0">
                          <a:latin typeface="Calibri" panose="020F0502020204030204" pitchFamily="34" charset="0"/>
                        </a:rPr>
                        <a:t>Collaborators</a:t>
                      </a:r>
                      <a:endParaRPr lang="en-US" altLang="ko-KR" sz="1400" dirty="0">
                        <a:latin typeface="Calibri" panose="020F0502020204030204" pitchFamily="34" charset="0"/>
                      </a:endParaRPr>
                    </a:p>
                  </a:txBody>
                  <a:tcPr marL="68580" marR="68580" marT="34290" marB="34290" anchor="ctr"/>
                </a:tc>
                <a:tc>
                  <a:txBody>
                    <a:bodyPr/>
                    <a:lstStyle/>
                    <a:p>
                      <a:pPr algn="ctr"/>
                      <a:r>
                        <a:rPr lang="en-US" sz="1400" dirty="0" smtClean="0">
                          <a:latin typeface="Calibri" panose="020F0502020204030204" pitchFamily="34" charset="0"/>
                        </a:rPr>
                        <a:t>Functionalities</a:t>
                      </a:r>
                      <a:r>
                        <a:rPr lang="en-US" sz="1400" baseline="0" dirty="0" smtClean="0">
                          <a:latin typeface="Calibri" panose="020F0502020204030204" pitchFamily="34" charset="0"/>
                        </a:rPr>
                        <a:t> </a:t>
                      </a:r>
                      <a:endParaRPr lang="en-US" sz="1400" dirty="0">
                        <a:latin typeface="Calibri" panose="020F0502020204030204" pitchFamily="34" charset="0"/>
                      </a:endParaRPr>
                    </a:p>
                  </a:txBody>
                  <a:tcPr marL="68580" marR="68580" marT="34290" marB="34290" anchor="ctr"/>
                </a:tc>
                <a:tc>
                  <a:txBody>
                    <a:bodyPr/>
                    <a:lstStyle/>
                    <a:p>
                      <a:pPr algn="ctr"/>
                      <a:r>
                        <a:rPr lang="en-US" sz="1400" dirty="0" smtClean="0">
                          <a:latin typeface="Calibri" panose="020F0502020204030204" pitchFamily="34" charset="0"/>
                        </a:rPr>
                        <a:t>Comments</a:t>
                      </a:r>
                      <a:r>
                        <a:rPr lang="en-US" sz="1400" baseline="0" dirty="0" smtClean="0">
                          <a:latin typeface="Calibri" panose="020F0502020204030204" pitchFamily="34" charset="0"/>
                        </a:rPr>
                        <a:t> </a:t>
                      </a:r>
                      <a:endParaRPr lang="en-US" sz="1400" dirty="0">
                        <a:latin typeface="Calibri" panose="020F0502020204030204" pitchFamily="34" charset="0"/>
                      </a:endParaRPr>
                    </a:p>
                  </a:txBody>
                  <a:tcPr marL="68580" marR="68580" marT="34290" marB="34290" anchor="ctr"/>
                </a:tc>
              </a:tr>
              <a:tr h="428947">
                <a:tc>
                  <a:txBody>
                    <a:bodyPr/>
                    <a:lstStyle/>
                    <a:p>
                      <a:r>
                        <a:rPr lang="en-US" sz="1300" dirty="0" smtClean="0">
                          <a:latin typeface="Calibri" panose="020F0502020204030204" pitchFamily="34" charset="0"/>
                        </a:rPr>
                        <a:t>Tech-Mahindra</a:t>
                      </a:r>
                      <a:endParaRPr lang="en-US" sz="1300" dirty="0">
                        <a:latin typeface="Calibri" panose="020F0502020204030204" pitchFamily="34" charset="0"/>
                      </a:endParaRPr>
                    </a:p>
                  </a:txBody>
                  <a:tcPr marL="68580" marR="68580" marT="34290" marB="34290" anchor="ctr"/>
                </a:tc>
                <a:tc>
                  <a:txBody>
                    <a:bodyPr/>
                    <a:lstStyle/>
                    <a:p>
                      <a:r>
                        <a:rPr lang="en-US" sz="1300" dirty="0" smtClean="0">
                          <a:latin typeface="Calibri" panose="020F0502020204030204" pitchFamily="34" charset="0"/>
                        </a:rPr>
                        <a:t>Testing, Performance</a:t>
                      </a:r>
                      <a:endParaRPr lang="en-US" sz="1300" dirty="0">
                        <a:latin typeface="Calibri" panose="020F0502020204030204" pitchFamily="34" charset="0"/>
                      </a:endParaRPr>
                    </a:p>
                  </a:txBody>
                  <a:tcPr marL="68580" marR="68580" marT="34290" marB="34290" anchor="ctr"/>
                </a:tc>
                <a:tc>
                  <a:txBody>
                    <a:bodyPr/>
                    <a:lstStyle/>
                    <a:p>
                      <a:endParaRPr lang="en-US" sz="1300" dirty="0">
                        <a:latin typeface="Calibri" panose="020F0502020204030204" pitchFamily="34" charset="0"/>
                      </a:endParaRPr>
                    </a:p>
                  </a:txBody>
                  <a:tcPr marL="68580" marR="68580" marT="34290" marB="34290" anchor="ctr"/>
                </a:tc>
              </a:tr>
              <a:tr h="356646">
                <a:tc>
                  <a:txBody>
                    <a:bodyPr/>
                    <a:lstStyle/>
                    <a:p>
                      <a:r>
                        <a:rPr lang="en-US" sz="1300" dirty="0" err="1" smtClean="0">
                          <a:latin typeface="Calibri" panose="020F0502020204030204" pitchFamily="34" charset="0"/>
                        </a:rPr>
                        <a:t>Cobham</a:t>
                      </a:r>
                      <a:r>
                        <a:rPr lang="en-US" sz="1300" dirty="0" smtClean="0">
                          <a:latin typeface="Calibri" panose="020F0502020204030204" pitchFamily="34" charset="0"/>
                        </a:rPr>
                        <a:t> </a:t>
                      </a:r>
                      <a:endParaRPr lang="en-US" sz="1300" dirty="0">
                        <a:latin typeface="Calibri" panose="020F0502020204030204" pitchFamily="34" charset="0"/>
                      </a:endParaRPr>
                    </a:p>
                  </a:txBody>
                  <a:tcPr marL="68580" marR="68580" marT="34290" marB="34290" anchor="ctr"/>
                </a:tc>
                <a:tc>
                  <a:txBody>
                    <a:bodyPr/>
                    <a:lstStyle/>
                    <a:p>
                      <a:r>
                        <a:rPr lang="en-US" sz="1300" dirty="0" smtClean="0">
                          <a:latin typeface="Calibri" panose="020F0502020204030204" pitchFamily="34" charset="0"/>
                        </a:rPr>
                        <a:t>Test emulator</a:t>
                      </a:r>
                      <a:endParaRPr lang="en-US" sz="1300" dirty="0">
                        <a:latin typeface="Calibri" panose="020F0502020204030204" pitchFamily="34" charset="0"/>
                      </a:endParaRPr>
                    </a:p>
                  </a:txBody>
                  <a:tcPr marL="68580" marR="68580" marT="34290" marB="34290" anchor="ctr"/>
                </a:tc>
                <a:tc>
                  <a:txBody>
                    <a:bodyPr/>
                    <a:lstStyle/>
                    <a:p>
                      <a:endParaRPr lang="en-US" sz="1300">
                        <a:latin typeface="Calibri" panose="020F0502020204030204" pitchFamily="34" charset="0"/>
                      </a:endParaRPr>
                    </a:p>
                  </a:txBody>
                  <a:tcPr marL="68580" marR="68580" marT="34290" marB="34290" anchor="ctr"/>
                </a:tc>
              </a:tr>
              <a:tr h="434644">
                <a:tc>
                  <a:txBody>
                    <a:bodyPr/>
                    <a:lstStyle/>
                    <a:p>
                      <a:r>
                        <a:rPr lang="en-US" sz="1300" dirty="0" err="1" smtClean="0">
                          <a:latin typeface="Calibri" panose="020F0502020204030204" pitchFamily="34" charset="0"/>
                        </a:rPr>
                        <a:t>Ercom</a:t>
                      </a:r>
                      <a:endParaRPr lang="en-US" sz="1300" dirty="0">
                        <a:latin typeface="Calibri" panose="020F0502020204030204" pitchFamily="34" charset="0"/>
                      </a:endParaRPr>
                    </a:p>
                  </a:txBody>
                  <a:tcPr marL="68580" marR="68580" marT="34290" marB="34290" anchor="ctr"/>
                </a:tc>
                <a:tc>
                  <a:txBody>
                    <a:bodyPr/>
                    <a:lstStyle/>
                    <a:p>
                      <a:r>
                        <a:rPr lang="en-US" sz="1300" dirty="0" smtClean="0">
                          <a:latin typeface="Calibri" panose="020F0502020204030204" pitchFamily="34" charset="0"/>
                        </a:rPr>
                        <a:t>Agile</a:t>
                      </a:r>
                      <a:r>
                        <a:rPr lang="en-US" sz="1300" baseline="0" dirty="0" smtClean="0">
                          <a:latin typeface="Calibri" panose="020F0502020204030204" pitchFamily="34" charset="0"/>
                        </a:rPr>
                        <a:t> test environment</a:t>
                      </a:r>
                      <a:endParaRPr lang="en-US" sz="1300" dirty="0">
                        <a:latin typeface="Calibri" panose="020F0502020204030204" pitchFamily="34" charset="0"/>
                      </a:endParaRPr>
                    </a:p>
                  </a:txBody>
                  <a:tcPr marL="68580" marR="68580" marT="34290" marB="34290" anchor="ctr"/>
                </a:tc>
                <a:tc>
                  <a:txBody>
                    <a:bodyPr/>
                    <a:lstStyle/>
                    <a:p>
                      <a:endParaRPr lang="en-US" sz="1300" dirty="0">
                        <a:latin typeface="Calibri" panose="020F0502020204030204" pitchFamily="34" charset="0"/>
                      </a:endParaRPr>
                    </a:p>
                  </a:txBody>
                  <a:tcPr marL="68580" marR="68580" marT="34290" marB="34290" anchor="ctr"/>
                </a:tc>
              </a:tr>
              <a:tr h="356646">
                <a:tc>
                  <a:txBody>
                    <a:bodyPr/>
                    <a:lstStyle/>
                    <a:p>
                      <a:r>
                        <a:rPr lang="en-US" sz="1300" dirty="0" smtClean="0">
                          <a:latin typeface="Calibri" panose="020F0502020204030204" pitchFamily="34" charset="0"/>
                        </a:rPr>
                        <a:t>Radisys</a:t>
                      </a:r>
                      <a:endParaRPr lang="en-US" sz="1300" dirty="0">
                        <a:latin typeface="Calibri" panose="020F0502020204030204" pitchFamily="34" charset="0"/>
                      </a:endParaRPr>
                    </a:p>
                  </a:txBody>
                  <a:tcPr marL="68580" marR="68580" marT="34290" marB="34290" anchor="ctr"/>
                </a:tc>
                <a:tc>
                  <a:txBody>
                    <a:bodyPr/>
                    <a:lstStyle/>
                    <a:p>
                      <a:r>
                        <a:rPr lang="en-US" sz="1300" dirty="0" smtClean="0">
                          <a:latin typeface="Calibri" panose="020F0502020204030204" pitchFamily="34" charset="0"/>
                        </a:rPr>
                        <a:t>M-CORD integrator</a:t>
                      </a:r>
                      <a:endParaRPr lang="en-US" sz="1300" dirty="0">
                        <a:latin typeface="Calibri" panose="020F0502020204030204" pitchFamily="34" charset="0"/>
                      </a:endParaRPr>
                    </a:p>
                  </a:txBody>
                  <a:tcPr marL="68580" marR="68580" marT="34290" marB="34290" anchor="ctr"/>
                </a:tc>
                <a:tc>
                  <a:txBody>
                    <a:bodyPr/>
                    <a:lstStyle/>
                    <a:p>
                      <a:endParaRPr lang="en-US" sz="1300" dirty="0">
                        <a:latin typeface="Calibri" panose="020F0502020204030204" pitchFamily="34" charset="0"/>
                      </a:endParaRPr>
                    </a:p>
                  </a:txBody>
                  <a:tcPr marL="68580" marR="68580" marT="34290" marB="34290" anchor="ctr"/>
                </a:tc>
              </a:tr>
              <a:tr h="405354">
                <a:tc>
                  <a:txBody>
                    <a:bodyPr/>
                    <a:lstStyle/>
                    <a:p>
                      <a:r>
                        <a:rPr lang="en-US" sz="1300" dirty="0" err="1" smtClean="0">
                          <a:latin typeface="Calibri" panose="020F0502020204030204" pitchFamily="34" charset="0"/>
                        </a:rPr>
                        <a:t>Viavi</a:t>
                      </a:r>
                      <a:endParaRPr lang="en-US" sz="1300" dirty="0">
                        <a:latin typeface="Calibri" panose="020F0502020204030204" pitchFamily="34" charset="0"/>
                      </a:endParaRPr>
                    </a:p>
                  </a:txBody>
                  <a:tcPr marL="68580" marR="68580" marT="34290" marB="34290" anchor="ctr"/>
                </a:tc>
                <a:tc>
                  <a:txBody>
                    <a:bodyPr/>
                    <a:lstStyle/>
                    <a:p>
                      <a:r>
                        <a:rPr lang="en-US" sz="1300" dirty="0" smtClean="0">
                          <a:latin typeface="Calibri" panose="020F0502020204030204" pitchFamily="34" charset="0"/>
                        </a:rPr>
                        <a:t>E2E monitoring and analytics</a:t>
                      </a:r>
                      <a:endParaRPr lang="en-US" sz="1300" dirty="0">
                        <a:latin typeface="Calibri" panose="020F0502020204030204" pitchFamily="34" charset="0"/>
                      </a:endParaRPr>
                    </a:p>
                  </a:txBody>
                  <a:tcPr marL="68580" marR="68580" marT="34290" marB="34290" anchor="ctr"/>
                </a:tc>
                <a:tc>
                  <a:txBody>
                    <a:bodyPr/>
                    <a:lstStyle/>
                    <a:p>
                      <a:endParaRPr lang="en-US" sz="1300" dirty="0">
                        <a:latin typeface="Calibri" panose="020F0502020204030204" pitchFamily="34" charset="0"/>
                      </a:endParaRPr>
                    </a:p>
                  </a:txBody>
                  <a:tcPr marL="68580" marR="68580" marT="34290" marB="34290" anchor="ctr"/>
                </a:tc>
              </a:tr>
              <a:tr h="533400">
                <a:tc>
                  <a:txBody>
                    <a:bodyPr/>
                    <a:lstStyle/>
                    <a:p>
                      <a:r>
                        <a:rPr lang="en-US" sz="1300" dirty="0" smtClean="0">
                          <a:latin typeface="Calibri" panose="020F0502020204030204" pitchFamily="34" charset="0"/>
                        </a:rPr>
                        <a:t>Netronome</a:t>
                      </a:r>
                    </a:p>
                    <a:p>
                      <a:r>
                        <a:rPr lang="en-US" sz="1300" dirty="0" smtClean="0">
                          <a:latin typeface="Calibri" panose="020F0502020204030204" pitchFamily="34" charset="0"/>
                        </a:rPr>
                        <a:t>Cavium</a:t>
                      </a:r>
                    </a:p>
                  </a:txBody>
                  <a:tcPr marL="68580" marR="68580" marT="34290" marB="34290" anchor="ctr"/>
                </a:tc>
                <a:tc>
                  <a:txBody>
                    <a:bodyPr/>
                    <a:lstStyle/>
                    <a:p>
                      <a:r>
                        <a:rPr lang="en-US" sz="1300" dirty="0" smtClean="0">
                          <a:latin typeface="Calibri" panose="020F0502020204030204" pitchFamily="34" charset="0"/>
                        </a:rPr>
                        <a:t>Programmable analytics &amp; Classifier</a:t>
                      </a:r>
                      <a:r>
                        <a:rPr lang="en-US" sz="1300" baseline="0" dirty="0" smtClean="0">
                          <a:latin typeface="Calibri" panose="020F0502020204030204" pitchFamily="34" charset="0"/>
                        </a:rPr>
                        <a:t> </a:t>
                      </a:r>
                      <a:endParaRPr lang="en-US" sz="1300" dirty="0" smtClean="0">
                        <a:latin typeface="Calibri" panose="020F0502020204030204" pitchFamily="34" charset="0"/>
                      </a:endParaRPr>
                    </a:p>
                    <a:p>
                      <a:r>
                        <a:rPr lang="en-US" sz="1300" dirty="0" smtClean="0">
                          <a:latin typeface="Calibri" panose="020F0502020204030204" pitchFamily="34" charset="0"/>
                        </a:rPr>
                        <a:t>(adjunct</a:t>
                      </a:r>
                      <a:r>
                        <a:rPr lang="en-US" sz="1300" baseline="0" dirty="0" smtClean="0">
                          <a:latin typeface="Calibri" panose="020F0502020204030204" pitchFamily="34" charset="0"/>
                        </a:rPr>
                        <a:t> NIC)</a:t>
                      </a:r>
                      <a:endParaRPr lang="en-US" sz="1300" dirty="0">
                        <a:latin typeface="Calibri" panose="020F0502020204030204" pitchFamily="34" charset="0"/>
                      </a:endParaRP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300" dirty="0" smtClean="0">
                          <a:latin typeface="Calibri" panose="020F0502020204030204" pitchFamily="34" charset="0"/>
                        </a:rPr>
                        <a:t>- OVS and Analytics</a:t>
                      </a:r>
                    </a:p>
                  </a:txBody>
                  <a:tcPr marL="68580" marR="68580" marT="34290" marB="34290" anchor="ctr"/>
                </a:tc>
              </a:tr>
              <a:tr h="543873">
                <a:tc>
                  <a:txBody>
                    <a:bodyPr/>
                    <a:lstStyle/>
                    <a:p>
                      <a:r>
                        <a:rPr lang="en-US" sz="1300" dirty="0" smtClean="0">
                          <a:latin typeface="Calibri" panose="020F0502020204030204" pitchFamily="34" charset="0"/>
                        </a:rPr>
                        <a:t>Xilinx</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300" dirty="0" smtClean="0">
                          <a:latin typeface="Calibri" panose="020F0502020204030204" pitchFamily="34" charset="0"/>
                        </a:rPr>
                        <a:t>Acceleration as a Service </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ko-KR" sz="1300" dirty="0" smtClean="0">
                        <a:latin typeface="Calibri" panose="020F0502020204030204" pitchFamily="34" charset="0"/>
                      </a:endParaRPr>
                    </a:p>
                  </a:txBody>
                  <a:tcPr marL="68580" marR="68580" marT="34290" marB="34290" anchor="ctr"/>
                </a:tc>
              </a:tr>
            </a:tbl>
          </a:graphicData>
        </a:graphic>
      </p:graphicFrame>
      <p:sp>
        <p:nvSpPr>
          <p:cNvPr id="5" name="Shape 49"/>
          <p:cNvSpPr txBox="1">
            <a:spLocks/>
          </p:cNvSpPr>
          <p:nvPr/>
        </p:nvSpPr>
        <p:spPr>
          <a:xfrm>
            <a:off x="409679" y="0"/>
            <a:ext cx="8229600" cy="752598"/>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en-US" dirty="0" smtClean="0"/>
              <a:t>Testing, Integration and other features</a:t>
            </a:r>
            <a:endParaRPr lang="en-US" dirty="0"/>
          </a:p>
        </p:txBody>
      </p:sp>
    </p:spTree>
    <p:extLst>
      <p:ext uri="{BB962C8B-B14F-4D97-AF65-F5344CB8AC3E}">
        <p14:creationId xmlns:p14="http://schemas.microsoft.com/office/powerpoint/2010/main" val="357084240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2728" y="1105006"/>
            <a:ext cx="7886700" cy="3828944"/>
          </a:xfrm>
        </p:spPr>
        <p:txBody>
          <a:bodyPr>
            <a:noAutofit/>
          </a:bodyPr>
          <a:lstStyle/>
          <a:p>
            <a:pPr marL="342900" indent="-342900">
              <a:buFont typeface="Wingdings" panose="05000000000000000000" pitchFamily="2" charset="2"/>
              <a:buChar char="§"/>
            </a:pPr>
            <a:r>
              <a:rPr lang="en-US" sz="1800" dirty="0" smtClean="0"/>
              <a:t>Continue to flesh out the details</a:t>
            </a:r>
          </a:p>
          <a:p>
            <a:pPr marL="342900" indent="-342900">
              <a:spcBef>
                <a:spcPts val="1200"/>
              </a:spcBef>
              <a:buFont typeface="Wingdings" panose="05000000000000000000" pitchFamily="2" charset="2"/>
              <a:buChar char="§"/>
            </a:pPr>
            <a:r>
              <a:rPr lang="en-US" sz="1800" dirty="0" smtClean="0"/>
              <a:t>Get commitments from Partners &amp; Collaborators </a:t>
            </a:r>
          </a:p>
          <a:p>
            <a:pPr lvl="1"/>
            <a:r>
              <a:rPr lang="en-US" sz="1600" dirty="0" smtClean="0"/>
              <a:t>- Contribution of  building blocks ( Open Source) </a:t>
            </a:r>
          </a:p>
          <a:p>
            <a:pPr lvl="1"/>
            <a:r>
              <a:rPr lang="en-US" sz="1600" dirty="0" smtClean="0"/>
              <a:t>- Resources in terms of developers and program managers </a:t>
            </a:r>
          </a:p>
          <a:p>
            <a:pPr marL="342900" indent="-342900">
              <a:spcBef>
                <a:spcPts val="1200"/>
              </a:spcBef>
              <a:buFont typeface="Wingdings" panose="05000000000000000000" pitchFamily="2" charset="2"/>
              <a:buChar char="§"/>
            </a:pPr>
            <a:r>
              <a:rPr lang="en-US" sz="2000" dirty="0" smtClean="0"/>
              <a:t>Schedule </a:t>
            </a:r>
          </a:p>
          <a:p>
            <a:pPr lvl="1"/>
            <a:r>
              <a:rPr lang="en-US" sz="1600" dirty="0"/>
              <a:t>-2 Weeks to get all the commitments</a:t>
            </a:r>
          </a:p>
          <a:p>
            <a:pPr lvl="1"/>
            <a:r>
              <a:rPr lang="en-US" sz="1600" dirty="0"/>
              <a:t>- Finalize the roadmap and plan to be presented at CORD summit </a:t>
            </a:r>
            <a:r>
              <a:rPr lang="en-US" sz="1600" dirty="0" smtClean="0"/>
              <a:t>(29th Jul 2016)</a:t>
            </a:r>
            <a:endParaRPr lang="en-US" sz="1600" dirty="0"/>
          </a:p>
          <a:p>
            <a:pPr lvl="1"/>
            <a:r>
              <a:rPr lang="en-US" sz="1600" dirty="0" smtClean="0"/>
              <a:t>- </a:t>
            </a:r>
            <a:r>
              <a:rPr lang="en-US" sz="1600" dirty="0"/>
              <a:t>F</a:t>
            </a:r>
            <a:r>
              <a:rPr lang="en-US" sz="1600" dirty="0" smtClean="0"/>
              <a:t>irst demonstration </a:t>
            </a:r>
            <a:r>
              <a:rPr lang="en-US" sz="1600" dirty="0"/>
              <a:t>in </a:t>
            </a:r>
            <a:r>
              <a:rPr lang="en-US" sz="1600" dirty="0" smtClean="0"/>
              <a:t>October 2016 at an event </a:t>
            </a:r>
            <a:endParaRPr lang="en-US" sz="1600" dirty="0"/>
          </a:p>
          <a:p>
            <a:pPr lvl="1"/>
            <a:r>
              <a:rPr lang="en-US" sz="1600" dirty="0" smtClean="0"/>
              <a:t>- Final </a:t>
            </a:r>
            <a:r>
              <a:rPr lang="en-US" sz="1600" dirty="0"/>
              <a:t>d</a:t>
            </a:r>
            <a:r>
              <a:rPr lang="en-US" sz="1600" dirty="0" smtClean="0"/>
              <a:t>emonstration </a:t>
            </a:r>
            <a:r>
              <a:rPr lang="en-US" sz="1600" dirty="0"/>
              <a:t>to the </a:t>
            </a:r>
            <a:r>
              <a:rPr lang="en-US" sz="1600" dirty="0" smtClean="0"/>
              <a:t>Board and possibly at an event in December 2016</a:t>
            </a:r>
            <a:endParaRPr lang="en-US" sz="1600" dirty="0"/>
          </a:p>
        </p:txBody>
      </p:sp>
      <p:sp>
        <p:nvSpPr>
          <p:cNvPr id="4" name="Shape 49"/>
          <p:cNvSpPr txBox="1">
            <a:spLocks/>
          </p:cNvSpPr>
          <p:nvPr/>
        </p:nvSpPr>
        <p:spPr>
          <a:xfrm>
            <a:off x="409679" y="0"/>
            <a:ext cx="8229600" cy="752598"/>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en-US" dirty="0" smtClean="0"/>
              <a:t>Next Steps: Schedule and Milestones</a:t>
            </a:r>
            <a:endParaRPr lang="en-US" dirty="0"/>
          </a:p>
        </p:txBody>
      </p:sp>
    </p:spTree>
    <p:extLst>
      <p:ext uri="{BB962C8B-B14F-4D97-AF65-F5344CB8AC3E}">
        <p14:creationId xmlns:p14="http://schemas.microsoft.com/office/powerpoint/2010/main" val="296073654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4241" y="1989233"/>
            <a:ext cx="7886700" cy="53792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prstClr val="black"/>
                </a:solidFill>
              </a:rPr>
              <a:t>Backups</a:t>
            </a:r>
            <a:endParaRPr lang="en-US" sz="3600" b="1" dirty="0">
              <a:solidFill>
                <a:prstClr val="black"/>
              </a:solidFill>
            </a:endParaRPr>
          </a:p>
        </p:txBody>
      </p:sp>
    </p:spTree>
    <p:extLst>
      <p:ext uri="{BB962C8B-B14F-4D97-AF65-F5344CB8AC3E}">
        <p14:creationId xmlns:p14="http://schemas.microsoft.com/office/powerpoint/2010/main" val="412415160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a:spLocks noGrp="1"/>
          </p:cNvSpPr>
          <p:nvPr>
            <p:ph type="ctrTitle"/>
          </p:nvPr>
        </p:nvSpPr>
        <p:spPr>
          <a:prstGeom prst="rect">
            <a:avLst/>
          </a:prstGeom>
        </p:spPr>
        <p:txBody>
          <a:bodyPr lIns="91425" tIns="91425" rIns="91425" bIns="91425" anchor="ctr" anchorCtr="0">
            <a:noAutofit/>
          </a:bodyPr>
          <a:lstStyle/>
          <a:p>
            <a:pPr>
              <a:spcBef>
                <a:spcPts val="0"/>
              </a:spcBef>
            </a:pPr>
            <a:r>
              <a:rPr lang="en-US" b="1" dirty="0" smtClean="0">
                <a:solidFill>
                  <a:schemeClr val="bg1"/>
                </a:solidFill>
              </a:rPr>
              <a:t>Mobile-CORD</a:t>
            </a:r>
            <a:br>
              <a:rPr lang="en-US" b="1" dirty="0" smtClean="0">
                <a:solidFill>
                  <a:schemeClr val="bg1"/>
                </a:solidFill>
              </a:rPr>
            </a:br>
            <a:r>
              <a:rPr lang="en-US" sz="2800" dirty="0" smtClean="0">
                <a:solidFill>
                  <a:schemeClr val="bg1"/>
                </a:solidFill>
              </a:rPr>
              <a:t>Enable 5G with/on CORD</a:t>
            </a:r>
            <a:endParaRPr lang="en" sz="1600" dirty="0">
              <a:solidFill>
                <a:schemeClr val="bg1"/>
              </a:solidFill>
            </a:endParaRPr>
          </a:p>
        </p:txBody>
      </p:sp>
      <p:sp>
        <p:nvSpPr>
          <p:cNvPr id="53" name="Shape 53"/>
          <p:cNvSpPr txBox="1">
            <a:spLocks noGrp="1"/>
          </p:cNvSpPr>
          <p:nvPr>
            <p:ph type="subTitle" idx="4294967295"/>
          </p:nvPr>
        </p:nvSpPr>
        <p:spPr>
          <a:xfrm>
            <a:off x="0" y="4090988"/>
            <a:ext cx="8605838" cy="938212"/>
          </a:xfrm>
          <a:prstGeom prst="rect">
            <a:avLst/>
          </a:prstGeom>
        </p:spPr>
        <p:txBody>
          <a:bodyPr lIns="91425" tIns="91425" rIns="91425" bIns="91425" anchor="t" anchorCtr="0">
            <a:noAutofit/>
          </a:bodyPr>
          <a:lstStyle/>
          <a:p>
            <a:pPr algn="ctr">
              <a:spcBef>
                <a:spcPts val="0"/>
              </a:spcBef>
              <a:buClr>
                <a:schemeClr val="dk1"/>
              </a:buClr>
              <a:buSzPct val="25000"/>
              <a:buNone/>
            </a:pPr>
            <a:r>
              <a:rPr lang="en-US" altLang="ko-KR" dirty="0" smtClean="0">
                <a:solidFill>
                  <a:schemeClr val="dk1"/>
                </a:solidFill>
                <a:ea typeface="Calibri"/>
                <a:cs typeface="Calibri"/>
                <a:sym typeface="Calibri"/>
              </a:rPr>
              <a:t>ONOS/CORD </a:t>
            </a:r>
            <a:r>
              <a:rPr lang="en-US" altLang="ko-KR" dirty="0">
                <a:solidFill>
                  <a:schemeClr val="dk1"/>
                </a:solidFill>
                <a:ea typeface="Calibri"/>
                <a:cs typeface="Calibri"/>
                <a:sym typeface="Calibri"/>
              </a:rPr>
              <a:t>Partnership</a:t>
            </a:r>
          </a:p>
          <a:p>
            <a:pPr algn="ctr">
              <a:spcBef>
                <a:spcPts val="0"/>
              </a:spcBef>
              <a:buClr>
                <a:srgbClr val="C0504D"/>
              </a:buClr>
              <a:buSzPct val="25000"/>
              <a:buNone/>
            </a:pPr>
            <a:r>
              <a:rPr lang="en-US" altLang="ko-KR" u="sng" dirty="0">
                <a:solidFill>
                  <a:schemeClr val="hlink"/>
                </a:solidFill>
                <a:ea typeface="Calibri"/>
                <a:cs typeface="Calibri"/>
                <a:sym typeface="Calibri"/>
                <a:hlinkClick r:id="rId3"/>
              </a:rPr>
              <a:t>http:/</a:t>
            </a:r>
            <a:r>
              <a:rPr lang="en-US" altLang="ko-KR" u="sng" dirty="0" smtClean="0">
                <a:solidFill>
                  <a:schemeClr val="hlink"/>
                </a:solidFill>
                <a:ea typeface="Calibri"/>
                <a:cs typeface="Calibri"/>
                <a:sym typeface="Calibri"/>
                <a:hlinkClick r:id="rId3"/>
              </a:rPr>
              <a:t>/opencord.org</a:t>
            </a:r>
            <a:r>
              <a:rPr lang="en-US" altLang="ko-KR" u="sng" dirty="0">
                <a:solidFill>
                  <a:schemeClr val="hlink"/>
                </a:solidFill>
                <a:ea typeface="Calibri"/>
                <a:cs typeface="Calibri"/>
                <a:sym typeface="Calibri"/>
                <a:hlinkClick r:id="rId3"/>
              </a:rPr>
              <a:t>/</a:t>
            </a:r>
            <a:endParaRPr lang="en-US" altLang="ko-KR" u="sng" dirty="0">
              <a:solidFill>
                <a:schemeClr val="hlink"/>
              </a:solidFill>
              <a:ea typeface="Calibri"/>
              <a:cs typeface="Calibri"/>
              <a:sym typeface="Calibri"/>
            </a:endParaRPr>
          </a:p>
          <a:p>
            <a:pPr algn="ctr">
              <a:spcBef>
                <a:spcPts val="0"/>
              </a:spcBef>
              <a:buClr>
                <a:srgbClr val="C0504D"/>
              </a:buClr>
              <a:buSzPct val="25000"/>
              <a:buNone/>
            </a:pPr>
            <a:endParaRPr lang="en-US" altLang="ko-KR" dirty="0">
              <a:solidFill>
                <a:srgbClr val="C0504D"/>
              </a:solidFill>
              <a:ea typeface="Calibri"/>
              <a:cs typeface="Calibri"/>
              <a:sym typeface="Calibri"/>
            </a:endParaRPr>
          </a:p>
        </p:txBody>
      </p:sp>
    </p:spTree>
    <p:extLst>
      <p:ext uri="{BB962C8B-B14F-4D97-AF65-F5344CB8AC3E}">
        <p14:creationId xmlns:p14="http://schemas.microsoft.com/office/powerpoint/2010/main" val="67398290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113"/>
            <a:ext cx="8689975" cy="857250"/>
          </a:xfrm>
        </p:spPr>
        <p:txBody>
          <a:bodyPr>
            <a:noAutofit/>
          </a:bodyPr>
          <a:lstStyle/>
          <a:p>
            <a:r>
              <a:rPr lang="en-US" dirty="0" smtClean="0">
                <a:solidFill>
                  <a:schemeClr val="bg1"/>
                </a:solidFill>
              </a:rPr>
              <a:t>M-CORD Drivers = Operator Challenges</a:t>
            </a:r>
            <a:endParaRPr lang="en-US" dirty="0">
              <a:solidFill>
                <a:schemeClr val="bg1"/>
              </a:solidFill>
            </a:endParaRPr>
          </a:p>
        </p:txBody>
      </p:sp>
      <p:sp>
        <p:nvSpPr>
          <p:cNvPr id="27" name="TextBox 26"/>
          <p:cNvSpPr txBox="1"/>
          <p:nvPr/>
        </p:nvSpPr>
        <p:spPr>
          <a:xfrm>
            <a:off x="457200" y="844734"/>
            <a:ext cx="1978839" cy="323165"/>
          </a:xfrm>
          <a:prstGeom prst="rect">
            <a:avLst/>
          </a:prstGeom>
          <a:noFill/>
          <a:ln>
            <a:noFill/>
          </a:ln>
        </p:spPr>
        <p:txBody>
          <a:bodyPr wrap="square" rtlCol="0">
            <a:spAutoFit/>
          </a:bodyPr>
          <a:lstStyle/>
          <a:p>
            <a:pPr defTabSz="457200"/>
            <a:r>
              <a:rPr lang="en-US" sz="1500" i="1" kern="1200" dirty="0">
                <a:solidFill>
                  <a:prstClr val="white">
                    <a:lumMod val="50000"/>
                  </a:prstClr>
                </a:solidFill>
                <a:latin typeface="Calibri"/>
                <a:ea typeface="+mn-ea"/>
                <a:cs typeface="+mn-cs"/>
                <a:rtl val="0"/>
              </a:rPr>
              <a:t>In the last 5 years</a:t>
            </a:r>
          </a:p>
        </p:txBody>
      </p:sp>
      <p:cxnSp>
        <p:nvCxnSpPr>
          <p:cNvPr id="29" name="Straight Connector 28"/>
          <p:cNvCxnSpPr/>
          <p:nvPr/>
        </p:nvCxnSpPr>
        <p:spPr>
          <a:xfrm>
            <a:off x="464438" y="1134539"/>
            <a:ext cx="8215124"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Rectangle 15"/>
          <p:cNvSpPr/>
          <p:nvPr/>
        </p:nvSpPr>
        <p:spPr>
          <a:xfrm>
            <a:off x="3213567" y="1167899"/>
            <a:ext cx="2511606" cy="861774"/>
          </a:xfrm>
          <a:prstGeom prst="rect">
            <a:avLst/>
          </a:prstGeom>
        </p:spPr>
        <p:txBody>
          <a:bodyPr wrap="square">
            <a:spAutoFit/>
          </a:bodyPr>
          <a:lstStyle/>
          <a:p>
            <a:pPr algn="ctr" defTabSz="457200">
              <a:spcBef>
                <a:spcPts val="200"/>
              </a:spcBef>
            </a:pPr>
            <a:r>
              <a:rPr lang="en-US" sz="2000" b="1" kern="1200" dirty="0">
                <a:solidFill>
                  <a:prstClr val="black"/>
                </a:solidFill>
                <a:latin typeface="Calibri"/>
                <a:ea typeface="+mn-ea"/>
                <a:cs typeface="+mn-cs"/>
                <a:rtl val="0"/>
              </a:rPr>
              <a:t>$50 Billion </a:t>
            </a:r>
          </a:p>
          <a:p>
            <a:pPr algn="ctr" defTabSz="457200">
              <a:lnSpc>
                <a:spcPts val="1600"/>
              </a:lnSpc>
              <a:spcBef>
                <a:spcPts val="200"/>
              </a:spcBef>
            </a:pPr>
            <a:r>
              <a:rPr lang="en-US" sz="1600" kern="1200" dirty="0">
                <a:solidFill>
                  <a:prstClr val="black"/>
                </a:solidFill>
                <a:latin typeface="Calibri"/>
                <a:ea typeface="+mn-ea"/>
                <a:cs typeface="+mn-cs"/>
                <a:rtl val="0"/>
              </a:rPr>
              <a:t>Spectrum investment </a:t>
            </a:r>
          </a:p>
          <a:p>
            <a:pPr algn="ctr" defTabSz="457200">
              <a:lnSpc>
                <a:spcPts val="1600"/>
              </a:lnSpc>
              <a:spcBef>
                <a:spcPts val="200"/>
              </a:spcBef>
            </a:pPr>
            <a:r>
              <a:rPr lang="en-US" sz="1600" kern="1200" dirty="0">
                <a:solidFill>
                  <a:prstClr val="black"/>
                </a:solidFill>
                <a:latin typeface="Calibri"/>
                <a:ea typeface="+mn-ea"/>
                <a:cs typeface="+mn-cs"/>
                <a:rtl val="0"/>
              </a:rPr>
              <a:t>(~50 </a:t>
            </a:r>
            <a:r>
              <a:rPr lang="en-US" sz="1600" kern="1200" dirty="0" err="1">
                <a:solidFill>
                  <a:prstClr val="black"/>
                </a:solidFill>
                <a:latin typeface="Calibri"/>
                <a:ea typeface="+mn-ea"/>
                <a:cs typeface="+mn-cs"/>
                <a:rtl val="0"/>
              </a:rPr>
              <a:t>Mhz</a:t>
            </a:r>
            <a:r>
              <a:rPr lang="en-US" sz="1600" kern="1200" dirty="0">
                <a:solidFill>
                  <a:prstClr val="black"/>
                </a:solidFill>
                <a:latin typeface="Calibri"/>
                <a:ea typeface="+mn-ea"/>
                <a:cs typeface="+mn-cs"/>
                <a:rtl val="0"/>
              </a:rPr>
              <a:t>)</a:t>
            </a:r>
          </a:p>
        </p:txBody>
      </p:sp>
      <p:pic>
        <p:nvPicPr>
          <p:cNvPr id="36" name="Picture 16"/>
          <p:cNvPicPr>
            <a:picLocks noChangeAspect="1"/>
          </p:cNvPicPr>
          <p:nvPr/>
        </p:nvPicPr>
        <p:blipFill>
          <a:blip r:embed="rId2"/>
          <a:stretch>
            <a:fillRect/>
          </a:stretch>
        </p:blipFill>
        <p:spPr>
          <a:xfrm>
            <a:off x="4089353" y="1948772"/>
            <a:ext cx="893846" cy="853739"/>
          </a:xfrm>
          <a:prstGeom prst="rect">
            <a:avLst/>
          </a:prstGeom>
        </p:spPr>
      </p:pic>
      <p:sp>
        <p:nvSpPr>
          <p:cNvPr id="37" name="Rectangle 17"/>
          <p:cNvSpPr/>
          <p:nvPr/>
        </p:nvSpPr>
        <p:spPr>
          <a:xfrm>
            <a:off x="551677" y="1167899"/>
            <a:ext cx="2329715" cy="836126"/>
          </a:xfrm>
          <a:prstGeom prst="rect">
            <a:avLst/>
          </a:prstGeom>
        </p:spPr>
        <p:txBody>
          <a:bodyPr wrap="square">
            <a:spAutoFit/>
          </a:bodyPr>
          <a:lstStyle/>
          <a:p>
            <a:pPr algn="ctr" defTabSz="457200">
              <a:spcBef>
                <a:spcPts val="200"/>
              </a:spcBef>
            </a:pPr>
            <a:r>
              <a:rPr lang="en-US" sz="2000" b="1" kern="1200" dirty="0">
                <a:solidFill>
                  <a:prstClr val="black"/>
                </a:solidFill>
                <a:latin typeface="Calibri"/>
                <a:ea typeface="+mn-ea"/>
                <a:cs typeface="+mn-cs"/>
                <a:rtl val="0"/>
              </a:rPr>
              <a:t>100,000% </a:t>
            </a:r>
          </a:p>
          <a:p>
            <a:pPr algn="ctr" defTabSz="457200">
              <a:lnSpc>
                <a:spcPts val="1600"/>
              </a:lnSpc>
              <a:spcBef>
                <a:spcPts val="200"/>
              </a:spcBef>
            </a:pPr>
            <a:r>
              <a:rPr lang="en-US" sz="1600" kern="1200" dirty="0">
                <a:solidFill>
                  <a:prstClr val="black"/>
                </a:solidFill>
                <a:latin typeface="Calibri"/>
                <a:ea typeface="+mn-ea"/>
                <a:cs typeface="+mn-cs"/>
                <a:rtl val="0"/>
              </a:rPr>
              <a:t>Increase in Wireless Data Traffic</a:t>
            </a:r>
          </a:p>
        </p:txBody>
      </p:sp>
      <p:pic>
        <p:nvPicPr>
          <p:cNvPr id="38" name="Picture 10" descr="http://sami-badawi.cabanova.com/files/fgzl-2bglxsl5e5of-qt1c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4185" y="1987565"/>
            <a:ext cx="1048563" cy="73399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19"/>
          <p:cNvSpPr/>
          <p:nvPr/>
        </p:nvSpPr>
        <p:spPr>
          <a:xfrm>
            <a:off x="6068509" y="1134539"/>
            <a:ext cx="2525526" cy="861774"/>
          </a:xfrm>
          <a:prstGeom prst="rect">
            <a:avLst/>
          </a:prstGeom>
        </p:spPr>
        <p:txBody>
          <a:bodyPr wrap="square">
            <a:spAutoFit/>
          </a:bodyPr>
          <a:lstStyle/>
          <a:p>
            <a:pPr algn="ctr" defTabSz="457200">
              <a:spcBef>
                <a:spcPts val="200"/>
              </a:spcBef>
            </a:pPr>
            <a:r>
              <a:rPr lang="en-US" sz="2000" b="1" kern="1200" dirty="0">
                <a:solidFill>
                  <a:prstClr val="black"/>
                </a:solidFill>
                <a:latin typeface="Calibri"/>
                <a:ea typeface="+mn-ea"/>
                <a:cs typeface="+mn-cs"/>
                <a:rtl val="0"/>
              </a:rPr>
              <a:t>$5 Billion </a:t>
            </a:r>
          </a:p>
          <a:p>
            <a:pPr algn="ctr" defTabSz="457200">
              <a:lnSpc>
                <a:spcPts val="1600"/>
              </a:lnSpc>
              <a:spcBef>
                <a:spcPts val="200"/>
              </a:spcBef>
            </a:pPr>
            <a:r>
              <a:rPr lang="en-US" sz="1600" kern="1200" dirty="0">
                <a:solidFill>
                  <a:prstClr val="black"/>
                </a:solidFill>
                <a:latin typeface="Calibri"/>
                <a:ea typeface="+mn-ea"/>
                <a:cs typeface="+mn-cs"/>
                <a:rtl val="0"/>
              </a:rPr>
              <a:t>LTE </a:t>
            </a:r>
            <a:r>
              <a:rPr lang="en-US" sz="1600" kern="1200" dirty="0" smtClean="0">
                <a:solidFill>
                  <a:prstClr val="black"/>
                </a:solidFill>
                <a:latin typeface="Calibri"/>
                <a:ea typeface="+mn-ea"/>
                <a:cs typeface="+mn-cs"/>
                <a:rtl val="0"/>
              </a:rPr>
              <a:t>System investment </a:t>
            </a:r>
            <a:endParaRPr lang="en-US" sz="1600" kern="1200" dirty="0">
              <a:solidFill>
                <a:prstClr val="black"/>
              </a:solidFill>
              <a:latin typeface="Calibri"/>
              <a:ea typeface="+mn-ea"/>
              <a:cs typeface="+mn-cs"/>
              <a:rtl val="0"/>
            </a:endParaRPr>
          </a:p>
          <a:p>
            <a:pPr algn="ctr" defTabSz="457200">
              <a:lnSpc>
                <a:spcPts val="1600"/>
              </a:lnSpc>
              <a:spcBef>
                <a:spcPts val="200"/>
              </a:spcBef>
            </a:pPr>
            <a:r>
              <a:rPr lang="en-US" sz="1600" kern="1200" dirty="0" smtClean="0">
                <a:solidFill>
                  <a:prstClr val="black"/>
                </a:solidFill>
                <a:latin typeface="Calibri"/>
                <a:ea typeface="+mn-ea"/>
                <a:cs typeface="+mn-cs"/>
                <a:rtl val="0"/>
              </a:rPr>
              <a:t>(RAN, EPC</a:t>
            </a:r>
            <a:r>
              <a:rPr lang="en-US" sz="1600" kern="1200" dirty="0">
                <a:solidFill>
                  <a:prstClr val="black"/>
                </a:solidFill>
                <a:latin typeface="Calibri"/>
                <a:ea typeface="+mn-ea"/>
                <a:cs typeface="+mn-cs"/>
                <a:rtl val="0"/>
              </a:rPr>
              <a:t>)</a:t>
            </a:r>
          </a:p>
        </p:txBody>
      </p:sp>
      <p:sp>
        <p:nvSpPr>
          <p:cNvPr id="41" name="Oval 14"/>
          <p:cNvSpPr/>
          <p:nvPr/>
        </p:nvSpPr>
        <p:spPr>
          <a:xfrm>
            <a:off x="880461" y="2886244"/>
            <a:ext cx="1836512" cy="1758293"/>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endParaRPr lang="en-US" sz="1050" kern="1200">
              <a:solidFill>
                <a:prstClr val="white"/>
              </a:solidFill>
              <a:rtl val="0"/>
            </a:endParaRPr>
          </a:p>
        </p:txBody>
      </p:sp>
      <p:sp>
        <p:nvSpPr>
          <p:cNvPr id="42" name="Rectangle 21"/>
          <p:cNvSpPr/>
          <p:nvPr/>
        </p:nvSpPr>
        <p:spPr>
          <a:xfrm>
            <a:off x="983372" y="3633129"/>
            <a:ext cx="1646594" cy="923330"/>
          </a:xfrm>
          <a:prstGeom prst="rect">
            <a:avLst/>
          </a:prstGeom>
        </p:spPr>
        <p:txBody>
          <a:bodyPr wrap="square">
            <a:spAutoFit/>
          </a:bodyPr>
          <a:lstStyle/>
          <a:p>
            <a:pPr algn="ctr" defTabSz="457200"/>
            <a:r>
              <a:rPr lang="en-US" sz="1500" b="1" kern="1200" dirty="0">
                <a:solidFill>
                  <a:srgbClr val="FFFFFF"/>
                </a:solidFill>
                <a:latin typeface="Calibri"/>
                <a:ea typeface="+mn-ea"/>
                <a:cs typeface="+mn-cs"/>
                <a:rtl val="0"/>
              </a:rPr>
              <a:t>Alternative “shared” access </a:t>
            </a:r>
          </a:p>
          <a:p>
            <a:pPr algn="ctr" defTabSz="457200"/>
            <a:r>
              <a:rPr lang="en-US" sz="900" kern="1200" dirty="0">
                <a:solidFill>
                  <a:srgbClr val="FFFFFF"/>
                </a:solidFill>
                <a:latin typeface="Calibri"/>
                <a:ea typeface="+mn-ea"/>
                <a:cs typeface="+mn-cs"/>
                <a:rtl val="0"/>
              </a:rPr>
              <a:t>(</a:t>
            </a:r>
            <a:r>
              <a:rPr lang="en-US" sz="900" kern="1200" dirty="0" err="1">
                <a:solidFill>
                  <a:srgbClr val="FFFFFF"/>
                </a:solidFill>
                <a:latin typeface="Calibri"/>
                <a:ea typeface="+mn-ea"/>
                <a:cs typeface="+mn-cs"/>
                <a:rtl val="0"/>
              </a:rPr>
              <a:t>WiFi</a:t>
            </a:r>
            <a:r>
              <a:rPr lang="en-US" sz="900" kern="1200" dirty="0">
                <a:solidFill>
                  <a:srgbClr val="FFFFFF"/>
                </a:solidFill>
                <a:latin typeface="Calibri"/>
                <a:ea typeface="+mn-ea"/>
                <a:cs typeface="+mn-cs"/>
                <a:rtl val="0"/>
              </a:rPr>
              <a:t>, LAA, LTE-U) </a:t>
            </a:r>
          </a:p>
        </p:txBody>
      </p:sp>
      <p:pic>
        <p:nvPicPr>
          <p:cNvPr id="43" name="Picture 8" descr="http://www.the-beeman.co.uk/ekmps/shops/beeman/resources/Design/wifi.png"/>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449460" y="3100448"/>
            <a:ext cx="698513" cy="483676"/>
          </a:xfrm>
          <a:prstGeom prst="rect">
            <a:avLst/>
          </a:prstGeom>
          <a:noFill/>
          <a:extLst>
            <a:ext uri="{909E8E84-426E-40dd-AFC4-6F175D3DCCD1}">
              <a14:hiddenFill xmlns:a14="http://schemas.microsoft.com/office/drawing/2010/main">
                <a:solidFill>
                  <a:srgbClr val="FFFFFF"/>
                </a:solidFill>
              </a14:hiddenFill>
            </a:ext>
          </a:extLst>
        </p:spPr>
      </p:pic>
      <p:sp>
        <p:nvSpPr>
          <p:cNvPr id="44" name="Oval 23"/>
          <p:cNvSpPr/>
          <p:nvPr/>
        </p:nvSpPr>
        <p:spPr>
          <a:xfrm>
            <a:off x="6356634" y="2886244"/>
            <a:ext cx="1836512" cy="1758293"/>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endParaRPr lang="en-US" sz="1050" kern="1200">
              <a:solidFill>
                <a:prstClr val="white"/>
              </a:solidFill>
              <a:rtl val="0"/>
            </a:endParaRPr>
          </a:p>
        </p:txBody>
      </p:sp>
      <p:sp>
        <p:nvSpPr>
          <p:cNvPr id="45" name="Rectangle 24"/>
          <p:cNvSpPr/>
          <p:nvPr/>
        </p:nvSpPr>
        <p:spPr>
          <a:xfrm>
            <a:off x="6571177" y="3819223"/>
            <a:ext cx="1407425" cy="784830"/>
          </a:xfrm>
          <a:prstGeom prst="rect">
            <a:avLst/>
          </a:prstGeom>
        </p:spPr>
        <p:txBody>
          <a:bodyPr wrap="square">
            <a:spAutoFit/>
          </a:bodyPr>
          <a:lstStyle/>
          <a:p>
            <a:pPr algn="ctr" defTabSz="457200"/>
            <a:r>
              <a:rPr lang="en-US" sz="1500" b="1" kern="1200" dirty="0">
                <a:solidFill>
                  <a:srgbClr val="FFFFFF"/>
                </a:solidFill>
                <a:latin typeface="Calibri"/>
                <a:ea typeface="+mn-ea"/>
                <a:cs typeface="+mn-cs"/>
                <a:rtl val="0"/>
              </a:rPr>
              <a:t>Vendor </a:t>
            </a:r>
          </a:p>
          <a:p>
            <a:pPr algn="ctr" defTabSz="457200"/>
            <a:r>
              <a:rPr lang="en-US" sz="1500" b="1" kern="1200" dirty="0">
                <a:solidFill>
                  <a:srgbClr val="FFFFFF"/>
                </a:solidFill>
                <a:latin typeface="Calibri"/>
                <a:ea typeface="+mn-ea"/>
                <a:cs typeface="+mn-cs"/>
                <a:rtl val="0"/>
              </a:rPr>
              <a:t>Lock-in Interfaces</a:t>
            </a:r>
          </a:p>
        </p:txBody>
      </p:sp>
      <p:pic>
        <p:nvPicPr>
          <p:cNvPr id="46" name="Picture 14" descr="http://3.bp.blogspot.com/-Wh6CPD5kuuw/VHh0W8m7zWI/AAAAAAAAAxY/f7lWdDX6Exk/s1600/Metal%2BFinger%2BPrint%2BSecurity%2BLoc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9744" y="3086196"/>
            <a:ext cx="670292" cy="670292"/>
          </a:xfrm>
          <a:prstGeom prst="rect">
            <a:avLst/>
          </a:prstGeom>
          <a:noFill/>
          <a:extLst>
            <a:ext uri="{909E8E84-426E-40dd-AFC4-6F175D3DCCD1}">
              <a14:hiddenFill xmlns:a14="http://schemas.microsoft.com/office/drawing/2010/main">
                <a:solidFill>
                  <a:srgbClr val="FFFFFF"/>
                </a:solidFill>
              </a14:hiddenFill>
            </a:ext>
          </a:extLst>
        </p:spPr>
      </p:pic>
      <p:sp>
        <p:nvSpPr>
          <p:cNvPr id="48" name="Oval 29"/>
          <p:cNvSpPr/>
          <p:nvPr/>
        </p:nvSpPr>
        <p:spPr>
          <a:xfrm>
            <a:off x="3586059" y="2886244"/>
            <a:ext cx="1836512" cy="1758293"/>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endParaRPr lang="en-US" sz="1050" kern="1200">
              <a:solidFill>
                <a:prstClr val="white"/>
              </a:solidFill>
              <a:rtl val="0"/>
            </a:endParaRPr>
          </a:p>
        </p:txBody>
      </p:sp>
      <p:sp>
        <p:nvSpPr>
          <p:cNvPr id="49" name="Rectangle 30"/>
          <p:cNvSpPr/>
          <p:nvPr/>
        </p:nvSpPr>
        <p:spPr>
          <a:xfrm>
            <a:off x="3688970" y="3633129"/>
            <a:ext cx="1646594" cy="784830"/>
          </a:xfrm>
          <a:prstGeom prst="rect">
            <a:avLst/>
          </a:prstGeom>
        </p:spPr>
        <p:txBody>
          <a:bodyPr wrap="square">
            <a:spAutoFit/>
          </a:bodyPr>
          <a:lstStyle/>
          <a:p>
            <a:pPr algn="ctr" defTabSz="457200"/>
            <a:r>
              <a:rPr lang="en-US" sz="1500" b="1" kern="1200" dirty="0" smtClean="0">
                <a:solidFill>
                  <a:srgbClr val="FFFFFF"/>
                </a:solidFill>
                <a:latin typeface="Calibri"/>
                <a:ea typeface="+mn-ea"/>
                <a:cs typeface="+mn-cs"/>
                <a:rtl val="0"/>
              </a:rPr>
              <a:t>New and very diverse devices with IoT</a:t>
            </a:r>
            <a:endParaRPr lang="en-US" sz="1500" b="1" kern="1200" dirty="0">
              <a:solidFill>
                <a:srgbClr val="FFFFFF"/>
              </a:solidFill>
              <a:latin typeface="Calibri"/>
              <a:ea typeface="+mn-ea"/>
              <a:cs typeface="+mn-cs"/>
              <a:rtl val="0"/>
            </a:endParaRPr>
          </a:p>
        </p:txBody>
      </p:sp>
      <p:sp>
        <p:nvSpPr>
          <p:cNvPr id="50" name="TextBox 49"/>
          <p:cNvSpPr txBox="1"/>
          <p:nvPr/>
        </p:nvSpPr>
        <p:spPr>
          <a:xfrm>
            <a:off x="2923151" y="4688916"/>
            <a:ext cx="3297698" cy="461665"/>
          </a:xfrm>
          <a:prstGeom prst="rect">
            <a:avLst/>
          </a:prstGeom>
          <a:noFill/>
        </p:spPr>
        <p:txBody>
          <a:bodyPr wrap="none" rtlCol="0">
            <a:spAutoFit/>
          </a:bodyPr>
          <a:lstStyle/>
          <a:p>
            <a:pPr defTabSz="457200"/>
            <a:r>
              <a:rPr lang="en-US" sz="2400" b="1" kern="1200" dirty="0" smtClean="0">
                <a:solidFill>
                  <a:srgbClr val="C0504D"/>
                </a:solidFill>
                <a:latin typeface="Calibri"/>
                <a:ea typeface="+mn-ea"/>
                <a:cs typeface="+mn-cs"/>
                <a:rtl val="0"/>
              </a:rPr>
              <a:t>Slowing revenue growth</a:t>
            </a:r>
            <a:endParaRPr lang="en-US" sz="2400" b="1" kern="1200" dirty="0">
              <a:solidFill>
                <a:srgbClr val="C0504D"/>
              </a:solidFill>
              <a:latin typeface="Calibri"/>
              <a:ea typeface="+mn-ea"/>
              <a:cs typeface="+mn-cs"/>
              <a:rtl val="0"/>
            </a:endParaRPr>
          </a:p>
        </p:txBody>
      </p:sp>
      <p:pic>
        <p:nvPicPr>
          <p:cNvPr id="51" name="Picture 16" descr="https://www.ctl.io/assets/images/solutions/iot/iot-diagram.png"/>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3976650" y="2999446"/>
            <a:ext cx="1119251" cy="62271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0" descr="LTE SGW PGW에 대한 이미지 검색결과"/>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50041" y="2196257"/>
            <a:ext cx="501303" cy="37549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4" descr="LTE SGW PGW에 대한 이미지 검색결과"/>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6120" y="2230216"/>
            <a:ext cx="543921" cy="54392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36" descr="LTE eNodeB에 대한 이미지 검색결과"/>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100000" l="1515" r="88258"/>
                    </a14:imgEffect>
                  </a14:imgLayer>
                </a14:imgProps>
              </a:ext>
              <a:ext uri="{28A0092B-C50C-407E-A947-70E740481C1C}">
                <a14:useLocalDpi xmlns:a14="http://schemas.microsoft.com/office/drawing/2010/main" val="0"/>
              </a:ext>
            </a:extLst>
          </a:blip>
          <a:srcRect r="14862"/>
          <a:stretch/>
        </p:blipFill>
        <p:spPr bwMode="auto">
          <a:xfrm>
            <a:off x="6401193" y="1945017"/>
            <a:ext cx="694284" cy="589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283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5"/>
          <p:cNvSpPr/>
          <p:nvPr/>
        </p:nvSpPr>
        <p:spPr>
          <a:xfrm>
            <a:off x="1488109" y="2839606"/>
            <a:ext cx="1193890" cy="373221"/>
          </a:xfrm>
          <a:prstGeom prst="roundRect">
            <a:avLst>
              <a:gd name="adj" fmla="val 0"/>
            </a:avLst>
          </a:prstGeom>
          <a:solidFill>
            <a:sysClr val="window" lastClr="FFFFFF"/>
          </a:solidFill>
          <a:ln w="9525" cap="flat" cmpd="sng" algn="ctr">
            <a:solidFill>
              <a:srgbClr val="C00000"/>
            </a:solidFill>
            <a:prstDash val="solid"/>
          </a:ln>
          <a:effectLst>
            <a:outerShdw blurRad="40000" dist="23000" dir="5400000" rotWithShape="0">
              <a:srgbClr val="000000">
                <a:alpha val="35000"/>
              </a:srgbClr>
            </a:outerShdw>
          </a:effectLst>
        </p:spPr>
        <p:txBody>
          <a:bodyPr rtlCol="0" anchor="ctr"/>
          <a:lstStyle/>
          <a:p>
            <a:pPr algn="ctr" defTabSz="342892"/>
            <a:r>
              <a:rPr lang="en-US" sz="1200" dirty="0" smtClean="0">
                <a:solidFill>
                  <a:srgbClr val="C00000"/>
                </a:solidFill>
                <a:latin typeface="Calibri" panose="020F0502020204030204" pitchFamily="34" charset="0"/>
              </a:rPr>
              <a:t>MME</a:t>
            </a:r>
            <a:r>
              <a:rPr lang="en-US" sz="1200" dirty="0">
                <a:solidFill>
                  <a:srgbClr val="C00000"/>
                </a:solidFill>
                <a:latin typeface="Calibri" panose="020F0502020204030204" pitchFamily="34" charset="0"/>
              </a:rPr>
              <a:t>, SGW</a:t>
            </a:r>
            <a:r>
              <a:rPr lang="en-US" sz="1200" dirty="0" smtClean="0">
                <a:solidFill>
                  <a:srgbClr val="C00000"/>
                </a:solidFill>
                <a:latin typeface="Calibri" panose="020F0502020204030204" pitchFamily="34" charset="0"/>
              </a:rPr>
              <a:t>, PGW</a:t>
            </a:r>
            <a:endParaRPr lang="en-US" sz="1200" dirty="0">
              <a:solidFill>
                <a:srgbClr val="C00000"/>
              </a:solidFill>
              <a:latin typeface="Calibri" panose="020F0502020204030204" pitchFamily="34" charset="0"/>
            </a:endParaRPr>
          </a:p>
        </p:txBody>
      </p:sp>
      <p:sp>
        <p:nvSpPr>
          <p:cNvPr id="6" name="Rounded Rectangle 116"/>
          <p:cNvSpPr/>
          <p:nvPr/>
        </p:nvSpPr>
        <p:spPr>
          <a:xfrm>
            <a:off x="2753809" y="2110860"/>
            <a:ext cx="1191197" cy="575107"/>
          </a:xfrm>
          <a:prstGeom prst="roundRect">
            <a:avLst/>
          </a:prstGeom>
          <a:solidFill>
            <a:srgbClr val="3366FF"/>
          </a:solidFill>
          <a:ln w="9525" cap="flat" cmpd="sng" algn="ctr">
            <a:solidFill>
              <a:srgbClr val="7F000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342892"/>
            <a:r>
              <a:rPr lang="en-US" sz="1200" b="1" dirty="0">
                <a:solidFill>
                  <a:srgbClr val="FFFFFF"/>
                </a:solidFill>
                <a:latin typeface="Calibri" panose="020F0502020204030204" pitchFamily="34" charset="0"/>
              </a:rPr>
              <a:t>Mobile Edge </a:t>
            </a:r>
          </a:p>
          <a:p>
            <a:pPr algn="ctr" defTabSz="342892"/>
            <a:r>
              <a:rPr lang="en-US" sz="1200" b="1" dirty="0">
                <a:solidFill>
                  <a:srgbClr val="FFFFFF"/>
                </a:solidFill>
                <a:latin typeface="Calibri" panose="020F0502020204030204" pitchFamily="34" charset="0"/>
              </a:rPr>
              <a:t>Services</a:t>
            </a:r>
            <a:endParaRPr lang="en-US" sz="900" b="1" dirty="0">
              <a:solidFill>
                <a:prstClr val="white"/>
              </a:solidFill>
              <a:latin typeface="Calibri" panose="020F0502020204030204" pitchFamily="34" charset="0"/>
            </a:endParaRPr>
          </a:p>
        </p:txBody>
      </p:sp>
      <p:sp>
        <p:nvSpPr>
          <p:cNvPr id="7" name="Rounded Rectangle 117"/>
          <p:cNvSpPr/>
          <p:nvPr/>
        </p:nvSpPr>
        <p:spPr>
          <a:xfrm>
            <a:off x="2753810" y="2835159"/>
            <a:ext cx="1191197" cy="373220"/>
          </a:xfrm>
          <a:prstGeom prst="roundRect">
            <a:avLst>
              <a:gd name="adj" fmla="val 0"/>
            </a:avLst>
          </a:prstGeom>
          <a:solidFill>
            <a:sysClr val="window" lastClr="FFFFFF"/>
          </a:solidFill>
          <a:ln w="9525" cap="flat" cmpd="sng" algn="ctr">
            <a:solidFill>
              <a:srgbClr val="0070C0"/>
            </a:solidFill>
            <a:prstDash val="solid"/>
          </a:ln>
          <a:effectLst>
            <a:outerShdw blurRad="40000" dist="23000" dir="5400000" rotWithShape="0">
              <a:srgbClr val="000000">
                <a:alpha val="35000"/>
              </a:srgbClr>
            </a:outerShdw>
          </a:effectLst>
        </p:spPr>
        <p:txBody>
          <a:bodyPr rtlCol="0" anchor="ctr"/>
          <a:lstStyle/>
          <a:p>
            <a:pPr algn="ctr" defTabSz="342892"/>
            <a:r>
              <a:rPr lang="en-US" sz="1200" dirty="0">
                <a:solidFill>
                  <a:srgbClr val="0070C0"/>
                </a:solidFill>
                <a:latin typeface="Calibri" panose="020F0502020204030204" pitchFamily="34" charset="0"/>
              </a:rPr>
              <a:t>Caching, SON, </a:t>
            </a:r>
            <a:r>
              <a:rPr lang="en-US" sz="1200" dirty="0" smtClean="0">
                <a:solidFill>
                  <a:srgbClr val="0070C0"/>
                </a:solidFill>
                <a:latin typeface="Calibri" panose="020F0502020204030204" pitchFamily="34" charset="0"/>
              </a:rPr>
              <a:t>IoT, VR/AR</a:t>
            </a:r>
            <a:endParaRPr lang="en-US" sz="1200" dirty="0">
              <a:solidFill>
                <a:srgbClr val="0070C0"/>
              </a:solidFill>
              <a:latin typeface="Calibri" panose="020F0502020204030204" pitchFamily="34" charset="0"/>
            </a:endParaRPr>
          </a:p>
        </p:txBody>
      </p:sp>
      <p:sp>
        <p:nvSpPr>
          <p:cNvPr id="8" name="Rounded Rectangle 118"/>
          <p:cNvSpPr/>
          <p:nvPr/>
        </p:nvSpPr>
        <p:spPr>
          <a:xfrm>
            <a:off x="215941" y="2110860"/>
            <a:ext cx="1193890" cy="575107"/>
          </a:xfrm>
          <a:prstGeom prst="roundRect">
            <a:avLst/>
          </a:prstGeom>
          <a:solidFill>
            <a:srgbClr val="00B050"/>
          </a:solidFill>
          <a:ln w="9525" cap="flat" cmpd="sng" algn="ctr">
            <a:solidFill>
              <a:srgbClr val="7F000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342892"/>
            <a:r>
              <a:rPr lang="en-US" sz="1200" b="1" dirty="0" smtClean="0">
                <a:solidFill>
                  <a:srgbClr val="FFFFFF"/>
                </a:solidFill>
                <a:latin typeface="Calibri" panose="020F0502020204030204" pitchFamily="34" charset="0"/>
              </a:rPr>
              <a:t>Disaggregated/Virtualized RAN</a:t>
            </a:r>
            <a:endParaRPr lang="en-US" sz="900" b="1" dirty="0">
              <a:solidFill>
                <a:prstClr val="white"/>
              </a:solidFill>
              <a:latin typeface="Calibri" panose="020F0502020204030204" pitchFamily="34" charset="0"/>
            </a:endParaRPr>
          </a:p>
        </p:txBody>
      </p:sp>
      <p:sp>
        <p:nvSpPr>
          <p:cNvPr id="9" name="Rounded Rectangle 119"/>
          <p:cNvSpPr/>
          <p:nvPr/>
        </p:nvSpPr>
        <p:spPr>
          <a:xfrm>
            <a:off x="1488109" y="2117992"/>
            <a:ext cx="1193890" cy="575107"/>
          </a:xfrm>
          <a:prstGeom prst="roundRect">
            <a:avLst/>
          </a:prstGeom>
          <a:solidFill>
            <a:srgbClr val="C00000"/>
          </a:solidFill>
          <a:ln w="9525" cap="flat" cmpd="sng" algn="ctr">
            <a:solidFill>
              <a:srgbClr val="7F000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342892"/>
            <a:r>
              <a:rPr lang="en-US" sz="1200" b="1" dirty="0" smtClean="0">
                <a:solidFill>
                  <a:srgbClr val="FFFFFF"/>
                </a:solidFill>
                <a:latin typeface="Calibri" panose="020F0502020204030204" pitchFamily="34" charset="0"/>
              </a:rPr>
              <a:t>Disaggregated</a:t>
            </a:r>
          </a:p>
          <a:p>
            <a:pPr algn="ctr" defTabSz="342892"/>
            <a:r>
              <a:rPr lang="en-US" sz="1200" b="1" dirty="0" smtClean="0">
                <a:solidFill>
                  <a:srgbClr val="FFFFFF"/>
                </a:solidFill>
                <a:latin typeface="Calibri" panose="020F0502020204030204" pitchFamily="34" charset="0"/>
              </a:rPr>
              <a:t>/Virtualized</a:t>
            </a:r>
          </a:p>
          <a:p>
            <a:pPr algn="ctr" defTabSz="342892"/>
            <a:r>
              <a:rPr lang="en-US" sz="1200" b="1" dirty="0" smtClean="0">
                <a:solidFill>
                  <a:srgbClr val="FFFFFF"/>
                </a:solidFill>
                <a:latin typeface="Calibri" panose="020F0502020204030204" pitchFamily="34" charset="0"/>
              </a:rPr>
              <a:t>EPC</a:t>
            </a:r>
            <a:endParaRPr lang="en-US" sz="900" b="1" dirty="0">
              <a:solidFill>
                <a:prstClr val="white"/>
              </a:solidFill>
              <a:latin typeface="Calibri" panose="020F0502020204030204" pitchFamily="34" charset="0"/>
            </a:endParaRPr>
          </a:p>
        </p:txBody>
      </p:sp>
      <p:sp>
        <p:nvSpPr>
          <p:cNvPr id="10" name="Rounded Rectangle 120"/>
          <p:cNvSpPr/>
          <p:nvPr/>
        </p:nvSpPr>
        <p:spPr>
          <a:xfrm>
            <a:off x="215940" y="2839607"/>
            <a:ext cx="1191197" cy="373220"/>
          </a:xfrm>
          <a:prstGeom prst="roundRect">
            <a:avLst>
              <a:gd name="adj" fmla="val 0"/>
            </a:avLst>
          </a:prstGeom>
          <a:solidFill>
            <a:sysClr val="window" lastClr="FFFFFF"/>
          </a:solidFill>
          <a:ln w="9525" cap="flat" cmpd="sng" algn="ctr">
            <a:solidFill>
              <a:srgbClr val="00B050"/>
            </a:solidFill>
            <a:prstDash val="solid"/>
          </a:ln>
          <a:effectLst>
            <a:outerShdw blurRad="40000" dist="23000" dir="5400000" rotWithShape="0">
              <a:srgbClr val="000000">
                <a:alpha val="35000"/>
              </a:srgbClr>
            </a:outerShdw>
          </a:effectLst>
        </p:spPr>
        <p:txBody>
          <a:bodyPr rtlCol="0" anchor="ctr"/>
          <a:lstStyle/>
          <a:p>
            <a:pPr algn="ctr" defTabSz="342892"/>
            <a:r>
              <a:rPr lang="en-US" sz="1200" dirty="0" smtClean="0">
                <a:solidFill>
                  <a:srgbClr val="00B050"/>
                </a:solidFill>
                <a:latin typeface="Calibri" panose="020F0502020204030204" pitchFamily="34" charset="0"/>
              </a:rPr>
              <a:t>BBU, RRU</a:t>
            </a:r>
          </a:p>
          <a:p>
            <a:pPr algn="ctr" defTabSz="342892"/>
            <a:r>
              <a:rPr lang="en-US" sz="1200" dirty="0" smtClean="0">
                <a:solidFill>
                  <a:srgbClr val="00B050"/>
                </a:solidFill>
                <a:latin typeface="Calibri" panose="020F0502020204030204" pitchFamily="34" charset="0"/>
              </a:rPr>
              <a:t>Front-haul</a:t>
            </a:r>
            <a:endParaRPr lang="en-US" sz="1200" dirty="0">
              <a:solidFill>
                <a:srgbClr val="00B050"/>
              </a:solidFill>
              <a:latin typeface="Calibri" panose="020F0502020204030204" pitchFamily="34" charset="0"/>
            </a:endParaRPr>
          </a:p>
        </p:txBody>
      </p:sp>
      <p:cxnSp>
        <p:nvCxnSpPr>
          <p:cNvPr id="11" name="Straight Arrow Connector 121"/>
          <p:cNvCxnSpPr>
            <a:stCxn id="8" idx="2"/>
            <a:endCxn id="10" idx="0"/>
          </p:cNvCxnSpPr>
          <p:nvPr/>
        </p:nvCxnSpPr>
        <p:spPr>
          <a:xfrm flipH="1">
            <a:off x="811539" y="2685967"/>
            <a:ext cx="1347" cy="153640"/>
          </a:xfrm>
          <a:prstGeom prst="straightConnector1">
            <a:avLst/>
          </a:prstGeom>
          <a:noFill/>
          <a:ln w="9525" cap="flat" cmpd="sng" algn="ctr">
            <a:solidFill>
              <a:srgbClr val="7F0002">
                <a:shade val="95000"/>
                <a:satMod val="105000"/>
              </a:srgbClr>
            </a:solidFill>
            <a:prstDash val="solid"/>
            <a:tailEnd type="triangle"/>
          </a:ln>
          <a:effectLst/>
        </p:spPr>
      </p:cxnSp>
      <p:cxnSp>
        <p:nvCxnSpPr>
          <p:cNvPr id="12" name="Straight Arrow Connector 122"/>
          <p:cNvCxnSpPr>
            <a:stCxn id="6" idx="2"/>
            <a:endCxn id="7" idx="0"/>
          </p:cNvCxnSpPr>
          <p:nvPr/>
        </p:nvCxnSpPr>
        <p:spPr>
          <a:xfrm>
            <a:off x="3349408" y="2685967"/>
            <a:ext cx="1" cy="149192"/>
          </a:xfrm>
          <a:prstGeom prst="straightConnector1">
            <a:avLst/>
          </a:prstGeom>
          <a:noFill/>
          <a:ln w="9525" cap="flat" cmpd="sng" algn="ctr">
            <a:solidFill>
              <a:srgbClr val="7F0002">
                <a:shade val="95000"/>
                <a:satMod val="105000"/>
              </a:srgbClr>
            </a:solidFill>
            <a:prstDash val="solid"/>
            <a:tailEnd type="triangle"/>
          </a:ln>
          <a:effectLst/>
        </p:spPr>
      </p:cxnSp>
      <p:cxnSp>
        <p:nvCxnSpPr>
          <p:cNvPr id="13" name="Straight Arrow Connector 123"/>
          <p:cNvCxnSpPr/>
          <p:nvPr/>
        </p:nvCxnSpPr>
        <p:spPr>
          <a:xfrm>
            <a:off x="2085054" y="2701672"/>
            <a:ext cx="1" cy="149193"/>
          </a:xfrm>
          <a:prstGeom prst="straightConnector1">
            <a:avLst/>
          </a:prstGeom>
          <a:noFill/>
          <a:ln w="9525" cap="flat" cmpd="sng" algn="ctr">
            <a:solidFill>
              <a:srgbClr val="7F0002">
                <a:shade val="95000"/>
                <a:satMod val="105000"/>
              </a:srgbClr>
            </a:solidFill>
            <a:prstDash val="solid"/>
            <a:tailEnd type="triangle"/>
          </a:ln>
          <a:effectLst/>
        </p:spPr>
      </p:cxnSp>
      <p:sp>
        <p:nvSpPr>
          <p:cNvPr id="14" name="Rectangle 127"/>
          <p:cNvSpPr/>
          <p:nvPr/>
        </p:nvSpPr>
        <p:spPr bwMode="auto">
          <a:xfrm>
            <a:off x="5442144" y="1411862"/>
            <a:ext cx="1181966" cy="406543"/>
          </a:xfrm>
          <a:prstGeom prst="rect">
            <a:avLst/>
          </a:prstGeom>
          <a:solidFill>
            <a:srgbClr val="AD0004"/>
          </a:solidFill>
          <a:ln w="38100" cap="flat" cmpd="sng" algn="ctr">
            <a:noFill/>
            <a:prstDash val="solid"/>
            <a:headEnd type="none" w="med" len="med"/>
            <a:tailEnd type="none" w="med" len="med"/>
          </a:ln>
          <a:effectLst>
            <a:outerShdw blurRad="40000" dist="20000" dir="5400000" rotWithShape="0">
              <a:srgbClr val="000000">
                <a:alpha val="38000"/>
              </a:srgbClr>
            </a:outerShdw>
          </a:effectLst>
        </p:spPr>
        <p:txBody>
          <a:bodyPr vert="horz" wrap="square" lIns="91361" tIns="45681" rIns="91361" bIns="45681" numCol="1" rtlCol="0" anchor="ctr" anchorCtr="0" compatLnSpc="1">
            <a:prstTxWarp prst="textNoShape">
              <a:avLst/>
            </a:prstTxWarp>
            <a:noAutofit/>
          </a:bodyPr>
          <a:lstStyle/>
          <a:p>
            <a:pPr algn="ctr" defTabSz="914239">
              <a:defRPr/>
            </a:pPr>
            <a:r>
              <a:rPr lang="en-US" sz="1050" kern="0" dirty="0">
                <a:solidFill>
                  <a:prstClr val="white"/>
                </a:solidFill>
                <a:latin typeface="Calibri" panose="020F0502020204030204" pitchFamily="34" charset="0"/>
              </a:rPr>
              <a:t>SDN Control Plane - ONOS</a:t>
            </a:r>
          </a:p>
        </p:txBody>
      </p:sp>
      <p:sp>
        <p:nvSpPr>
          <p:cNvPr id="15" name="Rectangle 128"/>
          <p:cNvSpPr/>
          <p:nvPr/>
        </p:nvSpPr>
        <p:spPr bwMode="auto">
          <a:xfrm>
            <a:off x="6792386" y="1411820"/>
            <a:ext cx="1270248" cy="406543"/>
          </a:xfrm>
          <a:prstGeom prst="rect">
            <a:avLst/>
          </a:prstGeom>
          <a:solidFill>
            <a:srgbClr val="376092"/>
          </a:solidFill>
          <a:ln w="38100" cap="flat" cmpd="sng" algn="ctr">
            <a:noFill/>
            <a:prstDash val="solid"/>
            <a:headEnd type="none" w="med" len="med"/>
            <a:tailEnd type="none" w="med" len="med"/>
          </a:ln>
          <a:effectLst>
            <a:outerShdw blurRad="40000" dist="20000" dir="5400000" rotWithShape="0">
              <a:srgbClr val="000000">
                <a:alpha val="38000"/>
              </a:srgbClr>
            </a:outerShdw>
          </a:effectLst>
        </p:spPr>
        <p:txBody>
          <a:bodyPr vert="horz" wrap="square" lIns="91361" tIns="45681" rIns="91361" bIns="45681" numCol="1" rtlCol="0" anchor="ctr" anchorCtr="0" compatLnSpc="1">
            <a:prstTxWarp prst="textNoShape">
              <a:avLst/>
            </a:prstTxWarp>
            <a:noAutofit/>
          </a:bodyPr>
          <a:lstStyle/>
          <a:p>
            <a:pPr algn="ctr" defTabSz="914239">
              <a:defRPr/>
            </a:pPr>
            <a:r>
              <a:rPr lang="en-US" sz="1050" kern="0" dirty="0">
                <a:solidFill>
                  <a:prstClr val="white"/>
                </a:solidFill>
                <a:latin typeface="Calibri" panose="020F0502020204030204" pitchFamily="34" charset="0"/>
              </a:rPr>
              <a:t>NFV Orchestration w/XOS</a:t>
            </a:r>
          </a:p>
        </p:txBody>
      </p:sp>
      <p:pic>
        <p:nvPicPr>
          <p:cNvPr id="16" name="Picture 131" descr="rack_42U.gif"/>
          <p:cNvPicPr>
            <a:picLocks noChangeAspect="1"/>
          </p:cNvPicPr>
          <p:nvPr/>
        </p:nvPicPr>
        <p:blipFill>
          <a:blip r:embed="rId2">
            <a:duotone>
              <a:srgbClr val="666666">
                <a:shade val="45000"/>
                <a:satMod val="135000"/>
              </a:srgbClr>
              <a:prstClr val="white"/>
            </a:duotone>
            <a:extLst>
              <a:ext uri="{28A0092B-C50C-407E-A947-70E740481C1C}">
                <a14:useLocalDpi xmlns:a14="http://schemas.microsoft.com/office/drawing/2010/main"/>
              </a:ext>
            </a:extLst>
          </a:blip>
          <a:stretch>
            <a:fillRect/>
          </a:stretch>
        </p:blipFill>
        <p:spPr>
          <a:xfrm>
            <a:off x="7580204" y="2897221"/>
            <a:ext cx="425822" cy="843814"/>
          </a:xfrm>
          <a:prstGeom prst="rect">
            <a:avLst/>
          </a:prstGeom>
        </p:spPr>
      </p:pic>
      <p:pic>
        <p:nvPicPr>
          <p:cNvPr id="17" name="Picture 132" descr="rack_42U.gif"/>
          <p:cNvPicPr>
            <a:picLocks noChangeAspect="1"/>
          </p:cNvPicPr>
          <p:nvPr/>
        </p:nvPicPr>
        <p:blipFill>
          <a:blip r:embed="rId2">
            <a:duotone>
              <a:srgbClr val="666666">
                <a:shade val="45000"/>
                <a:satMod val="135000"/>
              </a:srgbClr>
              <a:prstClr val="white"/>
            </a:duotone>
            <a:extLst>
              <a:ext uri="{28A0092B-C50C-407E-A947-70E740481C1C}">
                <a14:useLocalDpi xmlns:a14="http://schemas.microsoft.com/office/drawing/2010/main"/>
              </a:ext>
            </a:extLst>
          </a:blip>
          <a:stretch>
            <a:fillRect/>
          </a:stretch>
        </p:blipFill>
        <p:spPr>
          <a:xfrm>
            <a:off x="6958281" y="2897221"/>
            <a:ext cx="425822" cy="843814"/>
          </a:xfrm>
          <a:prstGeom prst="rect">
            <a:avLst/>
          </a:prstGeom>
        </p:spPr>
      </p:pic>
      <p:pic>
        <p:nvPicPr>
          <p:cNvPr id="18" name="Picture 133" descr="rack_42U.gif"/>
          <p:cNvPicPr>
            <a:picLocks noChangeAspect="1"/>
          </p:cNvPicPr>
          <p:nvPr/>
        </p:nvPicPr>
        <p:blipFill>
          <a:blip r:embed="rId2">
            <a:duotone>
              <a:srgbClr val="666666">
                <a:shade val="45000"/>
                <a:satMod val="135000"/>
              </a:srgbClr>
              <a:prstClr val="white"/>
            </a:duotone>
            <a:extLst>
              <a:ext uri="{28A0092B-C50C-407E-A947-70E740481C1C}">
                <a14:useLocalDpi xmlns:a14="http://schemas.microsoft.com/office/drawing/2010/main"/>
              </a:ext>
            </a:extLst>
          </a:blip>
          <a:stretch>
            <a:fillRect/>
          </a:stretch>
        </p:blipFill>
        <p:spPr>
          <a:xfrm>
            <a:off x="6290796" y="2897221"/>
            <a:ext cx="425822" cy="843814"/>
          </a:xfrm>
          <a:prstGeom prst="rect">
            <a:avLst/>
          </a:prstGeom>
        </p:spPr>
      </p:pic>
      <p:pic>
        <p:nvPicPr>
          <p:cNvPr id="19" name="Picture 134" descr="rack_42U.gif"/>
          <p:cNvPicPr>
            <a:picLocks noChangeAspect="1"/>
          </p:cNvPicPr>
          <p:nvPr/>
        </p:nvPicPr>
        <p:blipFill>
          <a:blip r:embed="rId2">
            <a:duotone>
              <a:srgbClr val="666666">
                <a:shade val="45000"/>
                <a:satMod val="135000"/>
              </a:srgbClr>
              <a:prstClr val="white"/>
            </a:duotone>
            <a:extLst>
              <a:ext uri="{28A0092B-C50C-407E-A947-70E740481C1C}">
                <a14:useLocalDpi xmlns:a14="http://schemas.microsoft.com/office/drawing/2010/main"/>
              </a:ext>
            </a:extLst>
          </a:blip>
          <a:stretch>
            <a:fillRect/>
          </a:stretch>
        </p:blipFill>
        <p:spPr>
          <a:xfrm>
            <a:off x="5625179" y="2897221"/>
            <a:ext cx="425822" cy="843814"/>
          </a:xfrm>
          <a:prstGeom prst="rect">
            <a:avLst/>
          </a:prstGeom>
        </p:spPr>
      </p:pic>
      <p:sp>
        <p:nvSpPr>
          <p:cNvPr id="20" name="Rounded Rectangle 135"/>
          <p:cNvSpPr/>
          <p:nvPr/>
        </p:nvSpPr>
        <p:spPr>
          <a:xfrm>
            <a:off x="4786672" y="2897219"/>
            <a:ext cx="4058850" cy="1350931"/>
          </a:xfrm>
          <a:prstGeom prst="roundRect">
            <a:avLst/>
          </a:prstGeom>
          <a:noFill/>
          <a:ln w="12700" cap="flat" cmpd="sng" algn="ctr">
            <a:solidFill>
              <a:srgbClr val="AD0004"/>
            </a:solidFill>
            <a:prstDash val="sysDot"/>
          </a:ln>
          <a:effectLst>
            <a:outerShdw blurRad="40000" dist="23000" dir="5400000" rotWithShape="0">
              <a:srgbClr val="000000">
                <a:alpha val="35000"/>
              </a:srgbClr>
            </a:outerShdw>
          </a:effectLst>
        </p:spPr>
        <p:txBody>
          <a:bodyPr rtlCol="0" anchor="ctr"/>
          <a:lstStyle/>
          <a:p>
            <a:pPr algn="ctr" defTabSz="914239">
              <a:defRPr/>
            </a:pPr>
            <a:endParaRPr lang="en-US" kern="0" dirty="0" smtClean="0">
              <a:solidFill>
                <a:prstClr val="white"/>
              </a:solidFill>
            </a:endParaRPr>
          </a:p>
        </p:txBody>
      </p:sp>
      <p:sp>
        <p:nvSpPr>
          <p:cNvPr id="21" name="TextBox 20"/>
          <p:cNvSpPr txBox="1"/>
          <p:nvPr/>
        </p:nvSpPr>
        <p:spPr>
          <a:xfrm>
            <a:off x="4813247" y="3868332"/>
            <a:ext cx="3999813" cy="338554"/>
          </a:xfrm>
          <a:prstGeom prst="rect">
            <a:avLst/>
          </a:prstGeom>
          <a:noFill/>
        </p:spPr>
        <p:txBody>
          <a:bodyPr wrap="none" rtlCol="0">
            <a:spAutoFit/>
          </a:bodyPr>
          <a:lstStyle/>
          <a:p>
            <a:pPr defTabSz="914239">
              <a:defRPr/>
            </a:pPr>
            <a:r>
              <a:rPr lang="en-US" sz="1600" kern="0" dirty="0" smtClean="0">
                <a:solidFill>
                  <a:srgbClr val="AD0004"/>
                </a:solidFill>
                <a:latin typeface="Calibri" panose="020F0502020204030204" pitchFamily="34" charset="0"/>
              </a:rPr>
              <a:t>Commodity servers, switches</a:t>
            </a:r>
            <a:r>
              <a:rPr lang="en-US" sz="1600" kern="0" dirty="0">
                <a:solidFill>
                  <a:srgbClr val="AD0004"/>
                </a:solidFill>
                <a:latin typeface="Calibri" panose="020F0502020204030204" pitchFamily="34" charset="0"/>
              </a:rPr>
              <a:t>,</a:t>
            </a:r>
            <a:r>
              <a:rPr lang="en-US" sz="1600" kern="0" dirty="0" smtClean="0">
                <a:solidFill>
                  <a:srgbClr val="AD0004"/>
                </a:solidFill>
                <a:latin typeface="Calibri" panose="020F0502020204030204" pitchFamily="34" charset="0"/>
              </a:rPr>
              <a:t> network access</a:t>
            </a:r>
          </a:p>
        </p:txBody>
      </p:sp>
      <p:grpSp>
        <p:nvGrpSpPr>
          <p:cNvPr id="22" name="Group 137"/>
          <p:cNvGrpSpPr/>
          <p:nvPr/>
        </p:nvGrpSpPr>
        <p:grpSpPr>
          <a:xfrm>
            <a:off x="4797681" y="2973551"/>
            <a:ext cx="536964" cy="767484"/>
            <a:chOff x="1296950" y="4059584"/>
            <a:chExt cx="671203" cy="1132053"/>
          </a:xfrm>
        </p:grpSpPr>
        <p:sp>
          <p:nvSpPr>
            <p:cNvPr id="23" name="Rectangle 148"/>
            <p:cNvSpPr/>
            <p:nvPr/>
          </p:nvSpPr>
          <p:spPr>
            <a:xfrm>
              <a:off x="1478501" y="4059584"/>
              <a:ext cx="489652" cy="1132053"/>
            </a:xfrm>
            <a:prstGeom prst="rect">
              <a:avLst/>
            </a:prstGeom>
            <a:solidFill>
              <a:srgbClr val="CCCCCC">
                <a:lumMod val="75000"/>
              </a:srgbClr>
            </a:solidFill>
            <a:ln w="25400" cap="flat" cmpd="sng" algn="ctr">
              <a:solidFill>
                <a:sysClr val="windowText" lastClr="000000"/>
              </a:solidFill>
              <a:prstDash val="solid"/>
            </a:ln>
            <a:effectLst/>
          </p:spPr>
          <p:txBody>
            <a:bodyPr lIns="91375" tIns="45688" rIns="91375" bIns="45688" rtlCol="0" anchor="ctr"/>
            <a:lstStyle/>
            <a:p>
              <a:pPr defTabSz="914239">
                <a:defRPr/>
              </a:pPr>
              <a:endParaRPr lang="en-US" sz="700" kern="0" dirty="0" smtClean="0">
                <a:solidFill>
                  <a:prstClr val="white"/>
                </a:solidFill>
              </a:endParaRPr>
            </a:p>
          </p:txBody>
        </p:sp>
        <p:grpSp>
          <p:nvGrpSpPr>
            <p:cNvPr id="24" name="Group 149"/>
            <p:cNvGrpSpPr/>
            <p:nvPr/>
          </p:nvGrpSpPr>
          <p:grpSpPr>
            <a:xfrm>
              <a:off x="1296950" y="4220798"/>
              <a:ext cx="177832" cy="757664"/>
              <a:chOff x="1069704" y="3423569"/>
              <a:chExt cx="177832" cy="681898"/>
            </a:xfrm>
          </p:grpSpPr>
          <p:cxnSp>
            <p:nvCxnSpPr>
              <p:cNvPr id="25" name="Straight Connector 150"/>
              <p:cNvCxnSpPr/>
              <p:nvPr/>
            </p:nvCxnSpPr>
            <p:spPr>
              <a:xfrm rot="5400000">
                <a:off x="1158938" y="3565371"/>
                <a:ext cx="5008" cy="172188"/>
              </a:xfrm>
              <a:prstGeom prst="line">
                <a:avLst/>
              </a:prstGeom>
              <a:noFill/>
              <a:ln w="38100" cap="flat" cmpd="sng" algn="ctr">
                <a:solidFill>
                  <a:sysClr val="windowText" lastClr="000000"/>
                </a:solidFill>
                <a:prstDash val="solid"/>
              </a:ln>
              <a:effectLst/>
            </p:spPr>
          </p:cxnSp>
          <p:cxnSp>
            <p:nvCxnSpPr>
              <p:cNvPr id="26" name="Straight Connector 151"/>
              <p:cNvCxnSpPr/>
              <p:nvPr/>
            </p:nvCxnSpPr>
            <p:spPr>
              <a:xfrm rot="5400000">
                <a:off x="1158938" y="3641317"/>
                <a:ext cx="5008" cy="172188"/>
              </a:xfrm>
              <a:prstGeom prst="line">
                <a:avLst/>
              </a:prstGeom>
              <a:noFill/>
              <a:ln w="38100" cap="flat" cmpd="sng" algn="ctr">
                <a:solidFill>
                  <a:sysClr val="windowText" lastClr="000000"/>
                </a:solidFill>
                <a:prstDash val="solid"/>
              </a:ln>
              <a:effectLst/>
            </p:spPr>
          </p:cxnSp>
          <p:cxnSp>
            <p:nvCxnSpPr>
              <p:cNvPr id="27" name="Straight Connector 152"/>
              <p:cNvCxnSpPr/>
              <p:nvPr/>
            </p:nvCxnSpPr>
            <p:spPr>
              <a:xfrm rot="5400000">
                <a:off x="1157198" y="3718930"/>
                <a:ext cx="5008" cy="172188"/>
              </a:xfrm>
              <a:prstGeom prst="line">
                <a:avLst/>
              </a:prstGeom>
              <a:noFill/>
              <a:ln w="38100" cap="flat" cmpd="sng" algn="ctr">
                <a:solidFill>
                  <a:sysClr val="windowText" lastClr="000000"/>
                </a:solidFill>
                <a:prstDash val="solid"/>
              </a:ln>
              <a:effectLst/>
            </p:spPr>
          </p:cxnSp>
          <p:cxnSp>
            <p:nvCxnSpPr>
              <p:cNvPr id="28" name="Straight Connector 153"/>
              <p:cNvCxnSpPr/>
              <p:nvPr/>
            </p:nvCxnSpPr>
            <p:spPr>
              <a:xfrm rot="5400000">
                <a:off x="1158938" y="3793206"/>
                <a:ext cx="5008" cy="172188"/>
              </a:xfrm>
              <a:prstGeom prst="line">
                <a:avLst/>
              </a:prstGeom>
              <a:noFill/>
              <a:ln w="38100" cap="flat" cmpd="sng" algn="ctr">
                <a:solidFill>
                  <a:sysClr val="windowText" lastClr="000000"/>
                </a:solidFill>
                <a:prstDash val="solid"/>
              </a:ln>
              <a:effectLst/>
            </p:spPr>
          </p:cxnSp>
          <p:cxnSp>
            <p:nvCxnSpPr>
              <p:cNvPr id="29" name="Straight Connector 154"/>
              <p:cNvCxnSpPr/>
              <p:nvPr/>
            </p:nvCxnSpPr>
            <p:spPr>
              <a:xfrm rot="5400000">
                <a:off x="1158068" y="3861640"/>
                <a:ext cx="5008" cy="172188"/>
              </a:xfrm>
              <a:prstGeom prst="line">
                <a:avLst/>
              </a:prstGeom>
              <a:noFill/>
              <a:ln w="38100" cap="flat" cmpd="sng" algn="ctr">
                <a:solidFill>
                  <a:srgbClr val="FF0000"/>
                </a:solidFill>
                <a:prstDash val="solid"/>
              </a:ln>
              <a:effectLst/>
            </p:spPr>
          </p:cxnSp>
          <p:cxnSp>
            <p:nvCxnSpPr>
              <p:cNvPr id="30" name="Straight Connector 155"/>
              <p:cNvCxnSpPr/>
              <p:nvPr/>
            </p:nvCxnSpPr>
            <p:spPr>
              <a:xfrm rot="5400000">
                <a:off x="1157198" y="3936751"/>
                <a:ext cx="5008" cy="172188"/>
              </a:xfrm>
              <a:prstGeom prst="line">
                <a:avLst/>
              </a:prstGeom>
              <a:noFill/>
              <a:ln w="38100" cap="flat" cmpd="sng" algn="ctr">
                <a:solidFill>
                  <a:srgbClr val="0E47B1"/>
                </a:solidFill>
                <a:prstDash val="solid"/>
              </a:ln>
              <a:effectLst/>
            </p:spPr>
          </p:cxnSp>
          <p:cxnSp>
            <p:nvCxnSpPr>
              <p:cNvPr id="31" name="Straight Connector 156"/>
              <p:cNvCxnSpPr/>
              <p:nvPr/>
            </p:nvCxnSpPr>
            <p:spPr>
              <a:xfrm rot="5400000">
                <a:off x="1158068" y="4016869"/>
                <a:ext cx="5008" cy="172188"/>
              </a:xfrm>
              <a:prstGeom prst="line">
                <a:avLst/>
              </a:prstGeom>
              <a:noFill/>
              <a:ln w="38100" cap="flat" cmpd="sng" algn="ctr">
                <a:solidFill>
                  <a:srgbClr val="AD0004"/>
                </a:solidFill>
                <a:prstDash val="solid"/>
              </a:ln>
              <a:effectLst/>
            </p:spPr>
          </p:cxnSp>
          <p:cxnSp>
            <p:nvCxnSpPr>
              <p:cNvPr id="32" name="Straight Connector 157"/>
              <p:cNvCxnSpPr/>
              <p:nvPr/>
            </p:nvCxnSpPr>
            <p:spPr>
              <a:xfrm rot="5400000">
                <a:off x="1154164" y="3339979"/>
                <a:ext cx="5008" cy="172188"/>
              </a:xfrm>
              <a:prstGeom prst="line">
                <a:avLst/>
              </a:prstGeom>
              <a:noFill/>
              <a:ln w="38100" cap="flat" cmpd="sng" algn="ctr">
                <a:solidFill>
                  <a:srgbClr val="FF0000"/>
                </a:solidFill>
                <a:prstDash val="solid"/>
              </a:ln>
              <a:effectLst/>
            </p:spPr>
          </p:cxnSp>
          <p:cxnSp>
            <p:nvCxnSpPr>
              <p:cNvPr id="33" name="Straight Connector 158"/>
              <p:cNvCxnSpPr/>
              <p:nvPr/>
            </p:nvCxnSpPr>
            <p:spPr>
              <a:xfrm rot="5400000">
                <a:off x="1153294" y="3415090"/>
                <a:ext cx="5008" cy="172188"/>
              </a:xfrm>
              <a:prstGeom prst="line">
                <a:avLst/>
              </a:prstGeom>
              <a:noFill/>
              <a:ln w="38100" cap="flat" cmpd="sng" algn="ctr">
                <a:solidFill>
                  <a:srgbClr val="0E47B1"/>
                </a:solidFill>
                <a:prstDash val="solid"/>
              </a:ln>
              <a:effectLst/>
            </p:spPr>
          </p:cxnSp>
          <p:cxnSp>
            <p:nvCxnSpPr>
              <p:cNvPr id="34" name="Straight Connector 159"/>
              <p:cNvCxnSpPr/>
              <p:nvPr/>
            </p:nvCxnSpPr>
            <p:spPr>
              <a:xfrm rot="5400000">
                <a:off x="1154164" y="3495208"/>
                <a:ext cx="5008" cy="172188"/>
              </a:xfrm>
              <a:prstGeom prst="line">
                <a:avLst/>
              </a:prstGeom>
              <a:noFill/>
              <a:ln w="38100" cap="flat" cmpd="sng" algn="ctr">
                <a:solidFill>
                  <a:srgbClr val="AD0004"/>
                </a:solidFill>
                <a:prstDash val="solid"/>
              </a:ln>
              <a:effectLst/>
            </p:spPr>
          </p:cxnSp>
        </p:grpSp>
      </p:grpSp>
      <p:grpSp>
        <p:nvGrpSpPr>
          <p:cNvPr id="35" name="Group 138"/>
          <p:cNvGrpSpPr/>
          <p:nvPr/>
        </p:nvGrpSpPr>
        <p:grpSpPr>
          <a:xfrm>
            <a:off x="8813060" y="3508248"/>
            <a:ext cx="754274" cy="523386"/>
            <a:chOff x="7604610" y="3288405"/>
            <a:chExt cx="942840" cy="588809"/>
          </a:xfrm>
        </p:grpSpPr>
        <p:pic>
          <p:nvPicPr>
            <p:cNvPr id="36" name="Picture 139" descr="DWD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4610" y="3288405"/>
              <a:ext cx="740848" cy="588809"/>
            </a:xfrm>
            <a:prstGeom prst="rect">
              <a:avLst/>
            </a:prstGeom>
          </p:spPr>
        </p:pic>
        <p:grpSp>
          <p:nvGrpSpPr>
            <p:cNvPr id="37" name="Group 19"/>
            <p:cNvGrpSpPr>
              <a:grpSpLocks/>
            </p:cNvGrpSpPr>
            <p:nvPr/>
          </p:nvGrpSpPr>
          <p:grpSpPr bwMode="auto">
            <a:xfrm rot="5400000">
              <a:off x="8212460" y="3507247"/>
              <a:ext cx="414592" cy="255388"/>
              <a:chOff x="9348395" y="4647304"/>
              <a:chExt cx="980740" cy="358590"/>
            </a:xfrm>
          </p:grpSpPr>
          <p:cxnSp>
            <p:nvCxnSpPr>
              <p:cNvPr id="38" name="Straight Connector 141"/>
              <p:cNvCxnSpPr/>
              <p:nvPr/>
            </p:nvCxnSpPr>
            <p:spPr>
              <a:xfrm>
                <a:off x="9332200" y="4662708"/>
                <a:ext cx="9961" cy="355819"/>
              </a:xfrm>
              <a:prstGeom prst="line">
                <a:avLst/>
              </a:prstGeom>
              <a:noFill/>
              <a:ln w="38100" cap="flat" cmpd="sng" algn="ctr">
                <a:solidFill>
                  <a:sysClr val="windowText" lastClr="000000"/>
                </a:solidFill>
                <a:prstDash val="solid"/>
              </a:ln>
              <a:effectLst/>
            </p:spPr>
          </p:cxnSp>
          <p:cxnSp>
            <p:nvCxnSpPr>
              <p:cNvPr id="39" name="Straight Connector 142"/>
              <p:cNvCxnSpPr/>
              <p:nvPr/>
            </p:nvCxnSpPr>
            <p:spPr>
              <a:xfrm>
                <a:off x="9495564" y="4662708"/>
                <a:ext cx="9961" cy="355819"/>
              </a:xfrm>
              <a:prstGeom prst="line">
                <a:avLst/>
              </a:prstGeom>
              <a:noFill/>
              <a:ln w="38100" cap="flat" cmpd="sng" algn="ctr">
                <a:solidFill>
                  <a:sysClr val="windowText" lastClr="000000"/>
                </a:solidFill>
                <a:prstDash val="solid"/>
              </a:ln>
              <a:effectLst/>
            </p:spPr>
          </p:cxnSp>
          <p:cxnSp>
            <p:nvCxnSpPr>
              <p:cNvPr id="40" name="Straight Connector 143"/>
              <p:cNvCxnSpPr/>
              <p:nvPr/>
            </p:nvCxnSpPr>
            <p:spPr>
              <a:xfrm>
                <a:off x="9660919" y="4666618"/>
                <a:ext cx="11953" cy="355819"/>
              </a:xfrm>
              <a:prstGeom prst="line">
                <a:avLst/>
              </a:prstGeom>
              <a:noFill/>
              <a:ln w="38100" cap="flat" cmpd="sng" algn="ctr">
                <a:solidFill>
                  <a:sysClr val="windowText" lastClr="000000"/>
                </a:solidFill>
                <a:prstDash val="solid"/>
              </a:ln>
              <a:effectLst/>
            </p:spPr>
          </p:cxnSp>
          <p:cxnSp>
            <p:nvCxnSpPr>
              <p:cNvPr id="41" name="Straight Connector 144"/>
              <p:cNvCxnSpPr/>
              <p:nvPr/>
            </p:nvCxnSpPr>
            <p:spPr>
              <a:xfrm>
                <a:off x="9822292" y="4662708"/>
                <a:ext cx="9961" cy="355819"/>
              </a:xfrm>
              <a:prstGeom prst="line">
                <a:avLst/>
              </a:prstGeom>
              <a:noFill/>
              <a:ln w="38100" cap="flat" cmpd="sng" algn="ctr">
                <a:solidFill>
                  <a:sysClr val="windowText" lastClr="000000"/>
                </a:solidFill>
                <a:prstDash val="solid"/>
              </a:ln>
              <a:effectLst/>
            </p:spPr>
          </p:cxnSp>
          <p:cxnSp>
            <p:nvCxnSpPr>
              <p:cNvPr id="42" name="Straight Connector 145"/>
              <p:cNvCxnSpPr/>
              <p:nvPr/>
            </p:nvCxnSpPr>
            <p:spPr>
              <a:xfrm>
                <a:off x="9967725" y="4664664"/>
                <a:ext cx="11953" cy="355819"/>
              </a:xfrm>
              <a:prstGeom prst="line">
                <a:avLst/>
              </a:prstGeom>
              <a:noFill/>
              <a:ln w="38100" cap="flat" cmpd="sng" algn="ctr">
                <a:solidFill>
                  <a:srgbClr val="FF0000"/>
                </a:solidFill>
                <a:prstDash val="solid"/>
              </a:ln>
              <a:effectLst/>
            </p:spPr>
          </p:cxnSp>
          <p:cxnSp>
            <p:nvCxnSpPr>
              <p:cNvPr id="43" name="Straight Connector 146"/>
              <p:cNvCxnSpPr/>
              <p:nvPr/>
            </p:nvCxnSpPr>
            <p:spPr>
              <a:xfrm>
                <a:off x="10129097" y="4666618"/>
                <a:ext cx="11953" cy="355819"/>
              </a:xfrm>
              <a:prstGeom prst="line">
                <a:avLst/>
              </a:prstGeom>
              <a:noFill/>
              <a:ln w="38100" cap="flat" cmpd="sng" algn="ctr">
                <a:solidFill>
                  <a:srgbClr val="0E47B1"/>
                </a:solidFill>
                <a:prstDash val="solid"/>
              </a:ln>
              <a:effectLst/>
            </p:spPr>
          </p:cxnSp>
          <p:cxnSp>
            <p:nvCxnSpPr>
              <p:cNvPr id="44" name="Straight Connector 147"/>
              <p:cNvCxnSpPr/>
              <p:nvPr/>
            </p:nvCxnSpPr>
            <p:spPr>
              <a:xfrm>
                <a:off x="10302421" y="4664663"/>
                <a:ext cx="9962" cy="355819"/>
              </a:xfrm>
              <a:prstGeom prst="line">
                <a:avLst/>
              </a:prstGeom>
              <a:noFill/>
              <a:ln w="38100" cap="flat" cmpd="sng" algn="ctr">
                <a:solidFill>
                  <a:srgbClr val="AD0004"/>
                </a:solidFill>
                <a:prstDash val="solid"/>
              </a:ln>
              <a:effectLst/>
            </p:spPr>
          </p:cxnSp>
        </p:grpSp>
      </p:grpSp>
      <p:sp>
        <p:nvSpPr>
          <p:cNvPr id="45" name="TextBox 44"/>
          <p:cNvSpPr txBox="1"/>
          <p:nvPr/>
        </p:nvSpPr>
        <p:spPr>
          <a:xfrm>
            <a:off x="4086322" y="2222235"/>
            <a:ext cx="589074" cy="923330"/>
          </a:xfrm>
          <a:prstGeom prst="rect">
            <a:avLst/>
          </a:prstGeom>
          <a:noFill/>
        </p:spPr>
        <p:txBody>
          <a:bodyPr wrap="none" rtlCol="0">
            <a:spAutoFit/>
          </a:bodyPr>
          <a:lstStyle/>
          <a:p>
            <a:pPr defTabSz="914400">
              <a:defRPr/>
            </a:pPr>
            <a:r>
              <a:rPr lang="en-US" sz="5400" kern="0" dirty="0" smtClean="0">
                <a:solidFill>
                  <a:sysClr val="windowText" lastClr="000000"/>
                </a:solidFill>
              </a:rPr>
              <a:t>+</a:t>
            </a:r>
            <a:endParaRPr lang="en-US" sz="5400" kern="0" dirty="0">
              <a:solidFill>
                <a:sysClr val="windowText" lastClr="000000"/>
              </a:solidFill>
            </a:endParaRPr>
          </a:p>
        </p:txBody>
      </p:sp>
      <p:pic>
        <p:nvPicPr>
          <p:cNvPr id="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5801" y="2101806"/>
            <a:ext cx="4065399" cy="796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모서리가 둥근 직사각형 46"/>
          <p:cNvSpPr/>
          <p:nvPr/>
        </p:nvSpPr>
        <p:spPr>
          <a:xfrm>
            <a:off x="215940" y="1752577"/>
            <a:ext cx="313831" cy="283028"/>
          </a:xfrm>
          <a:prstGeom prst="round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ltLang="ko-KR" b="1" dirty="0" smtClean="0">
                <a:solidFill>
                  <a:prstClr val="white"/>
                </a:solidFill>
                <a:latin typeface="Calibri" panose="020F0502020204030204" pitchFamily="34" charset="0"/>
              </a:rPr>
              <a:t>1</a:t>
            </a:r>
            <a:endParaRPr lang="ko-KR" altLang="en-US" b="1" dirty="0">
              <a:solidFill>
                <a:prstClr val="white"/>
              </a:solidFill>
              <a:latin typeface="Calibri" panose="020F0502020204030204" pitchFamily="34" charset="0"/>
            </a:endParaRPr>
          </a:p>
        </p:txBody>
      </p:sp>
      <p:sp>
        <p:nvSpPr>
          <p:cNvPr id="48" name="모서리가 둥근 직사각형 47"/>
          <p:cNvSpPr/>
          <p:nvPr/>
        </p:nvSpPr>
        <p:spPr>
          <a:xfrm>
            <a:off x="1543998" y="1752577"/>
            <a:ext cx="313831" cy="283028"/>
          </a:xfrm>
          <a:prstGeom prst="round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ltLang="ko-KR" b="1" dirty="0" smtClean="0">
                <a:solidFill>
                  <a:prstClr val="white"/>
                </a:solidFill>
                <a:latin typeface="Calibri" panose="020F0502020204030204" pitchFamily="34" charset="0"/>
              </a:rPr>
              <a:t>2</a:t>
            </a:r>
            <a:endParaRPr lang="ko-KR" altLang="en-US" b="1" dirty="0">
              <a:solidFill>
                <a:prstClr val="white"/>
              </a:solidFill>
              <a:latin typeface="Calibri" panose="020F0502020204030204" pitchFamily="34" charset="0"/>
            </a:endParaRPr>
          </a:p>
        </p:txBody>
      </p:sp>
      <p:sp>
        <p:nvSpPr>
          <p:cNvPr id="49" name="모서리가 둥근 직사각형 48"/>
          <p:cNvSpPr/>
          <p:nvPr/>
        </p:nvSpPr>
        <p:spPr>
          <a:xfrm>
            <a:off x="2872056" y="1752577"/>
            <a:ext cx="313831" cy="283028"/>
          </a:xfrm>
          <a:prstGeom prst="round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ltLang="ko-KR" b="1" dirty="0" smtClean="0">
                <a:solidFill>
                  <a:prstClr val="white"/>
                </a:solidFill>
                <a:latin typeface="Calibri" panose="020F0502020204030204" pitchFamily="34" charset="0"/>
              </a:rPr>
              <a:t>3</a:t>
            </a:r>
            <a:endParaRPr lang="ko-KR" altLang="en-US" b="1" dirty="0">
              <a:solidFill>
                <a:prstClr val="white"/>
              </a:solidFill>
              <a:latin typeface="Calibri" panose="020F0502020204030204" pitchFamily="34" charset="0"/>
            </a:endParaRPr>
          </a:p>
        </p:txBody>
      </p:sp>
      <p:sp>
        <p:nvSpPr>
          <p:cNvPr id="50" name="Shape 49"/>
          <p:cNvSpPr txBox="1">
            <a:spLocks/>
          </p:cNvSpPr>
          <p:nvPr/>
        </p:nvSpPr>
        <p:spPr>
          <a:xfrm>
            <a:off x="409679" y="0"/>
            <a:ext cx="8229600" cy="752598"/>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en-US" dirty="0" smtClean="0"/>
              <a:t>M-CORD Focus Areas</a:t>
            </a:r>
            <a:endParaRPr lang="en-US" dirty="0"/>
          </a:p>
        </p:txBody>
      </p:sp>
    </p:spTree>
    <p:extLst>
      <p:ext uri="{BB962C8B-B14F-4D97-AF65-F5344CB8AC3E}">
        <p14:creationId xmlns:p14="http://schemas.microsoft.com/office/powerpoint/2010/main" val="125675253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8795" y="7960"/>
            <a:ext cx="8848725" cy="857250"/>
          </a:xfrm>
        </p:spPr>
        <p:txBody>
          <a:bodyPr/>
          <a:lstStyle/>
          <a:p>
            <a:r>
              <a:rPr lang="en-US" dirty="0" smtClean="0">
                <a:solidFill>
                  <a:schemeClr val="bg1"/>
                </a:solidFill>
              </a:rPr>
              <a:t>M-CORD Drivers: Proprietary to Open</a:t>
            </a:r>
            <a:endParaRPr lang="en-US" dirty="0">
              <a:solidFill>
                <a:schemeClr val="bg1"/>
              </a:solidFill>
            </a:endParaRPr>
          </a:p>
        </p:txBody>
      </p:sp>
      <p:sp>
        <p:nvSpPr>
          <p:cNvPr id="3" name="Content Placeholder 2"/>
          <p:cNvSpPr>
            <a:spLocks noGrp="1"/>
          </p:cNvSpPr>
          <p:nvPr>
            <p:ph idx="4294967295"/>
          </p:nvPr>
        </p:nvSpPr>
        <p:spPr>
          <a:xfrm>
            <a:off x="145147" y="1044575"/>
            <a:ext cx="8848725" cy="4035425"/>
          </a:xfrm>
        </p:spPr>
        <p:txBody>
          <a:bodyPr>
            <a:normAutofit/>
          </a:bodyPr>
          <a:lstStyle/>
          <a:p>
            <a:pPr marL="0" indent="0" algn="ctr">
              <a:spcAft>
                <a:spcPts val="1200"/>
              </a:spcAft>
              <a:buNone/>
            </a:pPr>
            <a:r>
              <a:rPr lang="en-US" sz="2000" dirty="0" smtClean="0"/>
              <a:t>State of the infrastructure: Built with closed proprietary boxes</a:t>
            </a:r>
            <a:br>
              <a:rPr lang="en-US" sz="2000" dirty="0" smtClean="0"/>
            </a:br>
            <a:endParaRPr lang="en-US" sz="2000" dirty="0" smtClean="0"/>
          </a:p>
          <a:p>
            <a:r>
              <a:rPr lang="en-US" sz="2000" dirty="0" smtClean="0"/>
              <a:t>Inefficient utilization including sub-optimal use </a:t>
            </a:r>
            <a:r>
              <a:rPr lang="en-US" sz="2000" dirty="0"/>
              <a:t>of precious radio </a:t>
            </a:r>
            <a:r>
              <a:rPr lang="en-US" sz="2000" dirty="0" smtClean="0"/>
              <a:t>resources</a:t>
            </a:r>
          </a:p>
          <a:p>
            <a:r>
              <a:rPr lang="en-US" sz="2000" dirty="0" smtClean="0"/>
              <a:t>Inability to customize for various customers</a:t>
            </a:r>
          </a:p>
          <a:p>
            <a:r>
              <a:rPr lang="en-US" sz="2000" dirty="0" smtClean="0"/>
              <a:t>Slow in creating innovative services  </a:t>
            </a:r>
          </a:p>
          <a:p>
            <a:r>
              <a:rPr lang="en-US" sz="2000" dirty="0" smtClean="0"/>
              <a:t>Cannot support industry-specific IoT scenarios </a:t>
            </a:r>
          </a:p>
        </p:txBody>
      </p:sp>
      <p:sp>
        <p:nvSpPr>
          <p:cNvPr id="4" name="Title 1"/>
          <p:cNvSpPr txBox="1">
            <a:spLocks/>
          </p:cNvSpPr>
          <p:nvPr/>
        </p:nvSpPr>
        <p:spPr>
          <a:xfrm>
            <a:off x="160233" y="4066238"/>
            <a:ext cx="8848449" cy="857250"/>
          </a:xfrm>
          <a:prstGeom prst="rect">
            <a:avLst/>
          </a:prstGeom>
        </p:spPr>
        <p:txBody>
          <a:bodyPr vert="horz" lIns="91402" tIns="45701" rIns="91402" bIns="45701" rtlCol="0" anchor="ctr">
            <a:normAutofit fontScale="85000" lnSpcReduction="20000"/>
          </a:bodyPr>
          <a:lstStyle>
            <a:lvl1pPr algn="ctr" defTabSz="456991" rtl="0" eaLnBrk="1" latinLnBrk="0" hangingPunct="1">
              <a:spcBef>
                <a:spcPct val="0"/>
              </a:spcBef>
              <a:buNone/>
              <a:defRPr sz="3600" kern="1200">
                <a:solidFill>
                  <a:srgbClr val="963334"/>
                </a:solidFill>
                <a:latin typeface="+mj-lt"/>
                <a:ea typeface="+mj-ea"/>
                <a:cs typeface="+mj-cs"/>
              </a:defRPr>
            </a:lvl1pPr>
          </a:lstStyle>
          <a:p>
            <a:r>
              <a:rPr lang="en-US" dirty="0" smtClean="0">
                <a:solidFill>
                  <a:srgbClr val="C0504D"/>
                </a:solidFill>
                <a:rtl val="0"/>
              </a:rPr>
              <a:t>Mobile infrastructure needs re-architecting </a:t>
            </a:r>
          </a:p>
          <a:p>
            <a:r>
              <a:rPr lang="en-US" dirty="0" smtClean="0">
                <a:solidFill>
                  <a:srgbClr val="C0504D"/>
                </a:solidFill>
                <a:rtl val="0"/>
              </a:rPr>
              <a:t>– To enhance Mobile operators’ competency</a:t>
            </a:r>
            <a:endParaRPr lang="en-US" dirty="0">
              <a:solidFill>
                <a:srgbClr val="C0504D"/>
              </a:solidFill>
              <a:rtl val="0"/>
            </a:endParaRPr>
          </a:p>
        </p:txBody>
      </p:sp>
    </p:spTree>
    <p:extLst>
      <p:ext uri="{BB962C8B-B14F-4D97-AF65-F5344CB8AC3E}">
        <p14:creationId xmlns:p14="http://schemas.microsoft.com/office/powerpoint/2010/main" val="5366696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Shape 379"/>
          <p:cNvSpPr txBox="1">
            <a:spLocks noGrp="1"/>
          </p:cNvSpPr>
          <p:nvPr>
            <p:ph type="title"/>
          </p:nvPr>
        </p:nvSpPr>
        <p:spPr>
          <a:prstGeom prst="rect">
            <a:avLst/>
          </a:prstGeom>
          <a:noFill/>
          <a:ln>
            <a:noFill/>
          </a:ln>
        </p:spPr>
        <p:txBody>
          <a:bodyPr lIns="68565" tIns="34274" rIns="68565" bIns="34274" anchor="ctr" anchorCtr="0">
            <a:noAutofit/>
          </a:bodyPr>
          <a:lstStyle/>
          <a:p>
            <a:pPr>
              <a:lnSpc>
                <a:spcPct val="90000"/>
              </a:lnSpc>
              <a:spcBef>
                <a:spcPts val="0"/>
              </a:spcBef>
              <a:buClr>
                <a:srgbClr val="822327"/>
              </a:buClr>
              <a:buSzPct val="25000"/>
            </a:pPr>
            <a:r>
              <a:rPr lang="en-US" sz="3000" b="1" dirty="0">
                <a:solidFill>
                  <a:schemeClr val="bg1"/>
                </a:solidFill>
                <a:latin typeface="Calibri"/>
                <a:ea typeface="Calibri"/>
                <a:cs typeface="Calibri"/>
                <a:sym typeface="Calibri"/>
              </a:rPr>
              <a:t>About MCORD</a:t>
            </a:r>
          </a:p>
        </p:txBody>
      </p:sp>
      <p:sp>
        <p:nvSpPr>
          <p:cNvPr id="380" name="Shape 380"/>
          <p:cNvSpPr txBox="1"/>
          <p:nvPr/>
        </p:nvSpPr>
        <p:spPr>
          <a:xfrm>
            <a:off x="269847" y="652674"/>
            <a:ext cx="8622641" cy="4255343"/>
          </a:xfrm>
          <a:prstGeom prst="rect">
            <a:avLst/>
          </a:prstGeom>
          <a:noFill/>
          <a:ln>
            <a:noFill/>
          </a:ln>
        </p:spPr>
        <p:txBody>
          <a:bodyPr lIns="0" tIns="0" rIns="0" bIns="0" anchor="ctr" anchorCtr="0">
            <a:noAutofit/>
          </a:bodyPr>
          <a:lstStyle/>
          <a:p>
            <a:pPr marL="128582" indent="-128582" defTabSz="457200">
              <a:buClr>
                <a:srgbClr val="000000"/>
              </a:buClr>
              <a:buSzPct val="100000"/>
              <a:buFont typeface="Noto Sans Symbols"/>
              <a:buChar char="▪"/>
            </a:pPr>
            <a:r>
              <a:rPr lang="en-US" sz="1500" b="1" kern="1200" dirty="0">
                <a:latin typeface="Calibri"/>
                <a:ea typeface="Calibri"/>
                <a:cs typeface="Calibri"/>
                <a:sym typeface="Calibri"/>
              </a:rPr>
              <a:t>Mobile CO Re-architected as DC</a:t>
            </a:r>
          </a:p>
          <a:p>
            <a:pPr marL="814348" lvl="1" indent="-261926" defTabSz="457200">
              <a:buClr>
                <a:srgbClr val="000000"/>
              </a:buClr>
              <a:buSzPct val="100000"/>
              <a:buFont typeface="Arial"/>
              <a:buChar char="•"/>
            </a:pPr>
            <a:r>
              <a:rPr lang="en-US" sz="1500" kern="1200" dirty="0">
                <a:latin typeface="Calibri"/>
                <a:ea typeface="Calibri"/>
                <a:cs typeface="Calibri"/>
                <a:sym typeface="Calibri"/>
              </a:rPr>
              <a:t>Economics of DC</a:t>
            </a:r>
          </a:p>
          <a:p>
            <a:pPr marL="1114370" lvl="2" indent="-257162" defTabSz="457200">
              <a:buClr>
                <a:srgbClr val="000000"/>
              </a:buClr>
              <a:buSzPct val="100000"/>
              <a:buFont typeface="Noto Sans Symbols"/>
              <a:buChar char="✓"/>
            </a:pPr>
            <a:r>
              <a:rPr lang="en-US" sz="1500" kern="1200" dirty="0">
                <a:latin typeface="Calibri"/>
                <a:ea typeface="Calibri"/>
                <a:cs typeface="Calibri"/>
                <a:sym typeface="Calibri"/>
              </a:rPr>
              <a:t>Infrastructure mainly built with commodity H/W and white-boxes</a:t>
            </a:r>
          </a:p>
          <a:p>
            <a:pPr marL="814348" lvl="1" indent="-261926" defTabSz="457200">
              <a:buClr>
                <a:srgbClr val="000000"/>
              </a:buClr>
              <a:buSzPct val="100000"/>
              <a:buFont typeface="Arial"/>
              <a:buChar char="•"/>
            </a:pPr>
            <a:r>
              <a:rPr lang="en-US" sz="1500" kern="1200" dirty="0">
                <a:latin typeface="Calibri"/>
                <a:ea typeface="Calibri"/>
                <a:cs typeface="Calibri"/>
                <a:sym typeface="Calibri"/>
              </a:rPr>
              <a:t>Agility of a Cloud provider</a:t>
            </a:r>
          </a:p>
          <a:p>
            <a:pPr marL="1114370" lvl="2" indent="-257162" defTabSz="457200">
              <a:buClr>
                <a:srgbClr val="000000"/>
              </a:buClr>
              <a:buSzPct val="100000"/>
              <a:buFont typeface="Noto Sans Symbols"/>
              <a:buChar char="✓"/>
            </a:pPr>
            <a:r>
              <a:rPr lang="en-US" sz="1500" kern="1200" dirty="0">
                <a:latin typeface="Calibri"/>
                <a:ea typeface="Calibri"/>
                <a:cs typeface="Calibri"/>
                <a:sym typeface="Calibri"/>
              </a:rPr>
              <a:t>Software platform that enable rapid creation of new services</a:t>
            </a:r>
          </a:p>
          <a:p>
            <a:pPr defTabSz="457200"/>
            <a:endParaRPr sz="1500" b="1" kern="1200" dirty="0">
              <a:latin typeface="Calibri"/>
              <a:ea typeface="Calibri"/>
              <a:cs typeface="Calibri"/>
              <a:sym typeface="Calibri"/>
            </a:endParaRPr>
          </a:p>
          <a:p>
            <a:pPr marL="128582" indent="-128582" defTabSz="457200">
              <a:buClr>
                <a:srgbClr val="000000"/>
              </a:buClr>
              <a:buSzPct val="100000"/>
              <a:buFont typeface="Noto Sans Symbols"/>
              <a:buChar char="▪"/>
            </a:pPr>
            <a:r>
              <a:rPr lang="en-US" sz="1500" b="1" kern="1200" dirty="0">
                <a:latin typeface="Calibri"/>
                <a:ea typeface="Calibri"/>
                <a:cs typeface="Calibri"/>
                <a:sym typeface="Calibri"/>
              </a:rPr>
              <a:t>Mobile Edge</a:t>
            </a:r>
          </a:p>
          <a:p>
            <a:pPr marL="814348" lvl="1" indent="-261926" defTabSz="457200">
              <a:buClr>
                <a:srgbClr val="000000"/>
              </a:buClr>
              <a:buSzPct val="100000"/>
              <a:buFont typeface="Arial"/>
              <a:buChar char="•"/>
            </a:pPr>
            <a:r>
              <a:rPr lang="en-US" sz="1500" kern="1200" dirty="0">
                <a:latin typeface="Calibri"/>
                <a:ea typeface="Calibri"/>
                <a:cs typeface="Calibri"/>
                <a:sym typeface="Calibri"/>
              </a:rPr>
              <a:t>Provide services at the edge of network to leverage the Benefits of;</a:t>
            </a:r>
          </a:p>
          <a:p>
            <a:pPr marL="1114370" lvl="2" indent="-257162" defTabSz="457200">
              <a:buClr>
                <a:srgbClr val="000000"/>
              </a:buClr>
              <a:buSzPct val="100000"/>
              <a:buFont typeface="Noto Sans Symbols"/>
              <a:buChar char="✓"/>
            </a:pPr>
            <a:r>
              <a:rPr lang="en-US" sz="1500" kern="1200" dirty="0">
                <a:latin typeface="Calibri"/>
                <a:ea typeface="Calibri"/>
                <a:cs typeface="Calibri"/>
                <a:sym typeface="Calibri"/>
              </a:rPr>
              <a:t>Proximity to Users</a:t>
            </a:r>
          </a:p>
          <a:p>
            <a:pPr marL="1114370" lvl="2" indent="-257162" defTabSz="457200">
              <a:buClr>
                <a:srgbClr val="000000"/>
              </a:buClr>
              <a:buSzPct val="100000"/>
              <a:buFont typeface="Noto Sans Symbols"/>
              <a:buChar char="✓"/>
            </a:pPr>
            <a:r>
              <a:rPr lang="en-US" sz="1500" kern="1200" dirty="0">
                <a:latin typeface="Calibri"/>
                <a:ea typeface="Calibri"/>
                <a:cs typeface="Calibri"/>
                <a:sym typeface="Calibri"/>
              </a:rPr>
              <a:t>Reduced latency, Reduced backhaul load</a:t>
            </a:r>
          </a:p>
          <a:p>
            <a:pPr marL="1114370" lvl="2" indent="-257162" defTabSz="457200">
              <a:buClr>
                <a:srgbClr val="000000"/>
              </a:buClr>
              <a:buSzPct val="100000"/>
              <a:buFont typeface="Noto Sans Symbols"/>
              <a:buChar char="✓"/>
            </a:pPr>
            <a:r>
              <a:rPr lang="en-US" sz="1500" kern="1200" dirty="0" smtClean="0">
                <a:latin typeface="Calibri"/>
                <a:ea typeface="Calibri"/>
                <a:cs typeface="Calibri"/>
                <a:sym typeface="Calibri"/>
              </a:rPr>
              <a:t>Utilizing information </a:t>
            </a:r>
            <a:r>
              <a:rPr lang="en-US" sz="1500" kern="1200" dirty="0">
                <a:latin typeface="Calibri"/>
                <a:ea typeface="Calibri"/>
                <a:cs typeface="Calibri"/>
                <a:sym typeface="Calibri"/>
              </a:rPr>
              <a:t>related to Radio Resource</a:t>
            </a:r>
          </a:p>
          <a:p>
            <a:pPr marL="857207" lvl="2" defTabSz="457200"/>
            <a:endParaRPr sz="1500" kern="1200" dirty="0">
              <a:latin typeface="Calibri"/>
              <a:ea typeface="Calibri"/>
              <a:cs typeface="Calibri"/>
              <a:sym typeface="Calibri"/>
            </a:endParaRPr>
          </a:p>
          <a:p>
            <a:pPr marL="128582" indent="-128582" defTabSz="457200">
              <a:buClr>
                <a:srgbClr val="000000"/>
              </a:buClr>
              <a:buSzPct val="100000"/>
              <a:buFont typeface="Noto Sans Symbols"/>
              <a:buChar char="▪"/>
            </a:pPr>
            <a:r>
              <a:rPr lang="en-US" sz="1500" b="1" kern="1200" dirty="0" smtClean="0">
                <a:latin typeface="Calibri"/>
                <a:ea typeface="Calibri"/>
                <a:cs typeface="Calibri"/>
                <a:sym typeface="Calibri"/>
              </a:rPr>
              <a:t>Micro-services</a:t>
            </a:r>
            <a:endParaRPr lang="en-US" sz="1500" b="1" kern="1200" dirty="0">
              <a:latin typeface="Calibri"/>
              <a:ea typeface="Calibri"/>
              <a:cs typeface="Calibri"/>
              <a:sym typeface="Calibri"/>
            </a:endParaRPr>
          </a:p>
          <a:p>
            <a:pPr marL="814348" lvl="1" indent="-261926" defTabSz="457200">
              <a:buClr>
                <a:srgbClr val="000000"/>
              </a:buClr>
              <a:buSzPct val="100000"/>
              <a:buFont typeface="Arial"/>
              <a:buChar char="•"/>
            </a:pPr>
            <a:r>
              <a:rPr lang="en-US" sz="1500" kern="1200" dirty="0">
                <a:latin typeface="Calibri"/>
                <a:ea typeface="Calibri"/>
                <a:cs typeface="Calibri"/>
                <a:sym typeface="Calibri"/>
              </a:rPr>
              <a:t>Provide services and infrastructure well suited for the targeted enterprise;</a:t>
            </a:r>
          </a:p>
          <a:p>
            <a:pPr marL="1114370" lvl="2" indent="-257162" defTabSz="457200">
              <a:buClr>
                <a:srgbClr val="000000"/>
              </a:buClr>
              <a:buSzPct val="100000"/>
              <a:buFont typeface="Noto Sans Symbols"/>
              <a:buChar char="✓"/>
            </a:pPr>
            <a:r>
              <a:rPr lang="en-US" sz="1500" kern="1200" dirty="0">
                <a:latin typeface="Calibri"/>
                <a:ea typeface="Calibri"/>
                <a:cs typeface="Calibri"/>
                <a:sym typeface="Calibri"/>
              </a:rPr>
              <a:t>Lightweight platform on-demand</a:t>
            </a:r>
          </a:p>
          <a:p>
            <a:pPr marL="1114370" lvl="2" indent="-257162" defTabSz="457200">
              <a:buClr>
                <a:srgbClr val="000000"/>
              </a:buClr>
              <a:buSzPct val="100000"/>
              <a:buFont typeface="Noto Sans Symbols"/>
              <a:buChar char="✓"/>
            </a:pPr>
            <a:r>
              <a:rPr lang="en-US" sz="1500" kern="1200" dirty="0">
                <a:latin typeface="Calibri"/>
                <a:ea typeface="Calibri"/>
                <a:cs typeface="Calibri"/>
                <a:sym typeface="Calibri"/>
              </a:rPr>
              <a:t>Independency and autonomous control in accordance with centralized orchestration</a:t>
            </a:r>
          </a:p>
          <a:p>
            <a:pPr marL="1114370" lvl="2" indent="-257162" defTabSz="457200">
              <a:buClr>
                <a:srgbClr val="000000"/>
              </a:buClr>
              <a:buSzPct val="100000"/>
              <a:buFont typeface="Noto Sans Symbols"/>
              <a:buChar char="✓"/>
            </a:pPr>
            <a:r>
              <a:rPr lang="en-US" sz="1500" kern="1200" dirty="0">
                <a:latin typeface="Calibri"/>
                <a:ea typeface="Calibri"/>
                <a:cs typeface="Calibri"/>
                <a:sym typeface="Calibri"/>
              </a:rPr>
              <a:t>Enterprise specific SLA</a:t>
            </a:r>
          </a:p>
        </p:txBody>
      </p:sp>
    </p:spTree>
    <p:extLst>
      <p:ext uri="{BB962C8B-B14F-4D97-AF65-F5344CB8AC3E}">
        <p14:creationId xmlns:p14="http://schemas.microsoft.com/office/powerpoint/2010/main" val="154505415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b="1" dirty="0">
                <a:solidFill>
                  <a:schemeClr val="bg1"/>
                </a:solidFill>
              </a:rPr>
              <a:t>M-CORD </a:t>
            </a:r>
            <a:r>
              <a:rPr lang="en-US" sz="3300" b="1" dirty="0" smtClean="0">
                <a:solidFill>
                  <a:schemeClr val="bg1"/>
                </a:solidFill>
              </a:rPr>
              <a:t>Guiding </a:t>
            </a:r>
            <a:r>
              <a:rPr lang="en-US" sz="3300" b="1" dirty="0">
                <a:solidFill>
                  <a:schemeClr val="bg1"/>
                </a:solidFill>
              </a:rPr>
              <a:t>concepts</a:t>
            </a:r>
          </a:p>
        </p:txBody>
      </p:sp>
      <p:sp>
        <p:nvSpPr>
          <p:cNvPr id="3" name="Content Placeholder 2"/>
          <p:cNvSpPr>
            <a:spLocks noGrp="1"/>
          </p:cNvSpPr>
          <p:nvPr>
            <p:ph idx="4294967295"/>
          </p:nvPr>
        </p:nvSpPr>
        <p:spPr>
          <a:xfrm>
            <a:off x="150019" y="984647"/>
            <a:ext cx="8929688" cy="3841353"/>
          </a:xfrm>
        </p:spPr>
        <p:txBody>
          <a:bodyPr>
            <a:noAutofit/>
          </a:bodyPr>
          <a:lstStyle/>
          <a:p>
            <a:r>
              <a:rPr lang="en-US" sz="2100" dirty="0"/>
              <a:t>SDN/NFV</a:t>
            </a:r>
          </a:p>
          <a:p>
            <a:r>
              <a:rPr lang="en-US" sz="2100" dirty="0"/>
              <a:t>Open source</a:t>
            </a:r>
          </a:p>
          <a:p>
            <a:r>
              <a:rPr lang="en-US" altLang="ko-KR" sz="2100" dirty="0"/>
              <a:t>Open interfaces (RAN/Core)</a:t>
            </a:r>
          </a:p>
          <a:p>
            <a:r>
              <a:rPr lang="en-US" altLang="ko-KR" sz="2100" dirty="0"/>
              <a:t>Open platforms</a:t>
            </a:r>
          </a:p>
          <a:p>
            <a:r>
              <a:rPr lang="en-US" altLang="ko-KR" sz="2100" dirty="0"/>
              <a:t>Commodity hardware</a:t>
            </a:r>
          </a:p>
          <a:p>
            <a:r>
              <a:rPr lang="en-US" sz="2100" dirty="0"/>
              <a:t>Programmability </a:t>
            </a:r>
          </a:p>
          <a:p>
            <a:r>
              <a:rPr lang="en-US" sz="2100" dirty="0"/>
              <a:t>Observability</a:t>
            </a:r>
          </a:p>
          <a:p>
            <a:r>
              <a:rPr lang="en-US" sz="2100" dirty="0"/>
              <a:t>Service assurance, Performance</a:t>
            </a:r>
          </a:p>
          <a:p>
            <a:r>
              <a:rPr lang="en-US" sz="2100" dirty="0"/>
              <a:t>Coexistence with existing infrastructure</a:t>
            </a:r>
          </a:p>
          <a:p>
            <a:pPr marL="0" indent="0">
              <a:buNone/>
            </a:pPr>
            <a:endParaRPr lang="en-US" sz="2100" dirty="0"/>
          </a:p>
          <a:p>
            <a:pPr marL="0" indent="0">
              <a:buNone/>
            </a:pPr>
            <a:endParaRPr lang="en-US" sz="2100" dirty="0"/>
          </a:p>
        </p:txBody>
      </p:sp>
    </p:spTree>
    <p:extLst>
      <p:ext uri="{BB962C8B-B14F-4D97-AF65-F5344CB8AC3E}">
        <p14:creationId xmlns:p14="http://schemas.microsoft.com/office/powerpoint/2010/main" val="386867332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94163" y="3660817"/>
            <a:ext cx="8288752" cy="436648"/>
          </a:xfrm>
          <a:prstGeom prst="roundRect">
            <a:avLst/>
          </a:prstGeom>
          <a:gradFill flip="none" rotWithShape="1">
            <a:gsLst>
              <a:gs pos="61243">
                <a:srgbClr val="F0C9C8">
                  <a:alpha val="80000"/>
                  <a:lumMod val="90000"/>
                  <a:lumOff val="10000"/>
                </a:srgbClr>
              </a:gs>
              <a:gs pos="41000">
                <a:srgbClr val="EFC5C4"/>
              </a:gs>
              <a:gs pos="0">
                <a:srgbClr val="C0504D">
                  <a:tint val="66000"/>
                  <a:satMod val="160000"/>
                </a:srgbClr>
              </a:gs>
              <a:gs pos="29576">
                <a:srgbClr val="EFC4C3"/>
              </a:gs>
              <a:gs pos="51668">
                <a:srgbClr val="F1CAC9"/>
              </a:gs>
              <a:gs pos="17000">
                <a:srgbClr val="C0504D">
                  <a:tint val="44500"/>
                  <a:satMod val="160000"/>
                </a:srgbClr>
              </a:gs>
              <a:gs pos="100000">
                <a:srgbClr val="C0504D">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defTabSz="457200">
              <a:buFont typeface="Wingdings" panose="05000000000000000000" pitchFamily="2" charset="2"/>
              <a:buChar char="ü"/>
            </a:pPr>
            <a:r>
              <a:rPr lang="en-US" sz="2400" kern="1200" dirty="0" smtClean="0">
                <a:solidFill>
                  <a:prstClr val="black"/>
                </a:solidFill>
                <a:rtl val="0"/>
              </a:rPr>
              <a:t>Agile and cost-efficient deployment</a:t>
            </a:r>
            <a:endParaRPr lang="en-US" sz="2400" kern="1200" dirty="0">
              <a:solidFill>
                <a:prstClr val="black"/>
              </a:solidFill>
              <a:rtl val="0"/>
            </a:endParaRPr>
          </a:p>
        </p:txBody>
      </p:sp>
      <p:sp>
        <p:nvSpPr>
          <p:cNvPr id="6" name="Title 5"/>
          <p:cNvSpPr>
            <a:spLocks noGrp="1"/>
          </p:cNvSpPr>
          <p:nvPr>
            <p:ph type="title" idx="4294967295"/>
          </p:nvPr>
        </p:nvSpPr>
        <p:spPr>
          <a:xfrm>
            <a:off x="397853" y="85591"/>
            <a:ext cx="8326438" cy="561975"/>
          </a:xfrm>
        </p:spPr>
        <p:txBody>
          <a:bodyPr>
            <a:noAutofit/>
          </a:bodyPr>
          <a:lstStyle/>
          <a:p>
            <a:r>
              <a:rPr lang="en-US" altLang="ko-KR" dirty="0" smtClean="0">
                <a:solidFill>
                  <a:schemeClr val="bg1"/>
                </a:solidFill>
                <a:ea typeface="Calibri"/>
                <a:cs typeface="Calibri"/>
                <a:sym typeface="Calibri"/>
              </a:rPr>
              <a:t>Capabilities </a:t>
            </a:r>
            <a:r>
              <a:rPr lang="en-US" altLang="ko-KR" dirty="0">
                <a:solidFill>
                  <a:schemeClr val="bg1"/>
                </a:solidFill>
                <a:ea typeface="Calibri"/>
                <a:cs typeface="Calibri"/>
                <a:sym typeface="Calibri"/>
              </a:rPr>
              <a:t>to be Explored on M-CORD</a:t>
            </a:r>
            <a:endParaRPr lang="en-US" dirty="0">
              <a:solidFill>
                <a:schemeClr val="bg1"/>
              </a:solidFill>
            </a:endParaRPr>
          </a:p>
        </p:txBody>
      </p:sp>
      <p:sp>
        <p:nvSpPr>
          <p:cNvPr id="8" name="Rounded Rectangle 10"/>
          <p:cNvSpPr/>
          <p:nvPr/>
        </p:nvSpPr>
        <p:spPr>
          <a:xfrm>
            <a:off x="401097" y="2266688"/>
            <a:ext cx="8281818" cy="436648"/>
          </a:xfrm>
          <a:prstGeom prst="roundRect">
            <a:avLst/>
          </a:prstGeom>
          <a:gradFill flip="none" rotWithShape="1">
            <a:gsLst>
              <a:gs pos="61243">
                <a:srgbClr val="F0C9C8">
                  <a:alpha val="80000"/>
                  <a:lumMod val="90000"/>
                  <a:lumOff val="10000"/>
                </a:srgbClr>
              </a:gs>
              <a:gs pos="41000">
                <a:srgbClr val="EFC5C4"/>
              </a:gs>
              <a:gs pos="0">
                <a:srgbClr val="C0504D">
                  <a:tint val="66000"/>
                  <a:satMod val="160000"/>
                </a:srgbClr>
              </a:gs>
              <a:gs pos="29576">
                <a:srgbClr val="EFC4C3"/>
              </a:gs>
              <a:gs pos="51668">
                <a:srgbClr val="F1CAC9"/>
              </a:gs>
              <a:gs pos="17000">
                <a:srgbClr val="C0504D">
                  <a:tint val="44500"/>
                  <a:satMod val="160000"/>
                </a:srgbClr>
              </a:gs>
              <a:gs pos="100000">
                <a:srgbClr val="C0504D">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defTabSz="457200">
              <a:buFont typeface="Wingdings" panose="05000000000000000000" pitchFamily="2" charset="2"/>
              <a:buChar char="ü"/>
            </a:pPr>
            <a:r>
              <a:rPr lang="en-US" altLang="ko-KR" sz="2400" kern="1200" dirty="0" smtClean="0">
                <a:solidFill>
                  <a:prstClr val="black"/>
                </a:solidFill>
                <a:rtl val="0"/>
              </a:rPr>
              <a:t>Provide customized </a:t>
            </a:r>
            <a:r>
              <a:rPr lang="en-US" altLang="ko-KR" sz="2400" kern="1200" dirty="0">
                <a:solidFill>
                  <a:prstClr val="black"/>
                </a:solidFill>
                <a:rtl val="0"/>
              </a:rPr>
              <a:t>services </a:t>
            </a:r>
            <a:r>
              <a:rPr lang="en-US" altLang="ko-KR" sz="2400" kern="1200" dirty="0" smtClean="0">
                <a:solidFill>
                  <a:prstClr val="black"/>
                </a:solidFill>
                <a:rtl val="0"/>
              </a:rPr>
              <a:t>and better QoE to customers </a:t>
            </a:r>
            <a:endParaRPr lang="en-US" sz="2400" kern="1200" dirty="0">
              <a:solidFill>
                <a:prstClr val="black"/>
              </a:solidFill>
              <a:rtl val="0"/>
            </a:endParaRPr>
          </a:p>
        </p:txBody>
      </p:sp>
      <p:sp>
        <p:nvSpPr>
          <p:cNvPr id="10" name="Rounded Rectangle 10"/>
          <p:cNvSpPr/>
          <p:nvPr/>
        </p:nvSpPr>
        <p:spPr>
          <a:xfrm>
            <a:off x="408029" y="891538"/>
            <a:ext cx="8274885" cy="436648"/>
          </a:xfrm>
          <a:prstGeom prst="roundRect">
            <a:avLst/>
          </a:prstGeom>
          <a:gradFill flip="none" rotWithShape="1">
            <a:gsLst>
              <a:gs pos="61243">
                <a:srgbClr val="F0C9C8">
                  <a:alpha val="80000"/>
                  <a:lumMod val="90000"/>
                  <a:lumOff val="10000"/>
                </a:srgbClr>
              </a:gs>
              <a:gs pos="41000">
                <a:srgbClr val="EFC5C4"/>
              </a:gs>
              <a:gs pos="0">
                <a:srgbClr val="C0504D">
                  <a:tint val="66000"/>
                  <a:satMod val="160000"/>
                </a:srgbClr>
              </a:gs>
              <a:gs pos="29576">
                <a:srgbClr val="EFC4C3"/>
              </a:gs>
              <a:gs pos="51668">
                <a:srgbClr val="F1CAC9"/>
              </a:gs>
              <a:gs pos="17000">
                <a:srgbClr val="C0504D">
                  <a:tint val="44500"/>
                  <a:satMod val="160000"/>
                </a:srgbClr>
              </a:gs>
              <a:gs pos="100000">
                <a:srgbClr val="C0504D">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defTabSz="457200">
              <a:buFont typeface="Wingdings" panose="05000000000000000000" pitchFamily="2" charset="2"/>
              <a:buChar char="ü"/>
            </a:pPr>
            <a:r>
              <a:rPr lang="en-US" sz="2400" kern="1200" dirty="0" smtClean="0">
                <a:solidFill>
                  <a:prstClr val="black"/>
                </a:solidFill>
                <a:rtl val="0"/>
              </a:rPr>
              <a:t>Enhance resource utilization</a:t>
            </a:r>
            <a:endParaRPr lang="en-US" sz="2400" kern="1200" dirty="0">
              <a:solidFill>
                <a:prstClr val="black"/>
              </a:solidFill>
              <a:rtl val="0"/>
            </a:endParaRPr>
          </a:p>
        </p:txBody>
      </p:sp>
      <p:sp>
        <p:nvSpPr>
          <p:cNvPr id="16" name="Rounded Rectangle 10"/>
          <p:cNvSpPr/>
          <p:nvPr/>
        </p:nvSpPr>
        <p:spPr>
          <a:xfrm>
            <a:off x="749740" y="4058726"/>
            <a:ext cx="7407934" cy="9114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defTabSz="457200">
              <a:buFont typeface="Arial" panose="020B0604020202020204" pitchFamily="34" charset="0"/>
              <a:buChar char="•"/>
            </a:pPr>
            <a:r>
              <a:rPr lang="en-US" sz="1800" kern="1200" dirty="0" smtClean="0">
                <a:solidFill>
                  <a:prstClr val="black"/>
                </a:solidFill>
                <a:rtl val="0"/>
              </a:rPr>
              <a:t>On-demand deployment</a:t>
            </a:r>
          </a:p>
          <a:p>
            <a:pPr marL="342900" indent="-342900" defTabSz="457200">
              <a:buFont typeface="Arial" panose="020B0604020202020204" pitchFamily="34" charset="0"/>
              <a:buChar char="•"/>
            </a:pPr>
            <a:r>
              <a:rPr lang="en-US" sz="1800" kern="1200" dirty="0" smtClean="0">
                <a:solidFill>
                  <a:prstClr val="black"/>
                </a:solidFill>
                <a:rtl val="0"/>
              </a:rPr>
              <a:t>Virtualized /disaggregated RAN and EPC</a:t>
            </a:r>
          </a:p>
          <a:p>
            <a:pPr marL="342900" indent="-342900" defTabSz="457200">
              <a:buFont typeface="Arial" panose="020B0604020202020204" pitchFamily="34" charset="0"/>
              <a:buChar char="•"/>
            </a:pPr>
            <a:r>
              <a:rPr lang="en-US" sz="1800" kern="1200" dirty="0" smtClean="0">
                <a:solidFill>
                  <a:prstClr val="black"/>
                </a:solidFill>
                <a:rtl val="0"/>
              </a:rPr>
              <a:t>Commodity H/W</a:t>
            </a:r>
            <a:r>
              <a:rPr lang="en-US" sz="1800" kern="1200" dirty="0">
                <a:solidFill>
                  <a:prstClr val="black"/>
                </a:solidFill>
                <a:rtl val="0"/>
              </a:rPr>
              <a:t> </a:t>
            </a:r>
            <a:r>
              <a:rPr lang="en-US" sz="1800" kern="1200" dirty="0" smtClean="0">
                <a:solidFill>
                  <a:prstClr val="black"/>
                </a:solidFill>
                <a:rtl val="0"/>
              </a:rPr>
              <a:t>and open source</a:t>
            </a:r>
            <a:endParaRPr lang="en-US" sz="1800" kern="1200" dirty="0">
              <a:solidFill>
                <a:prstClr val="black"/>
              </a:solidFill>
              <a:rtl val="0"/>
            </a:endParaRPr>
          </a:p>
        </p:txBody>
      </p:sp>
      <p:sp>
        <p:nvSpPr>
          <p:cNvPr id="19" name="Rounded Rectangle 10"/>
          <p:cNvSpPr/>
          <p:nvPr/>
        </p:nvSpPr>
        <p:spPr>
          <a:xfrm>
            <a:off x="749740" y="1462468"/>
            <a:ext cx="7407934" cy="4994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defTabSz="457200">
              <a:buFont typeface="Arial" panose="020B0604020202020204" pitchFamily="34" charset="0"/>
              <a:buChar char="•"/>
            </a:pPr>
            <a:r>
              <a:rPr lang="en-US" sz="1800" kern="1200" dirty="0" smtClean="0">
                <a:solidFill>
                  <a:prstClr val="black"/>
                </a:solidFill>
                <a:rtl val="0"/>
              </a:rPr>
              <a:t>Real-time resource management</a:t>
            </a:r>
          </a:p>
          <a:p>
            <a:pPr marL="342900" indent="-342900" defTabSz="457200">
              <a:buFont typeface="Arial" panose="020B0604020202020204" pitchFamily="34" charset="0"/>
              <a:buChar char="•"/>
            </a:pPr>
            <a:r>
              <a:rPr lang="en-US" sz="1800" kern="1200" dirty="0" smtClean="0">
                <a:solidFill>
                  <a:prstClr val="black"/>
                </a:solidFill>
                <a:rtl val="0"/>
              </a:rPr>
              <a:t>Exploit multiple Radio Access Technologies </a:t>
            </a:r>
          </a:p>
          <a:p>
            <a:pPr marL="342900" indent="-342900" defTabSz="457200">
              <a:buClr>
                <a:srgbClr val="000000"/>
              </a:buClr>
              <a:buSzPct val="100000"/>
              <a:buFont typeface="Arial"/>
              <a:buChar char="•"/>
            </a:pPr>
            <a:r>
              <a:rPr lang="en-US" altLang="ko-KR" sz="1800" kern="1200" dirty="0" smtClean="0">
                <a:solidFill>
                  <a:srgbClr val="000000"/>
                </a:solidFill>
                <a:ea typeface="Arial"/>
                <a:cs typeface="Arial"/>
              </a:rPr>
              <a:t>Real-time analytics </a:t>
            </a:r>
            <a:r>
              <a:rPr lang="en-US" altLang="ko-KR" sz="1800" kern="1200" dirty="0">
                <a:solidFill>
                  <a:srgbClr val="000000"/>
                </a:solidFill>
                <a:ea typeface="Arial"/>
                <a:cs typeface="Arial"/>
              </a:rPr>
              <a:t>framework</a:t>
            </a:r>
          </a:p>
        </p:txBody>
      </p:sp>
      <p:sp>
        <p:nvSpPr>
          <p:cNvPr id="9" name="TextBox 8"/>
          <p:cNvSpPr txBox="1"/>
          <p:nvPr/>
        </p:nvSpPr>
        <p:spPr>
          <a:xfrm>
            <a:off x="90478" y="4975762"/>
            <a:ext cx="8963025" cy="138499"/>
          </a:xfrm>
          <a:prstGeom prst="rect">
            <a:avLst/>
          </a:prstGeom>
          <a:noFill/>
        </p:spPr>
        <p:txBody>
          <a:bodyPr wrap="square" lIns="0" tIns="0" rIns="0" bIns="0" rtlCol="0">
            <a:spAutoFit/>
          </a:bodyPr>
          <a:lstStyle/>
          <a:p>
            <a:pPr algn="r" defTabSz="457200"/>
            <a:r>
              <a:rPr lang="en-US" altLang="ko-KR" sz="900" b="1" kern="1200" dirty="0" smtClean="0">
                <a:solidFill>
                  <a:prstClr val="white">
                    <a:lumMod val="65000"/>
                  </a:prstClr>
                </a:solidFill>
                <a:latin typeface="Calibri"/>
                <a:ea typeface="맑은 고딕"/>
                <a:cs typeface="+mn-cs"/>
              </a:rPr>
              <a:t>QoE</a:t>
            </a:r>
            <a:r>
              <a:rPr lang="en-US" altLang="ko-KR" sz="900" kern="1200" dirty="0" smtClean="0">
                <a:solidFill>
                  <a:prstClr val="white">
                    <a:lumMod val="65000"/>
                  </a:prstClr>
                </a:solidFill>
                <a:latin typeface="Calibri"/>
                <a:ea typeface="맑은 고딕"/>
                <a:cs typeface="+mn-cs"/>
              </a:rPr>
              <a:t>: Quality of Experience,  </a:t>
            </a:r>
            <a:r>
              <a:rPr lang="en-US" altLang="ko-KR" sz="900" b="1" kern="1200" dirty="0" smtClean="0">
                <a:solidFill>
                  <a:prstClr val="white">
                    <a:lumMod val="65000"/>
                  </a:prstClr>
                </a:solidFill>
                <a:latin typeface="Calibri"/>
                <a:ea typeface="맑은 고딕"/>
                <a:cs typeface="+mn-cs"/>
              </a:rPr>
              <a:t>RAN</a:t>
            </a:r>
            <a:r>
              <a:rPr lang="en-US" altLang="ko-KR" sz="900" kern="1200" dirty="0" smtClean="0">
                <a:solidFill>
                  <a:prstClr val="white">
                    <a:lumMod val="65000"/>
                  </a:prstClr>
                </a:solidFill>
                <a:latin typeface="Calibri"/>
                <a:ea typeface="맑은 고딕"/>
                <a:cs typeface="+mn-cs"/>
              </a:rPr>
              <a:t>: Radio Access Network,  </a:t>
            </a:r>
            <a:r>
              <a:rPr lang="en-US" altLang="ko-KR" sz="900" b="1" kern="1200" dirty="0" smtClean="0">
                <a:solidFill>
                  <a:prstClr val="white">
                    <a:lumMod val="65000"/>
                  </a:prstClr>
                </a:solidFill>
                <a:latin typeface="Calibri"/>
                <a:ea typeface="맑은 고딕"/>
                <a:cs typeface="+mn-cs"/>
              </a:rPr>
              <a:t>EPC</a:t>
            </a:r>
            <a:r>
              <a:rPr lang="en-US" altLang="ko-KR" sz="900" kern="1200" dirty="0" smtClean="0">
                <a:solidFill>
                  <a:prstClr val="white">
                    <a:lumMod val="65000"/>
                  </a:prstClr>
                </a:solidFill>
                <a:latin typeface="Calibri"/>
                <a:ea typeface="맑은 고딕"/>
                <a:cs typeface="+mn-cs"/>
              </a:rPr>
              <a:t>: Evolved Packet Core</a:t>
            </a:r>
            <a:endParaRPr lang="ko-KR" altLang="en-US" sz="900" kern="1200" dirty="0">
              <a:solidFill>
                <a:prstClr val="white">
                  <a:lumMod val="65000"/>
                </a:prstClr>
              </a:solidFill>
              <a:latin typeface="Calibri"/>
              <a:ea typeface="맑은 고딕"/>
              <a:cs typeface="+mn-cs"/>
            </a:endParaRPr>
          </a:p>
        </p:txBody>
      </p:sp>
      <p:sp>
        <p:nvSpPr>
          <p:cNvPr id="12" name="Shape 68"/>
          <p:cNvSpPr/>
          <p:nvPr/>
        </p:nvSpPr>
        <p:spPr>
          <a:xfrm>
            <a:off x="749738" y="2884346"/>
            <a:ext cx="8394262" cy="509099"/>
          </a:xfrm>
          <a:prstGeom prst="roundRect">
            <a:avLst>
              <a:gd name="adj" fmla="val 16667"/>
            </a:avLst>
          </a:prstGeom>
          <a:noFill/>
          <a:ln>
            <a:noFill/>
          </a:ln>
        </p:spPr>
        <p:txBody>
          <a:bodyPr lIns="91425" tIns="45700" rIns="91425" bIns="45700" anchor="ctr" anchorCtr="0">
            <a:noAutofit/>
          </a:bodyPr>
          <a:lstStyle/>
          <a:p>
            <a:pPr marL="342900" indent="-342900" defTabSz="457200">
              <a:buClr>
                <a:srgbClr val="000000"/>
              </a:buClr>
              <a:buSzPct val="100000"/>
              <a:buFont typeface="Arial"/>
              <a:buChar char="•"/>
            </a:pPr>
            <a:r>
              <a:rPr lang="en-US" sz="1800" kern="1200" dirty="0">
                <a:latin typeface="Calibri"/>
              </a:rPr>
              <a:t>Customized service composition</a:t>
            </a:r>
          </a:p>
          <a:p>
            <a:pPr marL="342900" indent="-342900" defTabSz="457200">
              <a:buClr>
                <a:srgbClr val="000000"/>
              </a:buClr>
              <a:buSzPct val="100000"/>
              <a:buFont typeface="Arial"/>
              <a:buChar char="•"/>
            </a:pPr>
            <a:r>
              <a:rPr lang="en-US" sz="1800" kern="1200" dirty="0" smtClean="0">
                <a:latin typeface="Calibri"/>
              </a:rPr>
              <a:t>Differentiated </a:t>
            </a:r>
            <a:r>
              <a:rPr lang="en-US" sz="1800" kern="1200" dirty="0">
                <a:latin typeface="Calibri"/>
              </a:rPr>
              <a:t>QoE based on service </a:t>
            </a:r>
            <a:r>
              <a:rPr lang="en-US" sz="1800" kern="1200" dirty="0" smtClean="0">
                <a:latin typeface="Calibri"/>
              </a:rPr>
              <a:t>requirements: latency and throughput</a:t>
            </a:r>
          </a:p>
          <a:p>
            <a:pPr marL="342900" indent="-342900" defTabSz="457200">
              <a:buClr>
                <a:srgbClr val="000000"/>
              </a:buClr>
              <a:buSzPct val="100000"/>
              <a:buFont typeface="Arial"/>
              <a:buChar char="•"/>
            </a:pPr>
            <a:r>
              <a:rPr lang="en-US" sz="1800" kern="1200" dirty="0" smtClean="0">
                <a:latin typeface="Calibri"/>
              </a:rPr>
              <a:t>Enable use cases: </a:t>
            </a:r>
            <a:r>
              <a:rPr lang="en-US" altLang="ko-KR" sz="1800" kern="1200" dirty="0">
                <a:solidFill>
                  <a:prstClr val="black"/>
                </a:solidFill>
                <a:latin typeface="Calibri"/>
                <a:ea typeface="맑은 고딕"/>
              </a:rPr>
              <a:t>IOT, smart cities, hospital, education, </a:t>
            </a:r>
            <a:r>
              <a:rPr lang="en-US" altLang="ko-KR" sz="1800" kern="1200" dirty="0" smtClean="0">
                <a:solidFill>
                  <a:prstClr val="black"/>
                </a:solidFill>
                <a:latin typeface="Calibri"/>
                <a:ea typeface="맑은 고딕"/>
              </a:rPr>
              <a:t>industrial M2M apps</a:t>
            </a:r>
            <a:r>
              <a:rPr lang="en-US" sz="1800" kern="1200" dirty="0" smtClean="0">
                <a:latin typeface="Calibri"/>
              </a:rPr>
              <a:t> </a:t>
            </a:r>
            <a:endParaRPr lang="en-US" sz="1800" kern="1200" dirty="0">
              <a:latin typeface="Calibri"/>
            </a:endParaRPr>
          </a:p>
        </p:txBody>
      </p:sp>
    </p:spTree>
    <p:extLst>
      <p:ext uri="{BB962C8B-B14F-4D97-AF65-F5344CB8AC3E}">
        <p14:creationId xmlns:p14="http://schemas.microsoft.com/office/powerpoint/2010/main" val="42381589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10" grpId="0" animBg="1"/>
      <p:bldP spid="16" grpId="0"/>
      <p:bldP spid="19"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M-CORD: Best of Mobile + CORD</a:t>
            </a:r>
            <a:endParaRPr lang="en-US" dirty="0"/>
          </a:p>
        </p:txBody>
      </p:sp>
      <p:sp>
        <p:nvSpPr>
          <p:cNvPr id="116" name="Rounded Rectangle 115"/>
          <p:cNvSpPr/>
          <p:nvPr/>
        </p:nvSpPr>
        <p:spPr>
          <a:xfrm>
            <a:off x="1488109" y="2654572"/>
            <a:ext cx="1193890" cy="373221"/>
          </a:xfrm>
          <a:prstGeom prst="roundRect">
            <a:avLst>
              <a:gd name="adj" fmla="val 0"/>
            </a:avLst>
          </a:prstGeom>
          <a:solidFill>
            <a:sysClr val="window" lastClr="FFFFFF"/>
          </a:solidFill>
          <a:ln w="9525" cap="flat" cmpd="sng" algn="ctr">
            <a:solidFill>
              <a:srgbClr val="C00000"/>
            </a:solidFill>
            <a:prstDash val="solid"/>
          </a:ln>
          <a:effectLst>
            <a:outerShdw blurRad="40000" dist="23000" dir="5400000" rotWithShape="0">
              <a:srgbClr val="000000">
                <a:alpha val="35000"/>
              </a:srgbClr>
            </a:outerShdw>
          </a:effectLst>
        </p:spPr>
        <p:txBody>
          <a:bodyPr rtlCol="0" anchor="ctr"/>
          <a:lstStyle/>
          <a:p>
            <a:pPr algn="ctr" defTabSz="342892"/>
            <a:r>
              <a:rPr lang="en-US" sz="1200" kern="1200" dirty="0" smtClean="0">
                <a:solidFill>
                  <a:srgbClr val="C00000"/>
                </a:solidFill>
                <a:latin typeface="Calibri"/>
                <a:ea typeface="+mn-ea"/>
                <a:cs typeface="+mn-cs"/>
              </a:rPr>
              <a:t>MME</a:t>
            </a:r>
            <a:r>
              <a:rPr lang="en-US" sz="1200" kern="1200" dirty="0">
                <a:solidFill>
                  <a:srgbClr val="C00000"/>
                </a:solidFill>
                <a:latin typeface="Calibri"/>
                <a:ea typeface="+mn-ea"/>
                <a:cs typeface="+mn-cs"/>
              </a:rPr>
              <a:t>, SGW</a:t>
            </a:r>
            <a:r>
              <a:rPr lang="en-US" sz="1200" kern="1200" dirty="0" smtClean="0">
                <a:solidFill>
                  <a:srgbClr val="C00000"/>
                </a:solidFill>
                <a:latin typeface="Calibri"/>
                <a:ea typeface="+mn-ea"/>
                <a:cs typeface="+mn-cs"/>
              </a:rPr>
              <a:t>, PGW</a:t>
            </a:r>
            <a:endParaRPr lang="en-US" sz="1200" kern="1200" dirty="0">
              <a:solidFill>
                <a:srgbClr val="C00000"/>
              </a:solidFill>
              <a:latin typeface="Calibri"/>
              <a:ea typeface="+mn-ea"/>
              <a:cs typeface="+mn-cs"/>
            </a:endParaRPr>
          </a:p>
        </p:txBody>
      </p:sp>
      <p:sp>
        <p:nvSpPr>
          <p:cNvPr id="117" name="Rounded Rectangle 116"/>
          <p:cNvSpPr/>
          <p:nvPr/>
        </p:nvSpPr>
        <p:spPr>
          <a:xfrm>
            <a:off x="2753809" y="1925826"/>
            <a:ext cx="1191197" cy="575107"/>
          </a:xfrm>
          <a:prstGeom prst="roundRect">
            <a:avLst/>
          </a:prstGeom>
          <a:solidFill>
            <a:srgbClr val="3366FF"/>
          </a:solidFill>
          <a:ln w="9525" cap="flat" cmpd="sng" algn="ctr">
            <a:solidFill>
              <a:srgbClr val="7F000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342892"/>
            <a:r>
              <a:rPr lang="en-US" sz="1200" b="1" kern="1200" dirty="0">
                <a:solidFill>
                  <a:srgbClr val="FFFFFF"/>
                </a:solidFill>
                <a:latin typeface="Calibri"/>
                <a:ea typeface="+mn-ea"/>
                <a:cs typeface="+mn-cs"/>
              </a:rPr>
              <a:t>Mobile Edge </a:t>
            </a:r>
          </a:p>
          <a:p>
            <a:pPr algn="ctr" defTabSz="342892"/>
            <a:r>
              <a:rPr lang="en-US" sz="1200" b="1" kern="1200" dirty="0">
                <a:solidFill>
                  <a:srgbClr val="FFFFFF"/>
                </a:solidFill>
                <a:latin typeface="Calibri"/>
                <a:ea typeface="+mn-ea"/>
                <a:cs typeface="+mn-cs"/>
              </a:rPr>
              <a:t>Services</a:t>
            </a:r>
            <a:endParaRPr lang="en-US" sz="900" b="1" kern="1200" dirty="0">
              <a:solidFill>
                <a:prstClr val="white"/>
              </a:solidFill>
              <a:latin typeface="Calibri"/>
              <a:ea typeface="+mn-ea"/>
              <a:cs typeface="+mn-cs"/>
            </a:endParaRPr>
          </a:p>
        </p:txBody>
      </p:sp>
      <p:sp>
        <p:nvSpPr>
          <p:cNvPr id="118" name="Rounded Rectangle 117"/>
          <p:cNvSpPr/>
          <p:nvPr/>
        </p:nvSpPr>
        <p:spPr>
          <a:xfrm>
            <a:off x="2753810" y="2650125"/>
            <a:ext cx="1191197" cy="373220"/>
          </a:xfrm>
          <a:prstGeom prst="roundRect">
            <a:avLst>
              <a:gd name="adj" fmla="val 0"/>
            </a:avLst>
          </a:prstGeom>
          <a:solidFill>
            <a:sysClr val="window" lastClr="FFFFFF"/>
          </a:solidFill>
          <a:ln w="9525" cap="flat" cmpd="sng" algn="ctr">
            <a:solidFill>
              <a:srgbClr val="0070C0"/>
            </a:solidFill>
            <a:prstDash val="solid"/>
          </a:ln>
          <a:effectLst>
            <a:outerShdw blurRad="40000" dist="23000" dir="5400000" rotWithShape="0">
              <a:srgbClr val="000000">
                <a:alpha val="35000"/>
              </a:srgbClr>
            </a:outerShdw>
          </a:effectLst>
        </p:spPr>
        <p:txBody>
          <a:bodyPr rtlCol="0" anchor="ctr"/>
          <a:lstStyle/>
          <a:p>
            <a:pPr algn="ctr" defTabSz="342892"/>
            <a:r>
              <a:rPr lang="en-US" sz="1200" kern="1200" dirty="0">
                <a:solidFill>
                  <a:srgbClr val="0070C0"/>
                </a:solidFill>
                <a:latin typeface="Calibri"/>
                <a:ea typeface="+mn-ea"/>
                <a:cs typeface="+mn-cs"/>
              </a:rPr>
              <a:t>Caching, SON, Billing</a:t>
            </a:r>
          </a:p>
        </p:txBody>
      </p:sp>
      <p:sp>
        <p:nvSpPr>
          <p:cNvPr id="119" name="Rounded Rectangle 118"/>
          <p:cNvSpPr/>
          <p:nvPr/>
        </p:nvSpPr>
        <p:spPr>
          <a:xfrm>
            <a:off x="215941" y="1925826"/>
            <a:ext cx="1193890" cy="575107"/>
          </a:xfrm>
          <a:prstGeom prst="roundRect">
            <a:avLst/>
          </a:prstGeom>
          <a:solidFill>
            <a:srgbClr val="00B050"/>
          </a:solidFill>
          <a:ln w="9525" cap="flat" cmpd="sng" algn="ctr">
            <a:solidFill>
              <a:srgbClr val="7F000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342892"/>
            <a:r>
              <a:rPr lang="en-US" sz="1200" b="1" kern="1200" dirty="0" smtClean="0">
                <a:solidFill>
                  <a:srgbClr val="FFFFFF"/>
                </a:solidFill>
                <a:latin typeface="Calibri"/>
                <a:ea typeface="+mn-ea"/>
                <a:cs typeface="+mn-cs"/>
              </a:rPr>
              <a:t>Disaggregated/Virtualized RAN</a:t>
            </a:r>
            <a:endParaRPr lang="en-US" sz="900" b="1" kern="1200" dirty="0">
              <a:solidFill>
                <a:prstClr val="white"/>
              </a:solidFill>
              <a:latin typeface="Calibri"/>
              <a:ea typeface="+mn-ea"/>
              <a:cs typeface="+mn-cs"/>
            </a:endParaRPr>
          </a:p>
        </p:txBody>
      </p:sp>
      <p:sp>
        <p:nvSpPr>
          <p:cNvPr id="120" name="Rounded Rectangle 119"/>
          <p:cNvSpPr/>
          <p:nvPr/>
        </p:nvSpPr>
        <p:spPr>
          <a:xfrm>
            <a:off x="1488109" y="1932958"/>
            <a:ext cx="1193890" cy="575107"/>
          </a:xfrm>
          <a:prstGeom prst="roundRect">
            <a:avLst/>
          </a:prstGeom>
          <a:solidFill>
            <a:srgbClr val="C00000"/>
          </a:solidFill>
          <a:ln w="9525" cap="flat" cmpd="sng" algn="ctr">
            <a:solidFill>
              <a:srgbClr val="7F000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342892"/>
            <a:r>
              <a:rPr lang="en-US" sz="1200" b="1" kern="1200" dirty="0" smtClean="0">
                <a:solidFill>
                  <a:srgbClr val="FFFFFF"/>
                </a:solidFill>
                <a:latin typeface="Calibri"/>
                <a:ea typeface="+mn-ea"/>
                <a:cs typeface="+mn-cs"/>
              </a:rPr>
              <a:t>Disaggregated</a:t>
            </a:r>
          </a:p>
          <a:p>
            <a:pPr algn="ctr" defTabSz="342892"/>
            <a:r>
              <a:rPr lang="en-US" sz="1200" b="1" kern="1200" dirty="0" smtClean="0">
                <a:solidFill>
                  <a:srgbClr val="FFFFFF"/>
                </a:solidFill>
                <a:latin typeface="Calibri"/>
                <a:ea typeface="+mn-ea"/>
                <a:cs typeface="+mn-cs"/>
              </a:rPr>
              <a:t>/Virtualized</a:t>
            </a:r>
          </a:p>
          <a:p>
            <a:pPr algn="ctr" defTabSz="342892"/>
            <a:r>
              <a:rPr lang="en-US" sz="1200" b="1" kern="1200" dirty="0" smtClean="0">
                <a:solidFill>
                  <a:srgbClr val="FFFFFF"/>
                </a:solidFill>
                <a:latin typeface="Calibri"/>
                <a:ea typeface="+mn-ea"/>
                <a:cs typeface="+mn-cs"/>
              </a:rPr>
              <a:t>EPC</a:t>
            </a:r>
            <a:endParaRPr lang="en-US" sz="900" b="1" kern="1200" dirty="0">
              <a:solidFill>
                <a:prstClr val="white"/>
              </a:solidFill>
              <a:latin typeface="Calibri"/>
              <a:ea typeface="+mn-ea"/>
              <a:cs typeface="+mn-cs"/>
            </a:endParaRPr>
          </a:p>
        </p:txBody>
      </p:sp>
      <p:sp>
        <p:nvSpPr>
          <p:cNvPr id="121" name="Rounded Rectangle 120"/>
          <p:cNvSpPr/>
          <p:nvPr/>
        </p:nvSpPr>
        <p:spPr>
          <a:xfrm>
            <a:off x="215940" y="2654573"/>
            <a:ext cx="1191197" cy="373220"/>
          </a:xfrm>
          <a:prstGeom prst="roundRect">
            <a:avLst>
              <a:gd name="adj" fmla="val 0"/>
            </a:avLst>
          </a:prstGeom>
          <a:solidFill>
            <a:sysClr val="window" lastClr="FFFFFF"/>
          </a:solidFill>
          <a:ln w="9525" cap="flat" cmpd="sng" algn="ctr">
            <a:solidFill>
              <a:srgbClr val="00B050"/>
            </a:solidFill>
            <a:prstDash val="solid"/>
          </a:ln>
          <a:effectLst>
            <a:outerShdw blurRad="40000" dist="23000" dir="5400000" rotWithShape="0">
              <a:srgbClr val="000000">
                <a:alpha val="35000"/>
              </a:srgbClr>
            </a:outerShdw>
          </a:effectLst>
        </p:spPr>
        <p:txBody>
          <a:bodyPr rtlCol="0" anchor="ctr"/>
          <a:lstStyle/>
          <a:p>
            <a:pPr algn="ctr" defTabSz="342892"/>
            <a:r>
              <a:rPr lang="en-US" sz="1200" kern="1200" dirty="0" smtClean="0">
                <a:solidFill>
                  <a:srgbClr val="00B050"/>
                </a:solidFill>
                <a:latin typeface="Calibri"/>
                <a:ea typeface="+mn-ea"/>
                <a:cs typeface="+mn-cs"/>
              </a:rPr>
              <a:t>BBU, RRU</a:t>
            </a:r>
          </a:p>
          <a:p>
            <a:pPr algn="ctr" defTabSz="342892"/>
            <a:r>
              <a:rPr lang="en-US" sz="1200" kern="1200" dirty="0" smtClean="0">
                <a:solidFill>
                  <a:srgbClr val="00B050"/>
                </a:solidFill>
                <a:latin typeface="Calibri"/>
                <a:ea typeface="+mn-ea"/>
                <a:cs typeface="+mn-cs"/>
              </a:rPr>
              <a:t>front haul fabric</a:t>
            </a:r>
            <a:endParaRPr lang="en-US" sz="1200" kern="1200" dirty="0">
              <a:solidFill>
                <a:srgbClr val="00B050"/>
              </a:solidFill>
              <a:latin typeface="Calibri"/>
              <a:ea typeface="+mn-ea"/>
              <a:cs typeface="+mn-cs"/>
            </a:endParaRPr>
          </a:p>
        </p:txBody>
      </p:sp>
      <p:cxnSp>
        <p:nvCxnSpPr>
          <p:cNvPr id="122" name="Straight Arrow Connector 121"/>
          <p:cNvCxnSpPr>
            <a:stCxn id="119" idx="2"/>
            <a:endCxn id="121" idx="0"/>
          </p:cNvCxnSpPr>
          <p:nvPr/>
        </p:nvCxnSpPr>
        <p:spPr>
          <a:xfrm flipH="1">
            <a:off x="811539" y="2500933"/>
            <a:ext cx="1347" cy="153640"/>
          </a:xfrm>
          <a:prstGeom prst="straightConnector1">
            <a:avLst/>
          </a:prstGeom>
          <a:noFill/>
          <a:ln w="9525" cap="flat" cmpd="sng" algn="ctr">
            <a:solidFill>
              <a:srgbClr val="7F0002">
                <a:shade val="95000"/>
                <a:satMod val="105000"/>
              </a:srgbClr>
            </a:solidFill>
            <a:prstDash val="solid"/>
            <a:tailEnd type="triangle"/>
          </a:ln>
          <a:effectLst/>
        </p:spPr>
      </p:cxnSp>
      <p:cxnSp>
        <p:nvCxnSpPr>
          <p:cNvPr id="123" name="Straight Arrow Connector 122"/>
          <p:cNvCxnSpPr>
            <a:stCxn id="117" idx="2"/>
            <a:endCxn id="118" idx="0"/>
          </p:cNvCxnSpPr>
          <p:nvPr/>
        </p:nvCxnSpPr>
        <p:spPr>
          <a:xfrm>
            <a:off x="3349408" y="2500933"/>
            <a:ext cx="1" cy="149192"/>
          </a:xfrm>
          <a:prstGeom prst="straightConnector1">
            <a:avLst/>
          </a:prstGeom>
          <a:noFill/>
          <a:ln w="9525" cap="flat" cmpd="sng" algn="ctr">
            <a:solidFill>
              <a:srgbClr val="7F0002">
                <a:shade val="95000"/>
                <a:satMod val="105000"/>
              </a:srgbClr>
            </a:solidFill>
            <a:prstDash val="solid"/>
            <a:tailEnd type="triangle"/>
          </a:ln>
          <a:effectLst/>
        </p:spPr>
      </p:cxnSp>
      <p:cxnSp>
        <p:nvCxnSpPr>
          <p:cNvPr id="124" name="Straight Arrow Connector 123"/>
          <p:cNvCxnSpPr/>
          <p:nvPr/>
        </p:nvCxnSpPr>
        <p:spPr>
          <a:xfrm>
            <a:off x="2085054" y="2516638"/>
            <a:ext cx="1" cy="149193"/>
          </a:xfrm>
          <a:prstGeom prst="straightConnector1">
            <a:avLst/>
          </a:prstGeom>
          <a:noFill/>
          <a:ln w="9525" cap="flat" cmpd="sng" algn="ctr">
            <a:solidFill>
              <a:srgbClr val="7F0002">
                <a:shade val="95000"/>
                <a:satMod val="105000"/>
              </a:srgbClr>
            </a:solidFill>
            <a:prstDash val="solid"/>
            <a:tailEnd type="triangle"/>
          </a:ln>
          <a:effectLst/>
        </p:spPr>
      </p:cxnSp>
      <p:grpSp>
        <p:nvGrpSpPr>
          <p:cNvPr id="127" name="Group 126"/>
          <p:cNvGrpSpPr>
            <a:grpSpLocks noChangeAspect="1"/>
          </p:cNvGrpSpPr>
          <p:nvPr/>
        </p:nvGrpSpPr>
        <p:grpSpPr>
          <a:xfrm>
            <a:off x="4573766" y="923477"/>
            <a:ext cx="4271756" cy="3009542"/>
            <a:chOff x="1306191" y="1129032"/>
            <a:chExt cx="5339680" cy="3761928"/>
          </a:xfrm>
        </p:grpSpPr>
        <p:sp>
          <p:nvSpPr>
            <p:cNvPr id="128" name="Rectangle 127"/>
            <p:cNvSpPr/>
            <p:nvPr/>
          </p:nvSpPr>
          <p:spPr bwMode="auto">
            <a:xfrm>
              <a:off x="2391660" y="1129085"/>
              <a:ext cx="1477453" cy="508179"/>
            </a:xfrm>
            <a:prstGeom prst="rect">
              <a:avLst/>
            </a:prstGeom>
            <a:solidFill>
              <a:srgbClr val="AD0004"/>
            </a:solidFill>
            <a:ln w="38100" cap="flat" cmpd="sng" algn="ctr">
              <a:noFill/>
              <a:prstDash val="solid"/>
              <a:headEnd type="none" w="med" len="med"/>
              <a:tailEnd type="none" w="med" len="med"/>
            </a:ln>
            <a:effectLst>
              <a:outerShdw blurRad="40000" dist="20000" dir="5400000" rotWithShape="0">
                <a:srgbClr val="000000">
                  <a:alpha val="38000"/>
                </a:srgbClr>
              </a:outerShdw>
            </a:effectLst>
          </p:spPr>
          <p:txBody>
            <a:bodyPr vert="horz" wrap="square" lIns="91361" tIns="45681" rIns="91361" bIns="45681" numCol="1" rtlCol="0" anchor="ctr" anchorCtr="0" compatLnSpc="1">
              <a:prstTxWarp prst="textNoShape">
                <a:avLst/>
              </a:prstTxWarp>
              <a:noAutofit/>
            </a:bodyPr>
            <a:lstStyle/>
            <a:p>
              <a:pPr algn="ctr" defTabSz="914239">
                <a:defRPr/>
              </a:pPr>
              <a:r>
                <a:rPr lang="en-US" sz="1050" dirty="0">
                  <a:solidFill>
                    <a:prstClr val="white"/>
                  </a:solidFill>
                  <a:latin typeface="Calibri"/>
                  <a:ea typeface="+mn-ea"/>
                  <a:cs typeface="+mn-cs"/>
                </a:rPr>
                <a:t>SDN Control Plane - ONOS</a:t>
              </a:r>
            </a:p>
          </p:txBody>
        </p:sp>
        <p:sp>
          <p:nvSpPr>
            <p:cNvPr id="129" name="Rectangle 128"/>
            <p:cNvSpPr/>
            <p:nvPr/>
          </p:nvSpPr>
          <p:spPr bwMode="auto">
            <a:xfrm>
              <a:off x="4079458" y="1129032"/>
              <a:ext cx="1587805" cy="508179"/>
            </a:xfrm>
            <a:prstGeom prst="rect">
              <a:avLst/>
            </a:prstGeom>
            <a:solidFill>
              <a:srgbClr val="376092"/>
            </a:solidFill>
            <a:ln w="38100" cap="flat" cmpd="sng" algn="ctr">
              <a:noFill/>
              <a:prstDash val="solid"/>
              <a:headEnd type="none" w="med" len="med"/>
              <a:tailEnd type="none" w="med" len="med"/>
            </a:ln>
            <a:effectLst>
              <a:outerShdw blurRad="40000" dist="20000" dir="5400000" rotWithShape="0">
                <a:srgbClr val="000000">
                  <a:alpha val="38000"/>
                </a:srgbClr>
              </a:outerShdw>
            </a:effectLst>
          </p:spPr>
          <p:txBody>
            <a:bodyPr vert="horz" wrap="square" lIns="91361" tIns="45681" rIns="91361" bIns="45681" numCol="1" rtlCol="0" anchor="ctr" anchorCtr="0" compatLnSpc="1">
              <a:prstTxWarp prst="textNoShape">
                <a:avLst/>
              </a:prstTxWarp>
              <a:noAutofit/>
            </a:bodyPr>
            <a:lstStyle/>
            <a:p>
              <a:pPr algn="ctr" defTabSz="914239">
                <a:defRPr/>
              </a:pPr>
              <a:r>
                <a:rPr lang="en-US" sz="1050" dirty="0">
                  <a:solidFill>
                    <a:prstClr val="white"/>
                  </a:solidFill>
                  <a:latin typeface="Calibri"/>
                  <a:ea typeface="+mn-ea"/>
                  <a:cs typeface="+mn-cs"/>
                </a:rPr>
                <a:t>NFV Orchestration w/XOS</a:t>
              </a:r>
            </a:p>
          </p:txBody>
        </p:sp>
        <p:grpSp>
          <p:nvGrpSpPr>
            <p:cNvPr id="130" name="Group 129"/>
            <p:cNvGrpSpPr/>
            <p:nvPr/>
          </p:nvGrpSpPr>
          <p:grpSpPr>
            <a:xfrm>
              <a:off x="1572322" y="1820176"/>
              <a:ext cx="5073549" cy="1460905"/>
              <a:chOff x="3869112" y="1820222"/>
              <a:chExt cx="5073549" cy="1460905"/>
            </a:xfrm>
          </p:grpSpPr>
          <p:sp>
            <p:nvSpPr>
              <p:cNvPr id="161" name="Rounded Rectangle 160"/>
              <p:cNvSpPr/>
              <p:nvPr/>
            </p:nvSpPr>
            <p:spPr>
              <a:xfrm>
                <a:off x="4039028" y="2988947"/>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239">
                  <a:defRPr/>
                </a:pPr>
                <a:endParaRPr lang="en-US" sz="500" b="1" dirty="0">
                  <a:solidFill>
                    <a:prstClr val="white"/>
                  </a:solidFill>
                  <a:latin typeface="Calibri"/>
                  <a:ea typeface="+mn-ea"/>
                  <a:cs typeface="+mn-cs"/>
                </a:endParaRPr>
              </a:p>
            </p:txBody>
          </p:sp>
          <p:sp>
            <p:nvSpPr>
              <p:cNvPr id="162" name="Rounded Rectangle 161"/>
              <p:cNvSpPr/>
              <p:nvPr/>
            </p:nvSpPr>
            <p:spPr>
              <a:xfrm>
                <a:off x="4755572" y="2983732"/>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239">
                  <a:defRPr/>
                </a:pPr>
                <a:endParaRPr lang="en-US" sz="500" b="1" dirty="0">
                  <a:solidFill>
                    <a:prstClr val="white"/>
                  </a:solidFill>
                  <a:latin typeface="Calibri"/>
                  <a:ea typeface="+mn-ea"/>
                  <a:cs typeface="+mn-cs"/>
                </a:endParaRPr>
              </a:p>
            </p:txBody>
          </p:sp>
          <p:sp>
            <p:nvSpPr>
              <p:cNvPr id="163" name="Rounded Rectangle 162"/>
              <p:cNvSpPr/>
              <p:nvPr/>
            </p:nvSpPr>
            <p:spPr>
              <a:xfrm>
                <a:off x="5522436" y="2983732"/>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239">
                  <a:defRPr/>
                </a:pPr>
                <a:endParaRPr lang="en-US" sz="500" b="1" dirty="0">
                  <a:solidFill>
                    <a:prstClr val="white"/>
                  </a:solidFill>
                  <a:latin typeface="Calibri"/>
                  <a:ea typeface="+mn-ea"/>
                  <a:cs typeface="+mn-cs"/>
                </a:endParaRPr>
              </a:p>
            </p:txBody>
          </p:sp>
          <p:sp>
            <p:nvSpPr>
              <p:cNvPr id="164" name="Rounded Rectangle 163"/>
              <p:cNvSpPr/>
              <p:nvPr/>
            </p:nvSpPr>
            <p:spPr>
              <a:xfrm>
                <a:off x="7199345" y="2778761"/>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239">
                  <a:defRPr/>
                </a:pPr>
                <a:endParaRPr lang="en-US" sz="500" b="1" dirty="0">
                  <a:solidFill>
                    <a:prstClr val="white"/>
                  </a:solidFill>
                  <a:latin typeface="Calibri"/>
                  <a:ea typeface="+mn-ea"/>
                  <a:cs typeface="+mn-cs"/>
                </a:endParaRPr>
              </a:p>
            </p:txBody>
          </p:sp>
          <p:sp>
            <p:nvSpPr>
              <p:cNvPr id="165" name="Rounded Rectangle 164"/>
              <p:cNvSpPr/>
              <p:nvPr/>
            </p:nvSpPr>
            <p:spPr>
              <a:xfrm>
                <a:off x="7199346" y="2997151"/>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239">
                  <a:defRPr/>
                </a:pPr>
                <a:endParaRPr lang="en-US" sz="500" b="1" dirty="0">
                  <a:solidFill>
                    <a:prstClr val="white"/>
                  </a:solidFill>
                  <a:latin typeface="Calibri"/>
                  <a:ea typeface="+mn-ea"/>
                  <a:cs typeface="+mn-cs"/>
                </a:endParaRPr>
              </a:p>
            </p:txBody>
          </p:sp>
          <p:sp>
            <p:nvSpPr>
              <p:cNvPr id="166" name="Rounded Rectangle 165"/>
              <p:cNvSpPr/>
              <p:nvPr/>
            </p:nvSpPr>
            <p:spPr>
              <a:xfrm>
                <a:off x="7964054" y="2997151"/>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239">
                  <a:defRPr/>
                </a:pPr>
                <a:endParaRPr lang="en-US" sz="500" b="1" dirty="0">
                  <a:solidFill>
                    <a:prstClr val="white"/>
                  </a:solidFill>
                  <a:latin typeface="Calibri"/>
                  <a:ea typeface="+mn-ea"/>
                  <a:cs typeface="+mn-cs"/>
                </a:endParaRPr>
              </a:p>
            </p:txBody>
          </p:sp>
          <p:sp>
            <p:nvSpPr>
              <p:cNvPr id="167" name="Rounded Rectangle 166"/>
              <p:cNvSpPr/>
              <p:nvPr/>
            </p:nvSpPr>
            <p:spPr>
              <a:xfrm>
                <a:off x="4708181" y="1900729"/>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239">
                  <a:defRPr/>
                </a:pPr>
                <a:endParaRPr lang="en-US" sz="500" b="1" dirty="0">
                  <a:solidFill>
                    <a:prstClr val="white"/>
                  </a:solidFill>
                  <a:latin typeface="Calibri"/>
                  <a:ea typeface="+mn-ea"/>
                  <a:cs typeface="+mn-cs"/>
                </a:endParaRPr>
              </a:p>
            </p:txBody>
          </p:sp>
          <p:sp>
            <p:nvSpPr>
              <p:cNvPr id="168" name="Rounded Rectangle 167"/>
              <p:cNvSpPr/>
              <p:nvPr/>
            </p:nvSpPr>
            <p:spPr>
              <a:xfrm>
                <a:off x="5676137" y="1900729"/>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239">
                  <a:defRPr/>
                </a:pPr>
                <a:endParaRPr lang="en-US" sz="500" b="1" dirty="0">
                  <a:solidFill>
                    <a:prstClr val="white"/>
                  </a:solidFill>
                  <a:latin typeface="Calibri"/>
                  <a:ea typeface="+mn-ea"/>
                  <a:cs typeface="+mn-cs"/>
                </a:endParaRPr>
              </a:p>
            </p:txBody>
          </p:sp>
          <p:sp>
            <p:nvSpPr>
              <p:cNvPr id="169" name="Rounded Rectangle 168"/>
              <p:cNvSpPr/>
              <p:nvPr/>
            </p:nvSpPr>
            <p:spPr>
              <a:xfrm>
                <a:off x="6532529" y="1897751"/>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239">
                  <a:defRPr/>
                </a:pPr>
                <a:endParaRPr lang="en-US" sz="500" b="1" dirty="0">
                  <a:solidFill>
                    <a:prstClr val="white"/>
                  </a:solidFill>
                  <a:latin typeface="Calibri"/>
                  <a:ea typeface="+mn-ea"/>
                  <a:cs typeface="+mn-cs"/>
                </a:endParaRPr>
              </a:p>
            </p:txBody>
          </p:sp>
          <p:sp>
            <p:nvSpPr>
              <p:cNvPr id="170" name="Rounded Rectangle 169"/>
              <p:cNvSpPr/>
              <p:nvPr/>
            </p:nvSpPr>
            <p:spPr>
              <a:xfrm>
                <a:off x="7461668" y="1900729"/>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239">
                  <a:defRPr/>
                </a:pPr>
                <a:endParaRPr lang="en-US" sz="500" b="1" dirty="0">
                  <a:solidFill>
                    <a:prstClr val="white"/>
                  </a:solidFill>
                  <a:latin typeface="Calibri"/>
                  <a:ea typeface="+mn-ea"/>
                  <a:cs typeface="+mn-cs"/>
                </a:endParaRPr>
              </a:p>
            </p:txBody>
          </p:sp>
          <p:cxnSp>
            <p:nvCxnSpPr>
              <p:cNvPr id="171" name="Straight Connector 170"/>
              <p:cNvCxnSpPr>
                <a:stCxn id="180" idx="0"/>
                <a:endCxn id="167" idx="2"/>
              </p:cNvCxnSpPr>
              <p:nvPr/>
            </p:nvCxnSpPr>
            <p:spPr>
              <a:xfrm flipV="1">
                <a:off x="4348740" y="2087067"/>
                <a:ext cx="669155" cy="683490"/>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72" name="Straight Connector 171"/>
              <p:cNvCxnSpPr>
                <a:stCxn id="161" idx="0"/>
                <a:endCxn id="167" idx="2"/>
              </p:cNvCxnSpPr>
              <p:nvPr/>
            </p:nvCxnSpPr>
            <p:spPr>
              <a:xfrm flipV="1">
                <a:off x="4348741" y="2087067"/>
                <a:ext cx="669154" cy="901880"/>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73" name="Straight Connector 172"/>
              <p:cNvCxnSpPr>
                <a:stCxn id="181" idx="0"/>
                <a:endCxn id="167" idx="2"/>
              </p:cNvCxnSpPr>
              <p:nvPr/>
            </p:nvCxnSpPr>
            <p:spPr>
              <a:xfrm flipH="1" flipV="1">
                <a:off x="5017895" y="2087067"/>
                <a:ext cx="47390" cy="678275"/>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74" name="Straight Connector 173"/>
              <p:cNvCxnSpPr>
                <a:stCxn id="162" idx="0"/>
                <a:endCxn id="167" idx="2"/>
              </p:cNvCxnSpPr>
              <p:nvPr/>
            </p:nvCxnSpPr>
            <p:spPr>
              <a:xfrm flipH="1" flipV="1">
                <a:off x="5017895" y="2087067"/>
                <a:ext cx="47391" cy="896665"/>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75" name="Straight Connector 174"/>
              <p:cNvCxnSpPr>
                <a:stCxn id="182" idx="0"/>
                <a:endCxn id="167" idx="2"/>
              </p:cNvCxnSpPr>
              <p:nvPr/>
            </p:nvCxnSpPr>
            <p:spPr>
              <a:xfrm flipH="1" flipV="1">
                <a:off x="5017895" y="2087067"/>
                <a:ext cx="814254" cy="678275"/>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76" name="Straight Connector 175"/>
              <p:cNvCxnSpPr>
                <a:stCxn id="163" idx="0"/>
                <a:endCxn id="167" idx="2"/>
              </p:cNvCxnSpPr>
              <p:nvPr/>
            </p:nvCxnSpPr>
            <p:spPr>
              <a:xfrm flipH="1" flipV="1">
                <a:off x="5017895" y="2087067"/>
                <a:ext cx="814255" cy="896665"/>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77" name="Straight Connector 176"/>
              <p:cNvCxnSpPr>
                <a:endCxn id="167" idx="2"/>
              </p:cNvCxnSpPr>
              <p:nvPr/>
            </p:nvCxnSpPr>
            <p:spPr>
              <a:xfrm flipH="1" flipV="1">
                <a:off x="5017895" y="2087067"/>
                <a:ext cx="1713762" cy="684984"/>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78" name="Straight Connector 177"/>
              <p:cNvCxnSpPr>
                <a:stCxn id="164" idx="0"/>
                <a:endCxn id="167" idx="2"/>
              </p:cNvCxnSpPr>
              <p:nvPr/>
            </p:nvCxnSpPr>
            <p:spPr>
              <a:xfrm flipH="1" flipV="1">
                <a:off x="5017895" y="2087067"/>
                <a:ext cx="2491164" cy="691694"/>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79" name="Straight Connector 178"/>
              <p:cNvCxnSpPr>
                <a:stCxn id="190" idx="0"/>
                <a:endCxn id="167" idx="2"/>
              </p:cNvCxnSpPr>
              <p:nvPr/>
            </p:nvCxnSpPr>
            <p:spPr>
              <a:xfrm flipH="1" flipV="1">
                <a:off x="5017895" y="2087067"/>
                <a:ext cx="3255872" cy="691694"/>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sp>
            <p:nvSpPr>
              <p:cNvPr id="180" name="Rounded Rectangle 179"/>
              <p:cNvSpPr/>
              <p:nvPr/>
            </p:nvSpPr>
            <p:spPr>
              <a:xfrm>
                <a:off x="4039027" y="2770557"/>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239">
                  <a:defRPr/>
                </a:pPr>
                <a:endParaRPr lang="en-US" sz="500" b="1" dirty="0">
                  <a:solidFill>
                    <a:prstClr val="white"/>
                  </a:solidFill>
                  <a:latin typeface="Calibri"/>
                  <a:ea typeface="+mn-ea"/>
                  <a:cs typeface="+mn-cs"/>
                </a:endParaRPr>
              </a:p>
            </p:txBody>
          </p:sp>
          <p:sp>
            <p:nvSpPr>
              <p:cNvPr id="181" name="Rounded Rectangle 180"/>
              <p:cNvSpPr/>
              <p:nvPr/>
            </p:nvSpPr>
            <p:spPr>
              <a:xfrm>
                <a:off x="4755571" y="2765342"/>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239">
                  <a:defRPr/>
                </a:pPr>
                <a:endParaRPr lang="en-US" sz="500" b="1" dirty="0">
                  <a:solidFill>
                    <a:prstClr val="white"/>
                  </a:solidFill>
                  <a:latin typeface="Calibri"/>
                  <a:ea typeface="+mn-ea"/>
                  <a:cs typeface="+mn-cs"/>
                </a:endParaRPr>
              </a:p>
            </p:txBody>
          </p:sp>
          <p:sp>
            <p:nvSpPr>
              <p:cNvPr id="182" name="Rounded Rectangle 181"/>
              <p:cNvSpPr/>
              <p:nvPr/>
            </p:nvSpPr>
            <p:spPr>
              <a:xfrm>
                <a:off x="5522435" y="2765342"/>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239">
                  <a:defRPr/>
                </a:pPr>
                <a:endParaRPr lang="en-US" sz="500" b="1" dirty="0">
                  <a:solidFill>
                    <a:prstClr val="white"/>
                  </a:solidFill>
                  <a:latin typeface="Calibri"/>
                  <a:ea typeface="+mn-ea"/>
                  <a:cs typeface="+mn-cs"/>
                </a:endParaRPr>
              </a:p>
            </p:txBody>
          </p:sp>
          <p:cxnSp>
            <p:nvCxnSpPr>
              <p:cNvPr id="183" name="Straight Connector 182"/>
              <p:cNvCxnSpPr>
                <a:stCxn id="180" idx="0"/>
                <a:endCxn id="168" idx="2"/>
              </p:cNvCxnSpPr>
              <p:nvPr/>
            </p:nvCxnSpPr>
            <p:spPr>
              <a:xfrm flipV="1">
                <a:off x="4348740" y="2087067"/>
                <a:ext cx="1637110" cy="683490"/>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84" name="Straight Connector 183"/>
              <p:cNvCxnSpPr>
                <a:stCxn id="190" idx="2"/>
                <a:endCxn id="168" idx="2"/>
              </p:cNvCxnSpPr>
              <p:nvPr/>
            </p:nvCxnSpPr>
            <p:spPr>
              <a:xfrm flipH="1" flipV="1">
                <a:off x="5985850" y="2087067"/>
                <a:ext cx="2287917" cy="878033"/>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85" name="Straight Connector 184"/>
              <p:cNvCxnSpPr>
                <a:stCxn id="181" idx="0"/>
                <a:endCxn id="168" idx="2"/>
              </p:cNvCxnSpPr>
              <p:nvPr/>
            </p:nvCxnSpPr>
            <p:spPr>
              <a:xfrm flipV="1">
                <a:off x="5065285" y="2087067"/>
                <a:ext cx="920566" cy="678275"/>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86" name="Straight Connector 185"/>
              <p:cNvCxnSpPr>
                <a:stCxn id="182" idx="0"/>
                <a:endCxn id="168" idx="2"/>
              </p:cNvCxnSpPr>
              <p:nvPr/>
            </p:nvCxnSpPr>
            <p:spPr>
              <a:xfrm flipV="1">
                <a:off x="5832149" y="2087067"/>
                <a:ext cx="153702" cy="678275"/>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87" name="Straight Connector 186"/>
              <p:cNvCxnSpPr>
                <a:endCxn id="168" idx="2"/>
              </p:cNvCxnSpPr>
              <p:nvPr/>
            </p:nvCxnSpPr>
            <p:spPr>
              <a:xfrm flipH="1" flipV="1">
                <a:off x="5985850" y="2087067"/>
                <a:ext cx="745806" cy="684984"/>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88" name="Straight Connector 187"/>
              <p:cNvCxnSpPr>
                <a:stCxn id="164" idx="0"/>
                <a:endCxn id="168" idx="2"/>
              </p:cNvCxnSpPr>
              <p:nvPr/>
            </p:nvCxnSpPr>
            <p:spPr>
              <a:xfrm flipH="1" flipV="1">
                <a:off x="5985850" y="2087067"/>
                <a:ext cx="1523209" cy="691694"/>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89" name="Straight Connector 188"/>
              <p:cNvCxnSpPr>
                <a:stCxn id="190" idx="0"/>
                <a:endCxn id="168" idx="2"/>
              </p:cNvCxnSpPr>
              <p:nvPr/>
            </p:nvCxnSpPr>
            <p:spPr>
              <a:xfrm flipH="1" flipV="1">
                <a:off x="5985850" y="2087067"/>
                <a:ext cx="2287917" cy="691694"/>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sp>
            <p:nvSpPr>
              <p:cNvPr id="190" name="Rounded Rectangle 189"/>
              <p:cNvSpPr/>
              <p:nvPr/>
            </p:nvSpPr>
            <p:spPr>
              <a:xfrm>
                <a:off x="7964053" y="2778761"/>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239">
                  <a:defRPr/>
                </a:pPr>
                <a:endParaRPr lang="en-US" sz="500" b="1" dirty="0">
                  <a:solidFill>
                    <a:prstClr val="white"/>
                  </a:solidFill>
                  <a:latin typeface="Calibri"/>
                  <a:ea typeface="+mn-ea"/>
                  <a:cs typeface="+mn-cs"/>
                </a:endParaRPr>
              </a:p>
            </p:txBody>
          </p:sp>
          <p:cxnSp>
            <p:nvCxnSpPr>
              <p:cNvPr id="191" name="Straight Connector 190"/>
              <p:cNvCxnSpPr>
                <a:stCxn id="180" idx="0"/>
                <a:endCxn id="169" idx="2"/>
              </p:cNvCxnSpPr>
              <p:nvPr/>
            </p:nvCxnSpPr>
            <p:spPr>
              <a:xfrm flipV="1">
                <a:off x="4348740" y="2084090"/>
                <a:ext cx="2493502" cy="686468"/>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92" name="Straight Connector 191"/>
              <p:cNvCxnSpPr>
                <a:stCxn id="180" idx="0"/>
                <a:endCxn id="170" idx="2"/>
              </p:cNvCxnSpPr>
              <p:nvPr/>
            </p:nvCxnSpPr>
            <p:spPr>
              <a:xfrm flipV="1">
                <a:off x="4348740" y="2087067"/>
                <a:ext cx="3422641" cy="683490"/>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93" name="Straight Connector 192"/>
              <p:cNvCxnSpPr>
                <a:stCxn id="181" idx="0"/>
                <a:endCxn id="169" idx="2"/>
              </p:cNvCxnSpPr>
              <p:nvPr/>
            </p:nvCxnSpPr>
            <p:spPr>
              <a:xfrm flipV="1">
                <a:off x="5065285" y="2084090"/>
                <a:ext cx="1776957" cy="681253"/>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94" name="Straight Connector 193"/>
              <p:cNvCxnSpPr>
                <a:stCxn id="181" idx="0"/>
                <a:endCxn id="170" idx="2"/>
              </p:cNvCxnSpPr>
              <p:nvPr/>
            </p:nvCxnSpPr>
            <p:spPr>
              <a:xfrm flipV="1">
                <a:off x="5065285" y="2087067"/>
                <a:ext cx="2706096" cy="678275"/>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95" name="Straight Connector 194"/>
              <p:cNvCxnSpPr>
                <a:stCxn id="182" idx="0"/>
                <a:endCxn id="169" idx="2"/>
              </p:cNvCxnSpPr>
              <p:nvPr/>
            </p:nvCxnSpPr>
            <p:spPr>
              <a:xfrm flipV="1">
                <a:off x="5832149" y="2084090"/>
                <a:ext cx="1010093" cy="681253"/>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96" name="Straight Connector 195"/>
              <p:cNvCxnSpPr>
                <a:stCxn id="182" idx="0"/>
                <a:endCxn id="170" idx="2"/>
              </p:cNvCxnSpPr>
              <p:nvPr/>
            </p:nvCxnSpPr>
            <p:spPr>
              <a:xfrm flipV="1">
                <a:off x="5832149" y="2087067"/>
                <a:ext cx="1939232" cy="678275"/>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97" name="Straight Connector 196"/>
              <p:cNvCxnSpPr>
                <a:endCxn id="169" idx="2"/>
              </p:cNvCxnSpPr>
              <p:nvPr/>
            </p:nvCxnSpPr>
            <p:spPr>
              <a:xfrm flipV="1">
                <a:off x="6731656" y="2084090"/>
                <a:ext cx="110586" cy="687962"/>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98" name="Straight Connector 197"/>
              <p:cNvCxnSpPr>
                <a:endCxn id="170" idx="2"/>
              </p:cNvCxnSpPr>
              <p:nvPr/>
            </p:nvCxnSpPr>
            <p:spPr>
              <a:xfrm flipV="1">
                <a:off x="6731656" y="2087067"/>
                <a:ext cx="1039725" cy="684984"/>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99" name="Straight Connector 198"/>
              <p:cNvCxnSpPr>
                <a:stCxn id="164" idx="0"/>
                <a:endCxn id="169" idx="2"/>
              </p:cNvCxnSpPr>
              <p:nvPr/>
            </p:nvCxnSpPr>
            <p:spPr>
              <a:xfrm flipH="1" flipV="1">
                <a:off x="6842242" y="2084090"/>
                <a:ext cx="666817" cy="694672"/>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200" name="Straight Connector 199"/>
              <p:cNvCxnSpPr>
                <a:stCxn id="190" idx="0"/>
                <a:endCxn id="169" idx="2"/>
              </p:cNvCxnSpPr>
              <p:nvPr/>
            </p:nvCxnSpPr>
            <p:spPr>
              <a:xfrm flipH="1" flipV="1">
                <a:off x="6842242" y="2084090"/>
                <a:ext cx="1431525" cy="694672"/>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201" name="Straight Connector 200"/>
              <p:cNvCxnSpPr>
                <a:stCxn id="170" idx="2"/>
                <a:endCxn id="164" idx="0"/>
              </p:cNvCxnSpPr>
              <p:nvPr/>
            </p:nvCxnSpPr>
            <p:spPr>
              <a:xfrm flipH="1">
                <a:off x="7509059" y="2087067"/>
                <a:ext cx="262322" cy="691694"/>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202" name="Straight Connector 201"/>
              <p:cNvCxnSpPr>
                <a:stCxn id="170" idx="2"/>
                <a:endCxn id="190" idx="0"/>
              </p:cNvCxnSpPr>
              <p:nvPr/>
            </p:nvCxnSpPr>
            <p:spPr>
              <a:xfrm>
                <a:off x="7771381" y="2087067"/>
                <a:ext cx="502386" cy="691694"/>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sp>
            <p:nvSpPr>
              <p:cNvPr id="203" name="Rounded Rectangle 202"/>
              <p:cNvSpPr/>
              <p:nvPr/>
            </p:nvSpPr>
            <p:spPr>
              <a:xfrm>
                <a:off x="3869112" y="1820222"/>
                <a:ext cx="5073549" cy="1460905"/>
              </a:xfrm>
              <a:prstGeom prst="roundRect">
                <a:avLst/>
              </a:prstGeom>
              <a:noFill/>
              <a:ln w="12700" cap="flat" cmpd="sng" algn="ctr">
                <a:solidFill>
                  <a:srgbClr val="AD0004"/>
                </a:solidFill>
                <a:prstDash val="sysDash"/>
              </a:ln>
              <a:effectLst>
                <a:outerShdw blurRad="40000" dist="23000" dir="5400000" rotWithShape="0">
                  <a:srgbClr val="000000">
                    <a:alpha val="35000"/>
                  </a:srgbClr>
                </a:outerShdw>
              </a:effectLst>
            </p:spPr>
            <p:txBody>
              <a:bodyPr rtlCol="0" anchor="ctr"/>
              <a:lstStyle/>
              <a:p>
                <a:pPr algn="ctr" defTabSz="914239">
                  <a:defRPr/>
                </a:pPr>
                <a:endParaRPr lang="en-US" sz="1800">
                  <a:solidFill>
                    <a:prstClr val="white"/>
                  </a:solidFill>
                  <a:latin typeface="Calibri"/>
                  <a:ea typeface="+mn-ea"/>
                  <a:cs typeface="+mn-cs"/>
                </a:endParaRPr>
              </a:p>
            </p:txBody>
          </p:sp>
          <p:sp>
            <p:nvSpPr>
              <p:cNvPr id="204" name="Rounded Rectangle 203"/>
              <p:cNvSpPr/>
              <p:nvPr/>
            </p:nvSpPr>
            <p:spPr>
              <a:xfrm>
                <a:off x="6421945" y="3000982"/>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239">
                  <a:defRPr/>
                </a:pPr>
                <a:endParaRPr lang="en-US" sz="500" b="1" dirty="0">
                  <a:solidFill>
                    <a:prstClr val="white"/>
                  </a:solidFill>
                  <a:latin typeface="Calibri"/>
                  <a:ea typeface="+mn-ea"/>
                  <a:cs typeface="+mn-cs"/>
                </a:endParaRPr>
              </a:p>
            </p:txBody>
          </p:sp>
          <p:sp>
            <p:nvSpPr>
              <p:cNvPr id="205" name="Rounded Rectangle 204"/>
              <p:cNvSpPr/>
              <p:nvPr/>
            </p:nvSpPr>
            <p:spPr>
              <a:xfrm>
                <a:off x="6421944" y="2782592"/>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239">
                  <a:defRPr/>
                </a:pPr>
                <a:endParaRPr lang="en-US" sz="500" b="1" dirty="0">
                  <a:solidFill>
                    <a:prstClr val="white"/>
                  </a:solidFill>
                  <a:latin typeface="Calibri"/>
                  <a:ea typeface="+mn-ea"/>
                  <a:cs typeface="+mn-cs"/>
                </a:endParaRPr>
              </a:p>
            </p:txBody>
          </p:sp>
          <p:sp>
            <p:nvSpPr>
              <p:cNvPr id="206" name="TextBox 205"/>
              <p:cNvSpPr txBox="1"/>
              <p:nvPr/>
            </p:nvSpPr>
            <p:spPr>
              <a:xfrm>
                <a:off x="5774799" y="2297568"/>
                <a:ext cx="1224692" cy="384721"/>
              </a:xfrm>
              <a:prstGeom prst="rect">
                <a:avLst/>
              </a:prstGeom>
              <a:noFill/>
            </p:spPr>
            <p:txBody>
              <a:bodyPr wrap="none" rtlCol="0">
                <a:spAutoFit/>
              </a:bodyPr>
              <a:lstStyle/>
              <a:p>
                <a:pPr defTabSz="914239">
                  <a:defRPr/>
                </a:pPr>
                <a:r>
                  <a:rPr lang="en-US" sz="1800" dirty="0" smtClean="0">
                    <a:solidFill>
                      <a:srgbClr val="AD0004"/>
                    </a:solidFill>
                    <a:latin typeface="Calibri"/>
                    <a:ea typeface="+mn-ea"/>
                    <a:cs typeface="+mn-cs"/>
                  </a:rPr>
                  <a:t>SDN Fabric</a:t>
                </a:r>
              </a:p>
            </p:txBody>
          </p:sp>
        </p:grpSp>
        <p:grpSp>
          <p:nvGrpSpPr>
            <p:cNvPr id="131" name="Group 130"/>
            <p:cNvGrpSpPr/>
            <p:nvPr/>
          </p:nvGrpSpPr>
          <p:grpSpPr>
            <a:xfrm>
              <a:off x="1306191" y="3364919"/>
              <a:ext cx="5339680" cy="1526041"/>
              <a:chOff x="3602981" y="3364962"/>
              <a:chExt cx="5339680" cy="1526041"/>
            </a:xfrm>
          </p:grpSpPr>
          <p:pic>
            <p:nvPicPr>
              <p:cNvPr id="132" name="Picture 131" descr="rack_42U.gif"/>
              <p:cNvPicPr>
                <a:picLocks noChangeAspect="1"/>
              </p:cNvPicPr>
              <p:nvPr/>
            </p:nvPicPr>
            <p:blipFill>
              <a:blip r:embed="rId2">
                <a:duotone>
                  <a:srgbClr val="666666">
                    <a:shade val="45000"/>
                    <a:satMod val="135000"/>
                  </a:srgbClr>
                  <a:prstClr val="white"/>
                </a:duotone>
                <a:extLst>
                  <a:ext uri="{28A0092B-C50C-407E-A947-70E740481C1C}">
                    <a14:useLocalDpi xmlns:a14="http://schemas.microsoft.com/office/drawing/2010/main"/>
                  </a:ext>
                </a:extLst>
              </a:blip>
              <a:stretch>
                <a:fillRect/>
              </a:stretch>
            </p:blipFill>
            <p:spPr>
              <a:xfrm>
                <a:off x="7206807" y="3364963"/>
                <a:ext cx="619426" cy="1227465"/>
              </a:xfrm>
              <a:prstGeom prst="rect">
                <a:avLst/>
              </a:prstGeom>
            </p:spPr>
          </p:pic>
          <p:pic>
            <p:nvPicPr>
              <p:cNvPr id="133" name="Picture 132" descr="rack_42U.gif"/>
              <p:cNvPicPr>
                <a:picLocks noChangeAspect="1"/>
              </p:cNvPicPr>
              <p:nvPr/>
            </p:nvPicPr>
            <p:blipFill>
              <a:blip r:embed="rId2">
                <a:duotone>
                  <a:srgbClr val="666666">
                    <a:shade val="45000"/>
                    <a:satMod val="135000"/>
                  </a:srgbClr>
                  <a:prstClr val="white"/>
                </a:duotone>
                <a:extLst>
                  <a:ext uri="{28A0092B-C50C-407E-A947-70E740481C1C}">
                    <a14:useLocalDpi xmlns:a14="http://schemas.microsoft.com/office/drawing/2010/main"/>
                  </a:ext>
                </a:extLst>
              </a:blip>
              <a:stretch>
                <a:fillRect/>
              </a:stretch>
            </p:blipFill>
            <p:spPr>
              <a:xfrm>
                <a:off x="6429405" y="3364963"/>
                <a:ext cx="619426" cy="1227465"/>
              </a:xfrm>
              <a:prstGeom prst="rect">
                <a:avLst/>
              </a:prstGeom>
            </p:spPr>
          </p:pic>
          <p:pic>
            <p:nvPicPr>
              <p:cNvPr id="134" name="Picture 133" descr="rack_42U.gif"/>
              <p:cNvPicPr>
                <a:picLocks noChangeAspect="1"/>
              </p:cNvPicPr>
              <p:nvPr/>
            </p:nvPicPr>
            <p:blipFill>
              <a:blip r:embed="rId2">
                <a:duotone>
                  <a:srgbClr val="666666">
                    <a:shade val="45000"/>
                    <a:satMod val="135000"/>
                  </a:srgbClr>
                  <a:prstClr val="white"/>
                </a:duotone>
                <a:extLst>
                  <a:ext uri="{28A0092B-C50C-407E-A947-70E740481C1C}">
                    <a14:useLocalDpi xmlns:a14="http://schemas.microsoft.com/office/drawing/2010/main"/>
                  </a:ext>
                </a:extLst>
              </a:blip>
              <a:stretch>
                <a:fillRect/>
              </a:stretch>
            </p:blipFill>
            <p:spPr>
              <a:xfrm>
                <a:off x="5595052" y="3364963"/>
                <a:ext cx="619426" cy="1227465"/>
              </a:xfrm>
              <a:prstGeom prst="rect">
                <a:avLst/>
              </a:prstGeom>
            </p:spPr>
          </p:pic>
          <p:pic>
            <p:nvPicPr>
              <p:cNvPr id="135" name="Picture 134" descr="rack_42U.gif"/>
              <p:cNvPicPr>
                <a:picLocks noChangeAspect="1"/>
              </p:cNvPicPr>
              <p:nvPr/>
            </p:nvPicPr>
            <p:blipFill>
              <a:blip r:embed="rId2">
                <a:duotone>
                  <a:srgbClr val="666666">
                    <a:shade val="45000"/>
                    <a:satMod val="135000"/>
                  </a:srgbClr>
                  <a:prstClr val="white"/>
                </a:duotone>
                <a:extLst>
                  <a:ext uri="{28A0092B-C50C-407E-A947-70E740481C1C}">
                    <a14:useLocalDpi xmlns:a14="http://schemas.microsoft.com/office/drawing/2010/main"/>
                  </a:ext>
                </a:extLst>
              </a:blip>
              <a:stretch>
                <a:fillRect/>
              </a:stretch>
            </p:blipFill>
            <p:spPr>
              <a:xfrm>
                <a:off x="4763033" y="3364963"/>
                <a:ext cx="619426" cy="1227465"/>
              </a:xfrm>
              <a:prstGeom prst="rect">
                <a:avLst/>
              </a:prstGeom>
            </p:spPr>
          </p:pic>
          <p:sp>
            <p:nvSpPr>
              <p:cNvPr id="136" name="Rounded Rectangle 135"/>
              <p:cNvSpPr/>
              <p:nvPr/>
            </p:nvSpPr>
            <p:spPr>
              <a:xfrm>
                <a:off x="3869113" y="3364962"/>
                <a:ext cx="5073548" cy="1460905"/>
              </a:xfrm>
              <a:prstGeom prst="roundRect">
                <a:avLst/>
              </a:prstGeom>
              <a:noFill/>
              <a:ln w="12700" cap="flat" cmpd="sng" algn="ctr">
                <a:solidFill>
                  <a:srgbClr val="AD0004"/>
                </a:solidFill>
                <a:prstDash val="sysDot"/>
              </a:ln>
              <a:effectLst>
                <a:outerShdw blurRad="40000" dist="23000" dir="5400000" rotWithShape="0">
                  <a:srgbClr val="000000">
                    <a:alpha val="35000"/>
                  </a:srgbClr>
                </a:outerShdw>
              </a:effectLst>
            </p:spPr>
            <p:txBody>
              <a:bodyPr rtlCol="0" anchor="ctr"/>
              <a:lstStyle/>
              <a:p>
                <a:pPr algn="ctr" defTabSz="914239">
                  <a:defRPr/>
                </a:pPr>
                <a:endParaRPr lang="en-US" sz="1800" smtClean="0">
                  <a:solidFill>
                    <a:prstClr val="white"/>
                  </a:solidFill>
                  <a:latin typeface="Calibri"/>
                  <a:ea typeface="+mn-ea"/>
                  <a:cs typeface="+mn-cs"/>
                </a:endParaRPr>
              </a:p>
            </p:txBody>
          </p:sp>
          <p:sp>
            <p:nvSpPr>
              <p:cNvPr id="137" name="TextBox 136"/>
              <p:cNvSpPr txBox="1"/>
              <p:nvPr/>
            </p:nvSpPr>
            <p:spPr>
              <a:xfrm>
                <a:off x="3602981" y="4506282"/>
                <a:ext cx="4933633" cy="384721"/>
              </a:xfrm>
              <a:prstGeom prst="rect">
                <a:avLst/>
              </a:prstGeom>
              <a:noFill/>
            </p:spPr>
            <p:txBody>
              <a:bodyPr wrap="none" rtlCol="0">
                <a:spAutoFit/>
              </a:bodyPr>
              <a:lstStyle/>
              <a:p>
                <a:pPr defTabSz="914239">
                  <a:defRPr/>
                </a:pPr>
                <a:r>
                  <a:rPr lang="en-US" sz="1800" dirty="0" smtClean="0">
                    <a:solidFill>
                      <a:srgbClr val="AD0004"/>
                    </a:solidFill>
                    <a:latin typeface="Calibri"/>
                    <a:ea typeface="+mn-ea"/>
                    <a:cs typeface="+mn-cs"/>
                  </a:rPr>
                  <a:t>Commodity servers, switches</a:t>
                </a:r>
                <a:r>
                  <a:rPr lang="en-US" sz="1800" dirty="0">
                    <a:solidFill>
                      <a:srgbClr val="AD0004"/>
                    </a:solidFill>
                    <a:latin typeface="Calibri"/>
                    <a:ea typeface="+mn-ea"/>
                    <a:cs typeface="+mn-cs"/>
                  </a:rPr>
                  <a:t>,</a:t>
                </a:r>
                <a:r>
                  <a:rPr lang="en-US" sz="1800" dirty="0" smtClean="0">
                    <a:solidFill>
                      <a:srgbClr val="AD0004"/>
                    </a:solidFill>
                    <a:latin typeface="Calibri"/>
                    <a:ea typeface="+mn-ea"/>
                    <a:cs typeface="+mn-cs"/>
                  </a:rPr>
                  <a:t> network access</a:t>
                </a:r>
              </a:p>
            </p:txBody>
          </p:sp>
          <p:grpSp>
            <p:nvGrpSpPr>
              <p:cNvPr id="138" name="Group 137"/>
              <p:cNvGrpSpPr/>
              <p:nvPr/>
            </p:nvGrpSpPr>
            <p:grpSpPr>
              <a:xfrm>
                <a:off x="3882874" y="3460375"/>
                <a:ext cx="671203" cy="1132053"/>
                <a:chOff x="1296950" y="4059584"/>
                <a:chExt cx="671203" cy="1132053"/>
              </a:xfrm>
            </p:grpSpPr>
            <p:sp>
              <p:nvSpPr>
                <p:cNvPr id="149" name="Rectangle 148"/>
                <p:cNvSpPr/>
                <p:nvPr/>
              </p:nvSpPr>
              <p:spPr>
                <a:xfrm>
                  <a:off x="1478501" y="4059584"/>
                  <a:ext cx="489652" cy="1132053"/>
                </a:xfrm>
                <a:prstGeom prst="rect">
                  <a:avLst/>
                </a:prstGeom>
                <a:solidFill>
                  <a:srgbClr val="CCCCCC">
                    <a:lumMod val="75000"/>
                  </a:srgbClr>
                </a:solidFill>
                <a:ln w="25400" cap="flat" cmpd="sng" algn="ctr">
                  <a:solidFill>
                    <a:sysClr val="windowText" lastClr="000000"/>
                  </a:solidFill>
                  <a:prstDash val="solid"/>
                </a:ln>
                <a:effectLst/>
              </p:spPr>
              <p:txBody>
                <a:bodyPr lIns="91375" tIns="45688" rIns="91375" bIns="45688" rtlCol="0" anchor="ctr"/>
                <a:lstStyle/>
                <a:p>
                  <a:pPr defTabSz="914239">
                    <a:defRPr/>
                  </a:pPr>
                  <a:endParaRPr lang="en-US" sz="700" dirty="0" smtClean="0">
                    <a:solidFill>
                      <a:prstClr val="white"/>
                    </a:solidFill>
                    <a:latin typeface="Calibri"/>
                    <a:ea typeface="+mn-ea"/>
                    <a:cs typeface="+mn-cs"/>
                  </a:endParaRPr>
                </a:p>
              </p:txBody>
            </p:sp>
            <p:grpSp>
              <p:nvGrpSpPr>
                <p:cNvPr id="150" name="Group 149"/>
                <p:cNvGrpSpPr/>
                <p:nvPr/>
              </p:nvGrpSpPr>
              <p:grpSpPr>
                <a:xfrm>
                  <a:off x="1296950" y="4220798"/>
                  <a:ext cx="177832" cy="757664"/>
                  <a:chOff x="1069704" y="3423569"/>
                  <a:chExt cx="177832" cy="681898"/>
                </a:xfrm>
              </p:grpSpPr>
              <p:cxnSp>
                <p:nvCxnSpPr>
                  <p:cNvPr id="151" name="Straight Connector 150"/>
                  <p:cNvCxnSpPr/>
                  <p:nvPr/>
                </p:nvCxnSpPr>
                <p:spPr>
                  <a:xfrm rot="5400000">
                    <a:off x="1158938" y="3565371"/>
                    <a:ext cx="5008" cy="172188"/>
                  </a:xfrm>
                  <a:prstGeom prst="line">
                    <a:avLst/>
                  </a:prstGeom>
                  <a:noFill/>
                  <a:ln w="38100" cap="flat" cmpd="sng" algn="ctr">
                    <a:solidFill>
                      <a:sysClr val="windowText" lastClr="000000"/>
                    </a:solidFill>
                    <a:prstDash val="solid"/>
                  </a:ln>
                  <a:effectLst/>
                </p:spPr>
              </p:cxnSp>
              <p:cxnSp>
                <p:nvCxnSpPr>
                  <p:cNvPr id="152" name="Straight Connector 151"/>
                  <p:cNvCxnSpPr/>
                  <p:nvPr/>
                </p:nvCxnSpPr>
                <p:spPr>
                  <a:xfrm rot="5400000">
                    <a:off x="1158938" y="3641317"/>
                    <a:ext cx="5008" cy="172188"/>
                  </a:xfrm>
                  <a:prstGeom prst="line">
                    <a:avLst/>
                  </a:prstGeom>
                  <a:noFill/>
                  <a:ln w="38100" cap="flat" cmpd="sng" algn="ctr">
                    <a:solidFill>
                      <a:sysClr val="windowText" lastClr="000000"/>
                    </a:solidFill>
                    <a:prstDash val="solid"/>
                  </a:ln>
                  <a:effectLst/>
                </p:spPr>
              </p:cxnSp>
              <p:cxnSp>
                <p:nvCxnSpPr>
                  <p:cNvPr id="153" name="Straight Connector 152"/>
                  <p:cNvCxnSpPr/>
                  <p:nvPr/>
                </p:nvCxnSpPr>
                <p:spPr>
                  <a:xfrm rot="5400000">
                    <a:off x="1157198" y="3718930"/>
                    <a:ext cx="5008" cy="172188"/>
                  </a:xfrm>
                  <a:prstGeom prst="line">
                    <a:avLst/>
                  </a:prstGeom>
                  <a:noFill/>
                  <a:ln w="38100" cap="flat" cmpd="sng" algn="ctr">
                    <a:solidFill>
                      <a:sysClr val="windowText" lastClr="000000"/>
                    </a:solidFill>
                    <a:prstDash val="solid"/>
                  </a:ln>
                  <a:effectLst/>
                </p:spPr>
              </p:cxnSp>
              <p:cxnSp>
                <p:nvCxnSpPr>
                  <p:cNvPr id="154" name="Straight Connector 153"/>
                  <p:cNvCxnSpPr/>
                  <p:nvPr/>
                </p:nvCxnSpPr>
                <p:spPr>
                  <a:xfrm rot="5400000">
                    <a:off x="1158938" y="3793206"/>
                    <a:ext cx="5008" cy="172188"/>
                  </a:xfrm>
                  <a:prstGeom prst="line">
                    <a:avLst/>
                  </a:prstGeom>
                  <a:noFill/>
                  <a:ln w="38100" cap="flat" cmpd="sng" algn="ctr">
                    <a:solidFill>
                      <a:sysClr val="windowText" lastClr="000000"/>
                    </a:solidFill>
                    <a:prstDash val="solid"/>
                  </a:ln>
                  <a:effectLst/>
                </p:spPr>
              </p:cxnSp>
              <p:cxnSp>
                <p:nvCxnSpPr>
                  <p:cNvPr id="155" name="Straight Connector 154"/>
                  <p:cNvCxnSpPr/>
                  <p:nvPr/>
                </p:nvCxnSpPr>
                <p:spPr>
                  <a:xfrm rot="5400000">
                    <a:off x="1158068" y="3861640"/>
                    <a:ext cx="5008" cy="172188"/>
                  </a:xfrm>
                  <a:prstGeom prst="line">
                    <a:avLst/>
                  </a:prstGeom>
                  <a:noFill/>
                  <a:ln w="38100" cap="flat" cmpd="sng" algn="ctr">
                    <a:solidFill>
                      <a:srgbClr val="FF0000"/>
                    </a:solidFill>
                    <a:prstDash val="solid"/>
                  </a:ln>
                  <a:effectLst/>
                </p:spPr>
              </p:cxnSp>
              <p:cxnSp>
                <p:nvCxnSpPr>
                  <p:cNvPr id="156" name="Straight Connector 155"/>
                  <p:cNvCxnSpPr/>
                  <p:nvPr/>
                </p:nvCxnSpPr>
                <p:spPr>
                  <a:xfrm rot="5400000">
                    <a:off x="1157198" y="3936751"/>
                    <a:ext cx="5008" cy="172188"/>
                  </a:xfrm>
                  <a:prstGeom prst="line">
                    <a:avLst/>
                  </a:prstGeom>
                  <a:noFill/>
                  <a:ln w="38100" cap="flat" cmpd="sng" algn="ctr">
                    <a:solidFill>
                      <a:srgbClr val="0E47B1"/>
                    </a:solidFill>
                    <a:prstDash val="solid"/>
                  </a:ln>
                  <a:effectLst/>
                </p:spPr>
              </p:cxnSp>
              <p:cxnSp>
                <p:nvCxnSpPr>
                  <p:cNvPr id="157" name="Straight Connector 156"/>
                  <p:cNvCxnSpPr/>
                  <p:nvPr/>
                </p:nvCxnSpPr>
                <p:spPr>
                  <a:xfrm rot="5400000">
                    <a:off x="1158068" y="4016869"/>
                    <a:ext cx="5008" cy="172188"/>
                  </a:xfrm>
                  <a:prstGeom prst="line">
                    <a:avLst/>
                  </a:prstGeom>
                  <a:noFill/>
                  <a:ln w="38100" cap="flat" cmpd="sng" algn="ctr">
                    <a:solidFill>
                      <a:srgbClr val="AD0004"/>
                    </a:solidFill>
                    <a:prstDash val="solid"/>
                  </a:ln>
                  <a:effectLst/>
                </p:spPr>
              </p:cxnSp>
              <p:cxnSp>
                <p:nvCxnSpPr>
                  <p:cNvPr id="158" name="Straight Connector 157"/>
                  <p:cNvCxnSpPr/>
                  <p:nvPr/>
                </p:nvCxnSpPr>
                <p:spPr>
                  <a:xfrm rot="5400000">
                    <a:off x="1154164" y="3339979"/>
                    <a:ext cx="5008" cy="172188"/>
                  </a:xfrm>
                  <a:prstGeom prst="line">
                    <a:avLst/>
                  </a:prstGeom>
                  <a:noFill/>
                  <a:ln w="38100" cap="flat" cmpd="sng" algn="ctr">
                    <a:solidFill>
                      <a:srgbClr val="FF0000"/>
                    </a:solidFill>
                    <a:prstDash val="solid"/>
                  </a:ln>
                  <a:effectLst/>
                </p:spPr>
              </p:cxnSp>
              <p:cxnSp>
                <p:nvCxnSpPr>
                  <p:cNvPr id="159" name="Straight Connector 158"/>
                  <p:cNvCxnSpPr/>
                  <p:nvPr/>
                </p:nvCxnSpPr>
                <p:spPr>
                  <a:xfrm rot="5400000">
                    <a:off x="1153294" y="3415090"/>
                    <a:ext cx="5008" cy="172188"/>
                  </a:xfrm>
                  <a:prstGeom prst="line">
                    <a:avLst/>
                  </a:prstGeom>
                  <a:noFill/>
                  <a:ln w="38100" cap="flat" cmpd="sng" algn="ctr">
                    <a:solidFill>
                      <a:srgbClr val="0E47B1"/>
                    </a:solidFill>
                    <a:prstDash val="solid"/>
                  </a:ln>
                  <a:effectLst/>
                </p:spPr>
              </p:cxnSp>
              <p:cxnSp>
                <p:nvCxnSpPr>
                  <p:cNvPr id="160" name="Straight Connector 159"/>
                  <p:cNvCxnSpPr/>
                  <p:nvPr/>
                </p:nvCxnSpPr>
                <p:spPr>
                  <a:xfrm rot="5400000">
                    <a:off x="1154164" y="3495208"/>
                    <a:ext cx="5008" cy="172188"/>
                  </a:xfrm>
                  <a:prstGeom prst="line">
                    <a:avLst/>
                  </a:prstGeom>
                  <a:noFill/>
                  <a:ln w="38100" cap="flat" cmpd="sng" algn="ctr">
                    <a:solidFill>
                      <a:srgbClr val="AD0004"/>
                    </a:solidFill>
                    <a:prstDash val="solid"/>
                  </a:ln>
                  <a:effectLst/>
                </p:spPr>
              </p:cxnSp>
            </p:grpSp>
          </p:grpSp>
          <p:grpSp>
            <p:nvGrpSpPr>
              <p:cNvPr id="139" name="Group 138"/>
              <p:cNvGrpSpPr/>
              <p:nvPr/>
            </p:nvGrpSpPr>
            <p:grpSpPr>
              <a:xfrm>
                <a:off x="7901879" y="3473238"/>
                <a:ext cx="942840" cy="654232"/>
                <a:chOff x="7604610" y="3288405"/>
                <a:chExt cx="942840" cy="588809"/>
              </a:xfrm>
            </p:grpSpPr>
            <p:pic>
              <p:nvPicPr>
                <p:cNvPr id="140" name="Picture 139" descr="DWD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4610" y="3288405"/>
                  <a:ext cx="740848" cy="588809"/>
                </a:xfrm>
                <a:prstGeom prst="rect">
                  <a:avLst/>
                </a:prstGeom>
              </p:spPr>
            </p:pic>
            <p:grpSp>
              <p:nvGrpSpPr>
                <p:cNvPr id="141" name="Group 19"/>
                <p:cNvGrpSpPr>
                  <a:grpSpLocks/>
                </p:cNvGrpSpPr>
                <p:nvPr/>
              </p:nvGrpSpPr>
              <p:grpSpPr bwMode="auto">
                <a:xfrm rot="5400000">
                  <a:off x="8212460" y="3507247"/>
                  <a:ext cx="414592" cy="255388"/>
                  <a:chOff x="9348395" y="4647304"/>
                  <a:chExt cx="980740" cy="358590"/>
                </a:xfrm>
              </p:grpSpPr>
              <p:cxnSp>
                <p:nvCxnSpPr>
                  <p:cNvPr id="142" name="Straight Connector 141"/>
                  <p:cNvCxnSpPr/>
                  <p:nvPr/>
                </p:nvCxnSpPr>
                <p:spPr>
                  <a:xfrm>
                    <a:off x="9332200" y="4662708"/>
                    <a:ext cx="9961" cy="355819"/>
                  </a:xfrm>
                  <a:prstGeom prst="line">
                    <a:avLst/>
                  </a:prstGeom>
                  <a:noFill/>
                  <a:ln w="38100" cap="flat" cmpd="sng" algn="ctr">
                    <a:solidFill>
                      <a:sysClr val="windowText" lastClr="000000"/>
                    </a:solidFill>
                    <a:prstDash val="solid"/>
                  </a:ln>
                  <a:effectLst/>
                </p:spPr>
              </p:cxnSp>
              <p:cxnSp>
                <p:nvCxnSpPr>
                  <p:cNvPr id="143" name="Straight Connector 142"/>
                  <p:cNvCxnSpPr/>
                  <p:nvPr/>
                </p:nvCxnSpPr>
                <p:spPr>
                  <a:xfrm>
                    <a:off x="9495564" y="4662708"/>
                    <a:ext cx="9961" cy="355819"/>
                  </a:xfrm>
                  <a:prstGeom prst="line">
                    <a:avLst/>
                  </a:prstGeom>
                  <a:noFill/>
                  <a:ln w="38100" cap="flat" cmpd="sng" algn="ctr">
                    <a:solidFill>
                      <a:sysClr val="windowText" lastClr="000000"/>
                    </a:solidFill>
                    <a:prstDash val="solid"/>
                  </a:ln>
                  <a:effectLst/>
                </p:spPr>
              </p:cxnSp>
              <p:cxnSp>
                <p:nvCxnSpPr>
                  <p:cNvPr id="144" name="Straight Connector 143"/>
                  <p:cNvCxnSpPr/>
                  <p:nvPr/>
                </p:nvCxnSpPr>
                <p:spPr>
                  <a:xfrm>
                    <a:off x="9660919" y="4666618"/>
                    <a:ext cx="11953" cy="355819"/>
                  </a:xfrm>
                  <a:prstGeom prst="line">
                    <a:avLst/>
                  </a:prstGeom>
                  <a:noFill/>
                  <a:ln w="38100" cap="flat" cmpd="sng" algn="ctr">
                    <a:solidFill>
                      <a:sysClr val="windowText" lastClr="000000"/>
                    </a:solidFill>
                    <a:prstDash val="solid"/>
                  </a:ln>
                  <a:effectLst/>
                </p:spPr>
              </p:cxnSp>
              <p:cxnSp>
                <p:nvCxnSpPr>
                  <p:cNvPr id="145" name="Straight Connector 144"/>
                  <p:cNvCxnSpPr/>
                  <p:nvPr/>
                </p:nvCxnSpPr>
                <p:spPr>
                  <a:xfrm>
                    <a:off x="9822292" y="4662708"/>
                    <a:ext cx="9961" cy="355819"/>
                  </a:xfrm>
                  <a:prstGeom prst="line">
                    <a:avLst/>
                  </a:prstGeom>
                  <a:noFill/>
                  <a:ln w="38100" cap="flat" cmpd="sng" algn="ctr">
                    <a:solidFill>
                      <a:sysClr val="windowText" lastClr="000000"/>
                    </a:solidFill>
                    <a:prstDash val="solid"/>
                  </a:ln>
                  <a:effectLst/>
                </p:spPr>
              </p:cxnSp>
              <p:cxnSp>
                <p:nvCxnSpPr>
                  <p:cNvPr id="146" name="Straight Connector 145"/>
                  <p:cNvCxnSpPr/>
                  <p:nvPr/>
                </p:nvCxnSpPr>
                <p:spPr>
                  <a:xfrm>
                    <a:off x="9967725" y="4664664"/>
                    <a:ext cx="11953" cy="355819"/>
                  </a:xfrm>
                  <a:prstGeom prst="line">
                    <a:avLst/>
                  </a:prstGeom>
                  <a:noFill/>
                  <a:ln w="38100" cap="flat" cmpd="sng" algn="ctr">
                    <a:solidFill>
                      <a:srgbClr val="FF0000"/>
                    </a:solidFill>
                    <a:prstDash val="solid"/>
                  </a:ln>
                  <a:effectLst/>
                </p:spPr>
              </p:cxnSp>
              <p:cxnSp>
                <p:nvCxnSpPr>
                  <p:cNvPr id="147" name="Straight Connector 146"/>
                  <p:cNvCxnSpPr/>
                  <p:nvPr/>
                </p:nvCxnSpPr>
                <p:spPr>
                  <a:xfrm>
                    <a:off x="10129097" y="4666618"/>
                    <a:ext cx="11953" cy="355819"/>
                  </a:xfrm>
                  <a:prstGeom prst="line">
                    <a:avLst/>
                  </a:prstGeom>
                  <a:noFill/>
                  <a:ln w="38100" cap="flat" cmpd="sng" algn="ctr">
                    <a:solidFill>
                      <a:srgbClr val="0E47B1"/>
                    </a:solidFill>
                    <a:prstDash val="solid"/>
                  </a:ln>
                  <a:effectLst/>
                </p:spPr>
              </p:cxnSp>
              <p:cxnSp>
                <p:nvCxnSpPr>
                  <p:cNvPr id="148" name="Straight Connector 147"/>
                  <p:cNvCxnSpPr/>
                  <p:nvPr/>
                </p:nvCxnSpPr>
                <p:spPr>
                  <a:xfrm>
                    <a:off x="10302421" y="4664663"/>
                    <a:ext cx="9962" cy="355819"/>
                  </a:xfrm>
                  <a:prstGeom prst="line">
                    <a:avLst/>
                  </a:prstGeom>
                  <a:noFill/>
                  <a:ln w="38100" cap="flat" cmpd="sng" algn="ctr">
                    <a:solidFill>
                      <a:srgbClr val="AD0004"/>
                    </a:solidFill>
                    <a:prstDash val="solid"/>
                  </a:ln>
                  <a:effectLst/>
                </p:spPr>
              </p:cxnSp>
            </p:grpSp>
          </p:grpSp>
        </p:grpSp>
      </p:grpSp>
      <p:sp>
        <p:nvSpPr>
          <p:cNvPr id="207" name="TextBox 206"/>
          <p:cNvSpPr txBox="1"/>
          <p:nvPr/>
        </p:nvSpPr>
        <p:spPr>
          <a:xfrm>
            <a:off x="4086322" y="2037201"/>
            <a:ext cx="589074" cy="923330"/>
          </a:xfrm>
          <a:prstGeom prst="rect">
            <a:avLst/>
          </a:prstGeom>
          <a:noFill/>
        </p:spPr>
        <p:txBody>
          <a:bodyPr wrap="none" rtlCol="0">
            <a:spAutoFit/>
          </a:bodyPr>
          <a:lstStyle/>
          <a:p>
            <a:pPr>
              <a:defRPr/>
            </a:pPr>
            <a:r>
              <a:rPr lang="en-US" sz="5400" dirty="0" smtClean="0">
                <a:solidFill>
                  <a:sysClr val="windowText" lastClr="000000"/>
                </a:solidFill>
                <a:latin typeface="Calibri"/>
                <a:ea typeface="+mn-ea"/>
                <a:cs typeface="+mn-cs"/>
              </a:rPr>
              <a:t>+</a:t>
            </a:r>
            <a:endParaRPr lang="en-US" sz="5400" dirty="0">
              <a:solidFill>
                <a:sysClr val="windowText" lastClr="000000"/>
              </a:solidFill>
              <a:latin typeface="Calibri"/>
              <a:ea typeface="+mn-ea"/>
              <a:cs typeface="+mn-cs"/>
            </a:endParaRPr>
          </a:p>
        </p:txBody>
      </p:sp>
      <p:sp>
        <p:nvSpPr>
          <p:cNvPr id="105" name="TextBox 104"/>
          <p:cNvSpPr txBox="1"/>
          <p:nvPr/>
        </p:nvSpPr>
        <p:spPr>
          <a:xfrm>
            <a:off x="57703" y="4486071"/>
            <a:ext cx="8933106" cy="400110"/>
          </a:xfrm>
          <a:prstGeom prst="rect">
            <a:avLst/>
          </a:prstGeom>
          <a:noFill/>
        </p:spPr>
        <p:txBody>
          <a:bodyPr wrap="square" rtlCol="0">
            <a:spAutoFit/>
          </a:bodyPr>
          <a:lstStyle/>
          <a:p>
            <a:pPr algn="ctr" defTabSz="457200"/>
            <a:r>
              <a:rPr lang="en-US" sz="2000" b="1" kern="1200" dirty="0" smtClean="0">
                <a:solidFill>
                  <a:srgbClr val="C0504D"/>
                </a:solidFill>
                <a:latin typeface="Calibri"/>
                <a:ea typeface="+mn-ea"/>
                <a:cs typeface="+mn-cs"/>
              </a:rPr>
              <a:t>Platform for next gen mobile services + Software defined RAN</a:t>
            </a:r>
          </a:p>
        </p:txBody>
      </p:sp>
    </p:spTree>
    <p:extLst>
      <p:ext uri="{BB962C8B-B14F-4D97-AF65-F5344CB8AC3E}">
        <p14:creationId xmlns:p14="http://schemas.microsoft.com/office/powerpoint/2010/main" val="374047682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98317" y="1"/>
            <a:ext cx="8546136" cy="679450"/>
          </a:xfrm>
          <a:prstGeom prst="rect">
            <a:avLst/>
          </a:prstGeom>
          <a:noFill/>
          <a:ln>
            <a:noFill/>
          </a:ln>
        </p:spPr>
        <p:txBody>
          <a:bodyPr lIns="91425" tIns="91425" rIns="91425" bIns="91425" anchor="b" anchorCtr="0"/>
          <a:lstStyle>
            <a:defPPr marR="0" algn="l" rtl="0">
              <a:lnSpc>
                <a:spcPct val="100000"/>
              </a:lnSpc>
              <a:spcBef>
                <a:spcPts val="0"/>
              </a:spcBef>
              <a:spcAft>
                <a:spcPts val="0"/>
              </a:spcAft>
            </a:defPPr>
            <a:lvl1pPr marR="0" algn="l" rtl="0">
              <a:lnSpc>
                <a:spcPct val="100000"/>
              </a:lnSpc>
              <a:spcBef>
                <a:spcPts val="0"/>
              </a:spcBef>
              <a:spcAft>
                <a:spcPts val="0"/>
              </a:spcAft>
              <a:buClr>
                <a:srgbClr val="85200C"/>
              </a:buClr>
              <a:buSzPct val="100000"/>
              <a:buNone/>
              <a:defRPr sz="3600" b="1" i="0" u="none" strike="noStrike" cap="none" baseline="0">
                <a:solidFill>
                  <a:srgbClr val="85200C"/>
                </a:solidFill>
                <a:latin typeface="Arial"/>
                <a:ea typeface="Arial"/>
                <a:cs typeface="Arial"/>
                <a:sym typeface="Arial"/>
                <a:rtl val="0"/>
              </a:defRPr>
            </a:lvl1pPr>
            <a:lvl2pPr marR="0" algn="l" rtl="0">
              <a:lnSpc>
                <a:spcPct val="100000"/>
              </a:lnSpc>
              <a:spcBef>
                <a:spcPts val="0"/>
              </a:spcBef>
              <a:spcAft>
                <a:spcPts val="0"/>
              </a:spcAft>
              <a:buClr>
                <a:srgbClr val="85200C"/>
              </a:buClr>
              <a:buSzPct val="100000"/>
              <a:buNone/>
              <a:defRPr sz="3600" b="1" i="0" u="none" strike="noStrike" cap="none" baseline="0">
                <a:solidFill>
                  <a:srgbClr val="85200C"/>
                </a:solidFill>
                <a:latin typeface="Arial"/>
                <a:ea typeface="Arial"/>
                <a:cs typeface="Arial"/>
                <a:sym typeface="Arial"/>
                <a:rtl val="0"/>
              </a:defRPr>
            </a:lvl2pPr>
            <a:lvl3pPr rtl="0">
              <a:spcBef>
                <a:spcPts val="0"/>
              </a:spcBef>
              <a:buClr>
                <a:srgbClr val="85200C"/>
              </a:buClr>
              <a:buSzPct val="100000"/>
              <a:buNone/>
              <a:defRPr sz="3600" b="1">
                <a:solidFill>
                  <a:srgbClr val="85200C"/>
                </a:solidFill>
              </a:defRPr>
            </a:lvl3pPr>
            <a:lvl4pPr rtl="0">
              <a:spcBef>
                <a:spcPts val="0"/>
              </a:spcBef>
              <a:buClr>
                <a:srgbClr val="85200C"/>
              </a:buClr>
              <a:buSzPct val="100000"/>
              <a:buNone/>
              <a:defRPr sz="3600" b="1">
                <a:solidFill>
                  <a:srgbClr val="85200C"/>
                </a:solidFill>
              </a:defRPr>
            </a:lvl4pPr>
            <a:lvl5pPr rtl="0">
              <a:spcBef>
                <a:spcPts val="0"/>
              </a:spcBef>
              <a:buClr>
                <a:srgbClr val="85200C"/>
              </a:buClr>
              <a:buSzPct val="100000"/>
              <a:buNone/>
              <a:defRPr sz="3600" b="1">
                <a:solidFill>
                  <a:srgbClr val="85200C"/>
                </a:solidFill>
              </a:defRPr>
            </a:lvl5pPr>
            <a:lvl6pPr rtl="0">
              <a:spcBef>
                <a:spcPts val="0"/>
              </a:spcBef>
              <a:buClr>
                <a:srgbClr val="85200C"/>
              </a:buClr>
              <a:buSzPct val="100000"/>
              <a:buNone/>
              <a:defRPr sz="3600" b="1">
                <a:solidFill>
                  <a:srgbClr val="85200C"/>
                </a:solidFill>
              </a:defRPr>
            </a:lvl6pPr>
            <a:lvl7pPr rtl="0">
              <a:spcBef>
                <a:spcPts val="0"/>
              </a:spcBef>
              <a:buClr>
                <a:srgbClr val="85200C"/>
              </a:buClr>
              <a:buSzPct val="100000"/>
              <a:buNone/>
              <a:defRPr sz="3600" b="1">
                <a:solidFill>
                  <a:srgbClr val="85200C"/>
                </a:solidFill>
              </a:defRPr>
            </a:lvl7pPr>
            <a:lvl8pPr rtl="0">
              <a:spcBef>
                <a:spcPts val="0"/>
              </a:spcBef>
              <a:buClr>
                <a:srgbClr val="85200C"/>
              </a:buClr>
              <a:buSzPct val="100000"/>
              <a:buNone/>
              <a:defRPr sz="3600" b="1">
                <a:solidFill>
                  <a:srgbClr val="85200C"/>
                </a:solidFill>
              </a:defRPr>
            </a:lvl8pPr>
            <a:lvl9pPr rtl="0">
              <a:spcBef>
                <a:spcPts val="0"/>
              </a:spcBef>
              <a:buClr>
                <a:srgbClr val="85200C"/>
              </a:buClr>
              <a:buSzPct val="100000"/>
              <a:buNone/>
              <a:defRPr sz="3600" b="1">
                <a:solidFill>
                  <a:srgbClr val="85200C"/>
                </a:solidFill>
              </a:defRPr>
            </a:lvl9pPr>
          </a:lstStyle>
          <a:p>
            <a:pPr algn="ctr" defTabSz="457200"/>
            <a:r>
              <a:rPr lang="en-US" b="0" kern="1200" dirty="0" smtClean="0">
                <a:solidFill>
                  <a:prstClr val="white"/>
                </a:solidFill>
                <a:latin typeface="Calibri"/>
              </a:rPr>
              <a:t>M-CORD Software Architecture</a:t>
            </a:r>
            <a:endParaRPr lang="en-US" b="0" kern="1200" dirty="0">
              <a:solidFill>
                <a:prstClr val="white"/>
              </a:solidFill>
              <a:latin typeface="Calibri"/>
            </a:endParaRPr>
          </a:p>
        </p:txBody>
      </p:sp>
      <p:cxnSp>
        <p:nvCxnSpPr>
          <p:cNvPr id="57" name="Straight Arrow Connector 85"/>
          <p:cNvCxnSpPr>
            <a:endCxn id="148" idx="0"/>
          </p:cNvCxnSpPr>
          <p:nvPr/>
        </p:nvCxnSpPr>
        <p:spPr>
          <a:xfrm>
            <a:off x="6450479" y="2934089"/>
            <a:ext cx="1203" cy="506431"/>
          </a:xfrm>
          <a:prstGeom prst="straightConnector1">
            <a:avLst/>
          </a:prstGeom>
          <a:noFill/>
          <a:ln w="12700" cap="flat" cmpd="sng" algn="ctr">
            <a:solidFill>
              <a:srgbClr val="000000"/>
            </a:solidFill>
            <a:prstDash val="solid"/>
            <a:tailEnd type="arrow"/>
          </a:ln>
          <a:effectLst>
            <a:outerShdw blurRad="40000" dist="20000" dir="5400000" rotWithShape="0">
              <a:srgbClr val="000000">
                <a:alpha val="38000"/>
              </a:srgbClr>
            </a:outerShdw>
          </a:effectLst>
        </p:spPr>
      </p:cxnSp>
      <p:sp>
        <p:nvSpPr>
          <p:cNvPr id="59" name="Rounded Rectangle 1"/>
          <p:cNvSpPr/>
          <p:nvPr/>
        </p:nvSpPr>
        <p:spPr>
          <a:xfrm>
            <a:off x="1915196" y="1565796"/>
            <a:ext cx="5238550" cy="2447404"/>
          </a:xfrm>
          <a:prstGeom prst="roundRect">
            <a:avLst>
              <a:gd name="adj" fmla="val 12564"/>
            </a:avLst>
          </a:prstGeom>
          <a:noFill/>
          <a:ln w="25400" cap="flat" cmpd="sng" algn="ctr">
            <a:solidFill>
              <a:srgbClr val="0E47B1"/>
            </a:solidFill>
            <a:prstDash val="solid"/>
          </a:ln>
          <a:effectLst/>
        </p:spPr>
        <p:txBody>
          <a:bodyPr rtlCol="0" anchor="ctr"/>
          <a:lstStyle/>
          <a:p>
            <a:pPr algn="ctr">
              <a:defRPr/>
            </a:pPr>
            <a:endParaRPr lang="en-US" sz="2400" dirty="0" smtClean="0">
              <a:solidFill>
                <a:prstClr val="black"/>
              </a:solidFill>
              <a:latin typeface="Calibri"/>
              <a:ea typeface="+mn-ea"/>
              <a:cs typeface="+mn-cs"/>
              <a:rtl val="0"/>
            </a:endParaRPr>
          </a:p>
        </p:txBody>
      </p:sp>
      <p:grpSp>
        <p:nvGrpSpPr>
          <p:cNvPr id="61" name="Group 27"/>
          <p:cNvGrpSpPr/>
          <p:nvPr/>
        </p:nvGrpSpPr>
        <p:grpSpPr>
          <a:xfrm>
            <a:off x="510376" y="1781151"/>
            <a:ext cx="997162" cy="616025"/>
            <a:chOff x="696175" y="3944352"/>
            <a:chExt cx="1468442" cy="790208"/>
          </a:xfrm>
        </p:grpSpPr>
        <p:sp>
          <p:nvSpPr>
            <p:cNvPr id="84" name="Rounded Rectangle 28"/>
            <p:cNvSpPr/>
            <p:nvPr/>
          </p:nvSpPr>
          <p:spPr>
            <a:xfrm>
              <a:off x="741015" y="3944352"/>
              <a:ext cx="1351280" cy="790208"/>
            </a:xfrm>
            <a:prstGeom prst="roundRect">
              <a:avLst/>
            </a:prstGeom>
            <a:no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algn="ctr">
                <a:defRPr/>
              </a:pPr>
              <a:endParaRPr lang="en-US" sz="1200" smtClean="0">
                <a:solidFill>
                  <a:prstClr val="white"/>
                </a:solidFill>
                <a:latin typeface="Calibri"/>
                <a:ea typeface="+mn-ea"/>
                <a:cs typeface="+mn-cs"/>
                <a:rtl val="0"/>
              </a:endParaRPr>
            </a:p>
          </p:txBody>
        </p:sp>
        <p:sp>
          <p:nvSpPr>
            <p:cNvPr id="92" name="TextBox 91"/>
            <p:cNvSpPr txBox="1"/>
            <p:nvPr/>
          </p:nvSpPr>
          <p:spPr>
            <a:xfrm>
              <a:off x="696175" y="4082870"/>
              <a:ext cx="1468442" cy="592202"/>
            </a:xfrm>
            <a:prstGeom prst="rect">
              <a:avLst/>
            </a:prstGeom>
            <a:noFill/>
          </p:spPr>
          <p:txBody>
            <a:bodyPr wrap="none" rtlCol="0">
              <a:spAutoFit/>
            </a:bodyPr>
            <a:lstStyle/>
            <a:p>
              <a:pPr algn="ctr">
                <a:defRPr/>
              </a:pPr>
              <a:r>
                <a:rPr lang="en-US" sz="1200" dirty="0" smtClean="0">
                  <a:ea typeface="+mn-ea"/>
                  <a:rtl val="0"/>
                </a:rPr>
                <a:t>Mobile </a:t>
              </a:r>
            </a:p>
            <a:p>
              <a:pPr algn="ctr">
                <a:defRPr/>
              </a:pPr>
              <a:r>
                <a:rPr lang="en-US" sz="1200" dirty="0" smtClean="0">
                  <a:ea typeface="+mn-ea"/>
                  <a:rtl val="0"/>
                </a:rPr>
                <a:t>Subscribers</a:t>
              </a:r>
            </a:p>
          </p:txBody>
        </p:sp>
      </p:grpSp>
      <p:cxnSp>
        <p:nvCxnSpPr>
          <p:cNvPr id="104" name="Straight Arrow Connector 33"/>
          <p:cNvCxnSpPr>
            <a:stCxn id="136" idx="3"/>
            <a:endCxn id="135" idx="1"/>
          </p:cNvCxnSpPr>
          <p:nvPr/>
        </p:nvCxnSpPr>
        <p:spPr>
          <a:xfrm flipV="1">
            <a:off x="3147898" y="2515198"/>
            <a:ext cx="254933" cy="328759"/>
          </a:xfrm>
          <a:prstGeom prst="straightConnector1">
            <a:avLst/>
          </a:prstGeom>
          <a:noFill/>
          <a:ln w="12700" cap="flat" cmpd="sng" algn="ctr">
            <a:solidFill>
              <a:srgbClr val="000000"/>
            </a:solidFill>
            <a:prstDash val="solid"/>
            <a:tailEnd type="arrow"/>
          </a:ln>
          <a:effectLst>
            <a:outerShdw blurRad="40000" dist="20000" dir="5400000" rotWithShape="0">
              <a:srgbClr val="000000">
                <a:alpha val="38000"/>
              </a:srgbClr>
            </a:outerShdw>
          </a:effectLst>
        </p:spPr>
      </p:cxnSp>
      <p:grpSp>
        <p:nvGrpSpPr>
          <p:cNvPr id="105" name="Group 57"/>
          <p:cNvGrpSpPr/>
          <p:nvPr/>
        </p:nvGrpSpPr>
        <p:grpSpPr>
          <a:xfrm>
            <a:off x="1585876" y="2250041"/>
            <a:ext cx="331879" cy="681898"/>
            <a:chOff x="1069704" y="3423569"/>
            <a:chExt cx="177832" cy="681898"/>
          </a:xfrm>
        </p:grpSpPr>
        <p:cxnSp>
          <p:nvCxnSpPr>
            <p:cNvPr id="106" name="Straight Connector 59"/>
            <p:cNvCxnSpPr/>
            <p:nvPr/>
          </p:nvCxnSpPr>
          <p:spPr>
            <a:xfrm rot="5400000">
              <a:off x="1158938" y="3565371"/>
              <a:ext cx="5008" cy="172188"/>
            </a:xfrm>
            <a:prstGeom prst="line">
              <a:avLst/>
            </a:prstGeom>
            <a:noFill/>
            <a:ln w="38100" cap="flat" cmpd="sng" algn="ctr">
              <a:solidFill>
                <a:sysClr val="windowText" lastClr="000000"/>
              </a:solidFill>
              <a:prstDash val="solid"/>
            </a:ln>
            <a:effectLst/>
          </p:spPr>
        </p:cxnSp>
        <p:cxnSp>
          <p:nvCxnSpPr>
            <p:cNvPr id="107" name="Straight Connector 61"/>
            <p:cNvCxnSpPr/>
            <p:nvPr/>
          </p:nvCxnSpPr>
          <p:spPr>
            <a:xfrm rot="5400000">
              <a:off x="1158938" y="3641317"/>
              <a:ext cx="5008" cy="172188"/>
            </a:xfrm>
            <a:prstGeom prst="line">
              <a:avLst/>
            </a:prstGeom>
            <a:noFill/>
            <a:ln w="38100" cap="flat" cmpd="sng" algn="ctr">
              <a:solidFill>
                <a:sysClr val="windowText" lastClr="000000"/>
              </a:solidFill>
              <a:prstDash val="solid"/>
            </a:ln>
            <a:effectLst/>
          </p:spPr>
        </p:cxnSp>
        <p:cxnSp>
          <p:nvCxnSpPr>
            <p:cNvPr id="108" name="Straight Connector 63"/>
            <p:cNvCxnSpPr/>
            <p:nvPr/>
          </p:nvCxnSpPr>
          <p:spPr>
            <a:xfrm rot="5400000">
              <a:off x="1157198" y="3718930"/>
              <a:ext cx="5008" cy="172188"/>
            </a:xfrm>
            <a:prstGeom prst="line">
              <a:avLst/>
            </a:prstGeom>
            <a:noFill/>
            <a:ln w="38100" cap="flat" cmpd="sng" algn="ctr">
              <a:solidFill>
                <a:sysClr val="windowText" lastClr="000000"/>
              </a:solidFill>
              <a:prstDash val="solid"/>
            </a:ln>
            <a:effectLst/>
          </p:spPr>
        </p:cxnSp>
        <p:cxnSp>
          <p:nvCxnSpPr>
            <p:cNvPr id="109" name="Straight Connector 64"/>
            <p:cNvCxnSpPr/>
            <p:nvPr/>
          </p:nvCxnSpPr>
          <p:spPr>
            <a:xfrm rot="5400000">
              <a:off x="1158938" y="3793206"/>
              <a:ext cx="5008" cy="172188"/>
            </a:xfrm>
            <a:prstGeom prst="line">
              <a:avLst/>
            </a:prstGeom>
            <a:noFill/>
            <a:ln w="38100" cap="flat" cmpd="sng" algn="ctr">
              <a:solidFill>
                <a:sysClr val="windowText" lastClr="000000"/>
              </a:solidFill>
              <a:prstDash val="solid"/>
            </a:ln>
            <a:effectLst/>
          </p:spPr>
        </p:cxnSp>
        <p:cxnSp>
          <p:nvCxnSpPr>
            <p:cNvPr id="110" name="Straight Connector 65"/>
            <p:cNvCxnSpPr/>
            <p:nvPr/>
          </p:nvCxnSpPr>
          <p:spPr>
            <a:xfrm rot="5400000">
              <a:off x="1158068" y="3861640"/>
              <a:ext cx="5008" cy="172188"/>
            </a:xfrm>
            <a:prstGeom prst="line">
              <a:avLst/>
            </a:prstGeom>
            <a:noFill/>
            <a:ln w="38100" cap="flat" cmpd="sng" algn="ctr">
              <a:solidFill>
                <a:srgbClr val="FF0000"/>
              </a:solidFill>
              <a:prstDash val="solid"/>
            </a:ln>
            <a:effectLst/>
          </p:spPr>
        </p:cxnSp>
        <p:cxnSp>
          <p:nvCxnSpPr>
            <p:cNvPr id="111" name="Straight Connector 66"/>
            <p:cNvCxnSpPr/>
            <p:nvPr/>
          </p:nvCxnSpPr>
          <p:spPr>
            <a:xfrm rot="5400000">
              <a:off x="1157198" y="3936751"/>
              <a:ext cx="5008" cy="172188"/>
            </a:xfrm>
            <a:prstGeom prst="line">
              <a:avLst/>
            </a:prstGeom>
            <a:noFill/>
            <a:ln w="38100" cap="flat" cmpd="sng" algn="ctr">
              <a:solidFill>
                <a:srgbClr val="0E47B1"/>
              </a:solidFill>
              <a:prstDash val="solid"/>
            </a:ln>
            <a:effectLst/>
          </p:spPr>
        </p:cxnSp>
        <p:cxnSp>
          <p:nvCxnSpPr>
            <p:cNvPr id="112" name="Straight Connector 67"/>
            <p:cNvCxnSpPr/>
            <p:nvPr/>
          </p:nvCxnSpPr>
          <p:spPr>
            <a:xfrm rot="5400000">
              <a:off x="1158068" y="4016869"/>
              <a:ext cx="5008" cy="172188"/>
            </a:xfrm>
            <a:prstGeom prst="line">
              <a:avLst/>
            </a:prstGeom>
            <a:noFill/>
            <a:ln w="38100" cap="flat" cmpd="sng" algn="ctr">
              <a:solidFill>
                <a:srgbClr val="AD0004"/>
              </a:solidFill>
              <a:prstDash val="solid"/>
            </a:ln>
            <a:effectLst/>
          </p:spPr>
        </p:cxnSp>
        <p:cxnSp>
          <p:nvCxnSpPr>
            <p:cNvPr id="113" name="Straight Connector 68"/>
            <p:cNvCxnSpPr/>
            <p:nvPr/>
          </p:nvCxnSpPr>
          <p:spPr>
            <a:xfrm rot="5400000">
              <a:off x="1154164" y="3339979"/>
              <a:ext cx="5008" cy="172188"/>
            </a:xfrm>
            <a:prstGeom prst="line">
              <a:avLst/>
            </a:prstGeom>
            <a:noFill/>
            <a:ln w="38100" cap="flat" cmpd="sng" algn="ctr">
              <a:solidFill>
                <a:srgbClr val="FF0000"/>
              </a:solidFill>
              <a:prstDash val="solid"/>
            </a:ln>
            <a:effectLst/>
          </p:spPr>
        </p:cxnSp>
        <p:cxnSp>
          <p:nvCxnSpPr>
            <p:cNvPr id="114" name="Straight Connector 69"/>
            <p:cNvCxnSpPr/>
            <p:nvPr/>
          </p:nvCxnSpPr>
          <p:spPr>
            <a:xfrm rot="5400000">
              <a:off x="1153294" y="3415090"/>
              <a:ext cx="5008" cy="172188"/>
            </a:xfrm>
            <a:prstGeom prst="line">
              <a:avLst/>
            </a:prstGeom>
            <a:noFill/>
            <a:ln w="38100" cap="flat" cmpd="sng" algn="ctr">
              <a:solidFill>
                <a:srgbClr val="0E47B1"/>
              </a:solidFill>
              <a:prstDash val="solid"/>
            </a:ln>
            <a:effectLst/>
          </p:spPr>
        </p:cxnSp>
        <p:cxnSp>
          <p:nvCxnSpPr>
            <p:cNvPr id="115" name="Straight Connector 70"/>
            <p:cNvCxnSpPr/>
            <p:nvPr/>
          </p:nvCxnSpPr>
          <p:spPr>
            <a:xfrm rot="5400000">
              <a:off x="1154164" y="3495208"/>
              <a:ext cx="5008" cy="172188"/>
            </a:xfrm>
            <a:prstGeom prst="line">
              <a:avLst/>
            </a:prstGeom>
            <a:noFill/>
            <a:ln w="38100" cap="flat" cmpd="sng" algn="ctr">
              <a:solidFill>
                <a:srgbClr val="AD0004"/>
              </a:solidFill>
              <a:prstDash val="solid"/>
            </a:ln>
            <a:effectLst/>
          </p:spPr>
        </p:cxnSp>
      </p:grpSp>
      <p:grpSp>
        <p:nvGrpSpPr>
          <p:cNvPr id="116" name="Group 71"/>
          <p:cNvGrpSpPr/>
          <p:nvPr/>
        </p:nvGrpSpPr>
        <p:grpSpPr>
          <a:xfrm>
            <a:off x="7163902" y="2734951"/>
            <a:ext cx="301398" cy="383959"/>
            <a:chOff x="1069704" y="3423569"/>
            <a:chExt cx="177832" cy="383959"/>
          </a:xfrm>
        </p:grpSpPr>
        <p:cxnSp>
          <p:nvCxnSpPr>
            <p:cNvPr id="117" name="Straight Connector 72"/>
            <p:cNvCxnSpPr/>
            <p:nvPr/>
          </p:nvCxnSpPr>
          <p:spPr>
            <a:xfrm rot="5400000">
              <a:off x="1158938" y="3565371"/>
              <a:ext cx="5008" cy="172188"/>
            </a:xfrm>
            <a:prstGeom prst="line">
              <a:avLst/>
            </a:prstGeom>
            <a:noFill/>
            <a:ln w="38100" cap="flat" cmpd="sng" algn="ctr">
              <a:solidFill>
                <a:sysClr val="windowText" lastClr="000000"/>
              </a:solidFill>
              <a:prstDash val="solid"/>
            </a:ln>
            <a:effectLst/>
          </p:spPr>
        </p:cxnSp>
        <p:cxnSp>
          <p:nvCxnSpPr>
            <p:cNvPr id="118" name="Straight Connector 73"/>
            <p:cNvCxnSpPr/>
            <p:nvPr/>
          </p:nvCxnSpPr>
          <p:spPr>
            <a:xfrm rot="5400000">
              <a:off x="1158938" y="3641317"/>
              <a:ext cx="5008" cy="172188"/>
            </a:xfrm>
            <a:prstGeom prst="line">
              <a:avLst/>
            </a:prstGeom>
            <a:noFill/>
            <a:ln w="38100" cap="flat" cmpd="sng" algn="ctr">
              <a:solidFill>
                <a:sysClr val="windowText" lastClr="000000"/>
              </a:solidFill>
              <a:prstDash val="solid"/>
            </a:ln>
            <a:effectLst/>
          </p:spPr>
        </p:cxnSp>
        <p:cxnSp>
          <p:nvCxnSpPr>
            <p:cNvPr id="119" name="Straight Connector 74"/>
            <p:cNvCxnSpPr/>
            <p:nvPr/>
          </p:nvCxnSpPr>
          <p:spPr>
            <a:xfrm rot="5400000">
              <a:off x="1157198" y="3718930"/>
              <a:ext cx="5008" cy="172188"/>
            </a:xfrm>
            <a:prstGeom prst="line">
              <a:avLst/>
            </a:prstGeom>
            <a:noFill/>
            <a:ln w="38100" cap="flat" cmpd="sng" algn="ctr">
              <a:solidFill>
                <a:sysClr val="windowText" lastClr="000000"/>
              </a:solidFill>
              <a:prstDash val="solid"/>
            </a:ln>
            <a:effectLst/>
          </p:spPr>
        </p:cxnSp>
        <p:cxnSp>
          <p:nvCxnSpPr>
            <p:cNvPr id="120" name="Straight Connector 75"/>
            <p:cNvCxnSpPr/>
            <p:nvPr/>
          </p:nvCxnSpPr>
          <p:spPr>
            <a:xfrm rot="5400000">
              <a:off x="1154164" y="3339979"/>
              <a:ext cx="5008" cy="172188"/>
            </a:xfrm>
            <a:prstGeom prst="line">
              <a:avLst/>
            </a:prstGeom>
            <a:noFill/>
            <a:ln w="38100" cap="flat" cmpd="sng" algn="ctr">
              <a:solidFill>
                <a:srgbClr val="FF0000"/>
              </a:solidFill>
              <a:prstDash val="solid"/>
            </a:ln>
            <a:effectLst/>
          </p:spPr>
        </p:cxnSp>
        <p:cxnSp>
          <p:nvCxnSpPr>
            <p:cNvPr id="121" name="Straight Connector 76"/>
            <p:cNvCxnSpPr/>
            <p:nvPr/>
          </p:nvCxnSpPr>
          <p:spPr>
            <a:xfrm rot="5400000">
              <a:off x="1153294" y="3415090"/>
              <a:ext cx="5008" cy="172188"/>
            </a:xfrm>
            <a:prstGeom prst="line">
              <a:avLst/>
            </a:prstGeom>
            <a:noFill/>
            <a:ln w="38100" cap="flat" cmpd="sng" algn="ctr">
              <a:solidFill>
                <a:srgbClr val="0E47B1"/>
              </a:solidFill>
              <a:prstDash val="solid"/>
            </a:ln>
            <a:effectLst/>
          </p:spPr>
        </p:cxnSp>
        <p:cxnSp>
          <p:nvCxnSpPr>
            <p:cNvPr id="122" name="Straight Connector 77"/>
            <p:cNvCxnSpPr/>
            <p:nvPr/>
          </p:nvCxnSpPr>
          <p:spPr>
            <a:xfrm rot="5400000">
              <a:off x="1154164" y="3495208"/>
              <a:ext cx="5008" cy="172188"/>
            </a:xfrm>
            <a:prstGeom prst="line">
              <a:avLst/>
            </a:prstGeom>
            <a:noFill/>
            <a:ln w="38100" cap="flat" cmpd="sng" algn="ctr">
              <a:solidFill>
                <a:srgbClr val="AD0004"/>
              </a:solidFill>
              <a:prstDash val="solid"/>
            </a:ln>
            <a:effectLst/>
          </p:spPr>
        </p:cxnSp>
      </p:grpSp>
      <p:grpSp>
        <p:nvGrpSpPr>
          <p:cNvPr id="123" name="Group 78"/>
          <p:cNvGrpSpPr/>
          <p:nvPr/>
        </p:nvGrpSpPr>
        <p:grpSpPr>
          <a:xfrm>
            <a:off x="2220461" y="892427"/>
            <a:ext cx="4612640" cy="703925"/>
            <a:chOff x="2410453" y="1371332"/>
            <a:chExt cx="4612640" cy="703925"/>
          </a:xfrm>
        </p:grpSpPr>
        <p:sp>
          <p:nvSpPr>
            <p:cNvPr id="124" name="Rectangle 79"/>
            <p:cNvSpPr/>
            <p:nvPr/>
          </p:nvSpPr>
          <p:spPr>
            <a:xfrm>
              <a:off x="2410453" y="1371332"/>
              <a:ext cx="4612640" cy="443000"/>
            </a:xfrm>
            <a:prstGeom prst="rect">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r>
                <a:rPr lang="en-US" dirty="0" smtClean="0">
                  <a:solidFill>
                    <a:prstClr val="white"/>
                  </a:solidFill>
                  <a:latin typeface="Calibri"/>
                  <a:ea typeface="+mn-ea"/>
                  <a:cs typeface="+mn-cs"/>
                  <a:rtl val="0"/>
                </a:rPr>
                <a:t>Operator Specification (TOSCA) + GUI</a:t>
              </a:r>
            </a:p>
          </p:txBody>
        </p:sp>
        <p:cxnSp>
          <p:nvCxnSpPr>
            <p:cNvPr id="125" name="Straight Arrow Connector 80"/>
            <p:cNvCxnSpPr>
              <a:stCxn id="124" idx="2"/>
            </p:cNvCxnSpPr>
            <p:nvPr/>
          </p:nvCxnSpPr>
          <p:spPr>
            <a:xfrm>
              <a:off x="4716773" y="1814332"/>
              <a:ext cx="3408" cy="260925"/>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grpSp>
      <p:cxnSp>
        <p:nvCxnSpPr>
          <p:cNvPr id="126" name="Straight Arrow Connector 82"/>
          <p:cNvCxnSpPr>
            <a:stCxn id="135" idx="3"/>
            <a:endCxn id="137" idx="1"/>
          </p:cNvCxnSpPr>
          <p:nvPr/>
        </p:nvCxnSpPr>
        <p:spPr>
          <a:xfrm>
            <a:off x="4410831" y="2515198"/>
            <a:ext cx="270836" cy="328004"/>
          </a:xfrm>
          <a:prstGeom prst="straightConnector1">
            <a:avLst/>
          </a:prstGeom>
          <a:noFill/>
          <a:ln w="12700" cap="flat" cmpd="sng" algn="ctr">
            <a:solidFill>
              <a:srgbClr val="000000"/>
            </a:solidFill>
            <a:prstDash val="solid"/>
            <a:tailEnd type="arrow"/>
          </a:ln>
          <a:effectLst>
            <a:outerShdw blurRad="40000" dist="20000" dir="5400000" rotWithShape="0">
              <a:srgbClr val="000000">
                <a:alpha val="38000"/>
              </a:srgbClr>
            </a:outerShdw>
          </a:effectLst>
        </p:spPr>
      </p:cxnSp>
      <p:cxnSp>
        <p:nvCxnSpPr>
          <p:cNvPr id="127" name="Straight Arrow Connector 84"/>
          <p:cNvCxnSpPr>
            <a:stCxn id="137" idx="3"/>
            <a:endCxn id="138" idx="1"/>
          </p:cNvCxnSpPr>
          <p:nvPr/>
        </p:nvCxnSpPr>
        <p:spPr>
          <a:xfrm flipV="1">
            <a:off x="5689667" y="2840497"/>
            <a:ext cx="257181" cy="2705"/>
          </a:xfrm>
          <a:prstGeom prst="straightConnector1">
            <a:avLst/>
          </a:prstGeom>
          <a:noFill/>
          <a:ln w="12700" cap="flat" cmpd="sng" algn="ctr">
            <a:solidFill>
              <a:srgbClr val="000000"/>
            </a:solidFill>
            <a:prstDash val="solid"/>
            <a:tailEnd type="arrow"/>
          </a:ln>
          <a:effectLst>
            <a:outerShdw blurRad="40000" dist="20000" dir="5400000" rotWithShape="0">
              <a:srgbClr val="000000">
                <a:alpha val="38000"/>
              </a:srgbClr>
            </a:outerShdw>
          </a:effectLst>
        </p:spPr>
      </p:cxnSp>
      <p:grpSp>
        <p:nvGrpSpPr>
          <p:cNvPr id="128" name="Group 62"/>
          <p:cNvGrpSpPr/>
          <p:nvPr/>
        </p:nvGrpSpPr>
        <p:grpSpPr>
          <a:xfrm>
            <a:off x="7146724" y="1453667"/>
            <a:ext cx="1888214" cy="954107"/>
            <a:chOff x="7135726" y="1822083"/>
            <a:chExt cx="1888214" cy="954107"/>
          </a:xfrm>
        </p:grpSpPr>
        <p:sp>
          <p:nvSpPr>
            <p:cNvPr id="129" name="TextBox 128"/>
            <p:cNvSpPr txBox="1"/>
            <p:nvPr/>
          </p:nvSpPr>
          <p:spPr>
            <a:xfrm>
              <a:off x="7518400" y="1822083"/>
              <a:ext cx="1505540" cy="954107"/>
            </a:xfrm>
            <a:prstGeom prst="rect">
              <a:avLst/>
            </a:prstGeom>
            <a:noFill/>
          </p:spPr>
          <p:txBody>
            <a:bodyPr wrap="none" rtlCol="0">
              <a:spAutoFit/>
            </a:bodyPr>
            <a:lstStyle/>
            <a:p>
              <a:pPr>
                <a:defRPr/>
              </a:pPr>
              <a:r>
                <a:rPr lang="en-US" dirty="0" smtClean="0">
                  <a:ea typeface="+mn-ea"/>
                  <a:rtl val="0"/>
                </a:rPr>
                <a:t>Service Graph</a:t>
              </a:r>
            </a:p>
            <a:p>
              <a:pPr>
                <a:defRPr/>
              </a:pPr>
              <a:r>
                <a:rPr lang="en-US" dirty="0" smtClean="0">
                  <a:ea typeface="+mn-ea"/>
                  <a:rtl val="0"/>
                </a:rPr>
                <a:t>Resource Policy</a:t>
              </a:r>
            </a:p>
            <a:p>
              <a:pPr>
                <a:defRPr/>
              </a:pPr>
              <a:r>
                <a:rPr lang="en-US" dirty="0" smtClean="0">
                  <a:ea typeface="+mn-ea"/>
                  <a:rtl val="0"/>
                </a:rPr>
                <a:t>Scaling Policy</a:t>
              </a:r>
            </a:p>
            <a:p>
              <a:pPr>
                <a:defRPr/>
              </a:pPr>
              <a:r>
                <a:rPr lang="en-US" dirty="0" smtClean="0">
                  <a:ea typeface="+mn-ea"/>
                  <a:rtl val="0"/>
                </a:rPr>
                <a:t>Customer Policy</a:t>
              </a:r>
            </a:p>
          </p:txBody>
        </p:sp>
        <p:cxnSp>
          <p:nvCxnSpPr>
            <p:cNvPr id="130" name="Straight Arrow Connector 89"/>
            <p:cNvCxnSpPr>
              <a:stCxn id="129" idx="1"/>
            </p:cNvCxnSpPr>
            <p:nvPr/>
          </p:nvCxnSpPr>
          <p:spPr>
            <a:xfrm flipH="1">
              <a:off x="7135726" y="2299137"/>
              <a:ext cx="382674" cy="3364"/>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grpSp>
      <p:sp>
        <p:nvSpPr>
          <p:cNvPr id="132" name="Rectangle 92"/>
          <p:cNvSpPr/>
          <p:nvPr/>
        </p:nvSpPr>
        <p:spPr>
          <a:xfrm>
            <a:off x="660488" y="2667604"/>
            <a:ext cx="684059" cy="366762"/>
          </a:xfrm>
          <a:prstGeom prst="rect">
            <a:avLst/>
          </a:prstGeom>
          <a:solidFill>
            <a:srgbClr val="AD0004"/>
          </a:solidFill>
          <a:ln w="12700" cap="flat" cmpd="sng" algn="ctr">
            <a:solidFill>
              <a:sysClr val="windowText" lastClr="000000"/>
            </a:solidFill>
            <a:prstDash val="solid"/>
          </a:ln>
          <a:effectLst/>
        </p:spPr>
        <p:txBody>
          <a:bodyPr rtlCol="0" anchor="ctr"/>
          <a:lstStyle/>
          <a:p>
            <a:pPr algn="ctr">
              <a:defRPr/>
            </a:pPr>
            <a:r>
              <a:rPr lang="en-US" sz="1050" b="1" dirty="0" smtClean="0">
                <a:solidFill>
                  <a:srgbClr val="FFFFFF"/>
                </a:solidFill>
                <a:latin typeface="Calibri"/>
                <a:ea typeface="+mn-ea"/>
                <a:cs typeface="+mn-cs"/>
                <a:rtl val="0"/>
              </a:rPr>
              <a:t>RRH</a:t>
            </a:r>
            <a:endParaRPr lang="en-US" sz="788" b="1" dirty="0" smtClean="0">
              <a:solidFill>
                <a:srgbClr val="FFFFFF"/>
              </a:solidFill>
              <a:latin typeface="Calibri"/>
              <a:ea typeface="+mn-ea"/>
              <a:cs typeface="+mn-cs"/>
              <a:rtl val="0"/>
            </a:endParaRPr>
          </a:p>
        </p:txBody>
      </p:sp>
      <p:cxnSp>
        <p:nvCxnSpPr>
          <p:cNvPr id="133" name="Straight Arrow Connector 93"/>
          <p:cNvCxnSpPr>
            <a:stCxn id="84" idx="2"/>
            <a:endCxn id="132" idx="0"/>
          </p:cNvCxnSpPr>
          <p:nvPr/>
        </p:nvCxnSpPr>
        <p:spPr>
          <a:xfrm>
            <a:off x="999626" y="2397176"/>
            <a:ext cx="2892" cy="270428"/>
          </a:xfrm>
          <a:prstGeom prst="straightConnector1">
            <a:avLst/>
          </a:prstGeom>
          <a:noFill/>
          <a:ln w="12700" cap="flat" cmpd="sng" algn="ctr">
            <a:solidFill>
              <a:srgbClr val="000000"/>
            </a:solidFill>
            <a:prstDash val="solid"/>
            <a:tailEnd type="arrow"/>
          </a:ln>
          <a:effectLst>
            <a:outerShdw blurRad="40000" dist="20000" dir="5400000" rotWithShape="0">
              <a:srgbClr val="000000">
                <a:alpha val="38000"/>
              </a:srgbClr>
            </a:outerShdw>
          </a:effectLst>
        </p:spPr>
      </p:cxnSp>
      <p:cxnSp>
        <p:nvCxnSpPr>
          <p:cNvPr id="134" name="Straight Arrow Connector 98"/>
          <p:cNvCxnSpPr>
            <a:stCxn id="136" idx="3"/>
            <a:endCxn id="137" idx="1"/>
          </p:cNvCxnSpPr>
          <p:nvPr/>
        </p:nvCxnSpPr>
        <p:spPr>
          <a:xfrm flipV="1">
            <a:off x="3147898" y="2843202"/>
            <a:ext cx="1533769" cy="755"/>
          </a:xfrm>
          <a:prstGeom prst="straightConnector1">
            <a:avLst/>
          </a:prstGeom>
          <a:noFill/>
          <a:ln w="12700" cap="flat" cmpd="sng" algn="ctr">
            <a:solidFill>
              <a:srgbClr val="000000"/>
            </a:solidFill>
            <a:prstDash val="solid"/>
            <a:tailEnd type="arrow"/>
          </a:ln>
          <a:effectLst>
            <a:outerShdw blurRad="40000" dist="20000" dir="5400000" rotWithShape="0">
              <a:srgbClr val="000000">
                <a:alpha val="38000"/>
              </a:srgbClr>
            </a:outerShdw>
          </a:effectLst>
        </p:spPr>
      </p:cxnSp>
      <p:sp>
        <p:nvSpPr>
          <p:cNvPr id="135" name="Rounded Rectangle 81"/>
          <p:cNvSpPr/>
          <p:nvPr/>
        </p:nvSpPr>
        <p:spPr>
          <a:xfrm>
            <a:off x="3402831" y="2338635"/>
            <a:ext cx="1008000" cy="353125"/>
          </a:xfrm>
          <a:prstGeom prst="roundRect">
            <a:avLst/>
          </a:prstGeom>
          <a:solidFill>
            <a:sysClr val="window" lastClr="FFFFFF"/>
          </a:solidFill>
          <a:ln w="12700" cap="flat" cmpd="sng" algn="ctr">
            <a:solidFill>
              <a:srgbClr val="7F0002"/>
            </a:solidFill>
            <a:prstDash val="solid"/>
          </a:ln>
          <a:effectLst/>
        </p:spPr>
        <p:txBody>
          <a:bodyPr rtlCol="0" anchor="ctr"/>
          <a:lstStyle/>
          <a:p>
            <a:pPr algn="ctr">
              <a:defRPr/>
            </a:pPr>
            <a:endParaRPr lang="en-US" altLang="zh-CN" sz="800" dirty="0" smtClean="0">
              <a:solidFill>
                <a:prstClr val="black"/>
              </a:solidFill>
              <a:latin typeface="Calibri"/>
              <a:ea typeface="宋体"/>
              <a:cs typeface="+mn-cs"/>
              <a:rtl val="0"/>
            </a:endParaRPr>
          </a:p>
          <a:p>
            <a:pPr algn="ctr">
              <a:defRPr/>
            </a:pPr>
            <a:r>
              <a:rPr lang="en-US" altLang="zh-CN" sz="1200" dirty="0" smtClean="0">
                <a:solidFill>
                  <a:prstClr val="black"/>
                </a:solidFill>
                <a:latin typeface="Calibri"/>
                <a:ea typeface="宋体"/>
                <a:cs typeface="+mn-cs"/>
                <a:rtl val="0"/>
              </a:rPr>
              <a:t>vMME</a:t>
            </a:r>
            <a:endParaRPr lang="en-US" sz="1200" dirty="0" smtClean="0">
              <a:solidFill>
                <a:prstClr val="black"/>
              </a:solidFill>
              <a:latin typeface="Calibri"/>
              <a:ea typeface="+mn-ea"/>
              <a:cs typeface="+mn-cs"/>
              <a:rtl val="0"/>
            </a:endParaRPr>
          </a:p>
        </p:txBody>
      </p:sp>
      <p:sp>
        <p:nvSpPr>
          <p:cNvPr id="136" name="Rounded Rectangle 17"/>
          <p:cNvSpPr/>
          <p:nvPr/>
        </p:nvSpPr>
        <p:spPr>
          <a:xfrm>
            <a:off x="2139898" y="2667394"/>
            <a:ext cx="1008000" cy="353125"/>
          </a:xfrm>
          <a:prstGeom prst="roundRect">
            <a:avLst/>
          </a:prstGeom>
          <a:solidFill>
            <a:sysClr val="window" lastClr="FFFFFF"/>
          </a:solidFill>
          <a:ln w="12700" cap="flat" cmpd="sng" algn="ctr">
            <a:solidFill>
              <a:srgbClr val="7F0002"/>
            </a:solidFill>
            <a:prstDash val="solid"/>
          </a:ln>
          <a:effectLst/>
        </p:spPr>
        <p:txBody>
          <a:bodyPr rtlCol="0" anchor="ctr"/>
          <a:lstStyle/>
          <a:p>
            <a:pPr algn="ctr">
              <a:defRPr/>
            </a:pPr>
            <a:endParaRPr lang="en-US" altLang="zh-CN" sz="800" dirty="0" smtClean="0">
              <a:solidFill>
                <a:prstClr val="black"/>
              </a:solidFill>
              <a:latin typeface="Calibri"/>
              <a:ea typeface="宋体"/>
              <a:cs typeface="+mn-cs"/>
              <a:rtl val="0"/>
            </a:endParaRPr>
          </a:p>
          <a:p>
            <a:pPr algn="ctr">
              <a:defRPr/>
            </a:pPr>
            <a:r>
              <a:rPr lang="en-US" altLang="zh-CN" sz="1200" dirty="0" smtClean="0">
                <a:solidFill>
                  <a:prstClr val="black"/>
                </a:solidFill>
                <a:latin typeface="Calibri"/>
                <a:ea typeface="宋体"/>
                <a:cs typeface="+mn-cs"/>
                <a:rtl val="0"/>
              </a:rPr>
              <a:t>vBBU</a:t>
            </a:r>
            <a:endParaRPr lang="en-US" sz="1200" dirty="0" smtClean="0">
              <a:solidFill>
                <a:prstClr val="black"/>
              </a:solidFill>
              <a:latin typeface="Calibri"/>
              <a:ea typeface="+mn-ea"/>
              <a:cs typeface="+mn-cs"/>
              <a:rtl val="0"/>
            </a:endParaRPr>
          </a:p>
        </p:txBody>
      </p:sp>
      <p:sp>
        <p:nvSpPr>
          <p:cNvPr id="137" name="Rounded Rectangle 19"/>
          <p:cNvSpPr/>
          <p:nvPr/>
        </p:nvSpPr>
        <p:spPr>
          <a:xfrm>
            <a:off x="4681667" y="2667394"/>
            <a:ext cx="1008000" cy="351616"/>
          </a:xfrm>
          <a:prstGeom prst="roundRect">
            <a:avLst/>
          </a:prstGeom>
          <a:solidFill>
            <a:sysClr val="window" lastClr="FFFFFF"/>
          </a:solidFill>
          <a:ln w="12700" cap="flat" cmpd="sng" algn="ctr">
            <a:solidFill>
              <a:srgbClr val="7F0002"/>
            </a:solidFill>
            <a:prstDash val="solid"/>
          </a:ln>
          <a:effectLst/>
        </p:spPr>
        <p:txBody>
          <a:bodyPr rtlCol="0" anchor="ctr"/>
          <a:lstStyle/>
          <a:p>
            <a:pPr algn="ctr">
              <a:defRPr/>
            </a:pPr>
            <a:endParaRPr lang="en-US" altLang="zh-CN" sz="800" dirty="0" smtClean="0">
              <a:solidFill>
                <a:prstClr val="black"/>
              </a:solidFill>
              <a:latin typeface="Calibri"/>
              <a:ea typeface="宋体"/>
              <a:cs typeface="+mn-cs"/>
              <a:rtl val="0"/>
            </a:endParaRPr>
          </a:p>
          <a:p>
            <a:pPr algn="ctr">
              <a:defRPr/>
            </a:pPr>
            <a:r>
              <a:rPr lang="en-US" altLang="zh-CN" sz="1200" dirty="0" smtClean="0">
                <a:solidFill>
                  <a:prstClr val="black"/>
                </a:solidFill>
                <a:latin typeface="Calibri"/>
                <a:ea typeface="宋体"/>
                <a:cs typeface="+mn-cs"/>
                <a:rtl val="0"/>
              </a:rPr>
              <a:t>vSGW</a:t>
            </a:r>
            <a:endParaRPr lang="en-US" sz="1200" dirty="0" smtClean="0">
              <a:solidFill>
                <a:prstClr val="black"/>
              </a:solidFill>
              <a:latin typeface="Calibri"/>
              <a:ea typeface="+mn-ea"/>
              <a:cs typeface="+mn-cs"/>
              <a:rtl val="0"/>
            </a:endParaRPr>
          </a:p>
        </p:txBody>
      </p:sp>
      <p:sp>
        <p:nvSpPr>
          <p:cNvPr id="138" name="Rounded Rectangle 23"/>
          <p:cNvSpPr/>
          <p:nvPr/>
        </p:nvSpPr>
        <p:spPr>
          <a:xfrm>
            <a:off x="5946848" y="2667394"/>
            <a:ext cx="1008000" cy="346205"/>
          </a:xfrm>
          <a:prstGeom prst="roundRect">
            <a:avLst/>
          </a:prstGeom>
          <a:solidFill>
            <a:sysClr val="window" lastClr="FFFFFF"/>
          </a:solidFill>
          <a:ln w="12700" cap="flat" cmpd="sng" algn="ctr">
            <a:solidFill>
              <a:srgbClr val="7F0002"/>
            </a:solidFill>
            <a:prstDash val="solid"/>
          </a:ln>
          <a:effectLst/>
        </p:spPr>
        <p:txBody>
          <a:bodyPr rtlCol="0" anchor="ctr"/>
          <a:lstStyle/>
          <a:p>
            <a:pPr algn="ctr">
              <a:defRPr/>
            </a:pPr>
            <a:endParaRPr lang="en-US" altLang="zh-CN" sz="800" dirty="0" smtClean="0">
              <a:solidFill>
                <a:prstClr val="black"/>
              </a:solidFill>
              <a:latin typeface="Calibri"/>
              <a:ea typeface="宋体"/>
              <a:cs typeface="+mn-cs"/>
              <a:rtl val="0"/>
            </a:endParaRPr>
          </a:p>
          <a:p>
            <a:pPr algn="ctr">
              <a:defRPr/>
            </a:pPr>
            <a:r>
              <a:rPr lang="en-US" altLang="zh-CN" sz="1200" dirty="0" smtClean="0">
                <a:solidFill>
                  <a:prstClr val="black"/>
                </a:solidFill>
                <a:latin typeface="Calibri"/>
                <a:ea typeface="宋体"/>
                <a:cs typeface="+mn-cs"/>
                <a:rtl val="0"/>
              </a:rPr>
              <a:t>vPGW</a:t>
            </a:r>
            <a:endParaRPr lang="en-US" sz="1200" dirty="0" smtClean="0">
              <a:solidFill>
                <a:prstClr val="black"/>
              </a:solidFill>
              <a:latin typeface="Calibri"/>
              <a:ea typeface="+mn-ea"/>
              <a:cs typeface="+mn-cs"/>
              <a:rtl val="0"/>
            </a:endParaRPr>
          </a:p>
        </p:txBody>
      </p:sp>
      <p:sp>
        <p:nvSpPr>
          <p:cNvPr id="139" name="Rounded Rectangle 43"/>
          <p:cNvSpPr/>
          <p:nvPr/>
        </p:nvSpPr>
        <p:spPr>
          <a:xfrm>
            <a:off x="2152449" y="3483841"/>
            <a:ext cx="1008000" cy="407668"/>
          </a:xfrm>
          <a:prstGeom prst="roundRect">
            <a:avLst/>
          </a:prstGeom>
          <a:solidFill>
            <a:sysClr val="window" lastClr="FFFFFF"/>
          </a:solidFill>
          <a:ln w="12700" cap="flat" cmpd="sng" algn="ctr">
            <a:solidFill>
              <a:srgbClr val="7F0002"/>
            </a:solidFill>
            <a:prstDash val="solid"/>
          </a:ln>
          <a:effectLst/>
        </p:spPr>
        <p:txBody>
          <a:bodyPr rtlCol="0" anchor="ctr"/>
          <a:lstStyle/>
          <a:p>
            <a:pPr algn="ctr">
              <a:defRPr/>
            </a:pPr>
            <a:endParaRPr lang="en-US" sz="800" dirty="0" smtClean="0">
              <a:solidFill>
                <a:prstClr val="black"/>
              </a:solidFill>
              <a:latin typeface="Calibri"/>
              <a:ea typeface="+mn-ea"/>
              <a:cs typeface="+mn-cs"/>
              <a:rtl val="0"/>
            </a:endParaRPr>
          </a:p>
          <a:p>
            <a:pPr algn="ctr">
              <a:defRPr/>
            </a:pPr>
            <a:r>
              <a:rPr lang="en-US" sz="1200" dirty="0" smtClean="0">
                <a:solidFill>
                  <a:prstClr val="black"/>
                </a:solidFill>
                <a:latin typeface="Calibri"/>
                <a:ea typeface="+mn-ea"/>
                <a:cs typeface="+mn-cs"/>
                <a:rtl val="0"/>
              </a:rPr>
              <a:t>OpenStack</a:t>
            </a:r>
          </a:p>
        </p:txBody>
      </p:sp>
      <p:sp>
        <p:nvSpPr>
          <p:cNvPr id="140" name="Rounded Rectangle 100"/>
          <p:cNvSpPr/>
          <p:nvPr/>
        </p:nvSpPr>
        <p:spPr>
          <a:xfrm>
            <a:off x="4361849" y="3483842"/>
            <a:ext cx="1008000" cy="407667"/>
          </a:xfrm>
          <a:prstGeom prst="roundRect">
            <a:avLst/>
          </a:prstGeom>
          <a:solidFill>
            <a:sysClr val="window" lastClr="FFFFFF"/>
          </a:solidFill>
          <a:ln w="12700" cap="flat" cmpd="sng" algn="ctr">
            <a:solidFill>
              <a:srgbClr val="7F0002"/>
            </a:solidFill>
            <a:prstDash val="solid"/>
          </a:ln>
          <a:effectLst/>
        </p:spPr>
        <p:txBody>
          <a:bodyPr rtlCol="0" anchor="ctr"/>
          <a:lstStyle/>
          <a:p>
            <a:pPr algn="ctr">
              <a:defRPr/>
            </a:pPr>
            <a:endParaRPr lang="en-US" altLang="zh-CN" sz="800" dirty="0" smtClean="0">
              <a:solidFill>
                <a:prstClr val="black"/>
              </a:solidFill>
              <a:latin typeface="Calibri"/>
              <a:ea typeface="宋体"/>
              <a:cs typeface="+mn-cs"/>
              <a:rtl val="0"/>
            </a:endParaRPr>
          </a:p>
          <a:p>
            <a:pPr algn="ctr">
              <a:defRPr/>
            </a:pPr>
            <a:r>
              <a:rPr lang="en-US" altLang="zh-CN" sz="1200" dirty="0" smtClean="0">
                <a:solidFill>
                  <a:prstClr val="black"/>
                </a:solidFill>
                <a:latin typeface="Calibri"/>
                <a:ea typeface="宋体"/>
                <a:cs typeface="+mn-cs"/>
                <a:rtl val="0"/>
              </a:rPr>
              <a:t>Monitoring</a:t>
            </a:r>
            <a:endParaRPr lang="en-US" sz="1200" dirty="0" smtClean="0">
              <a:solidFill>
                <a:prstClr val="black"/>
              </a:solidFill>
              <a:latin typeface="Calibri"/>
              <a:ea typeface="+mn-ea"/>
              <a:cs typeface="+mn-cs"/>
              <a:rtl val="0"/>
            </a:endParaRPr>
          </a:p>
        </p:txBody>
      </p:sp>
      <p:sp>
        <p:nvSpPr>
          <p:cNvPr id="141" name="Rounded Rectangle 37"/>
          <p:cNvSpPr/>
          <p:nvPr/>
        </p:nvSpPr>
        <p:spPr>
          <a:xfrm>
            <a:off x="5950814" y="3474652"/>
            <a:ext cx="1008000" cy="391899"/>
          </a:xfrm>
          <a:prstGeom prst="roundRect">
            <a:avLst/>
          </a:prstGeom>
          <a:solidFill>
            <a:sysClr val="window" lastClr="FFFFFF"/>
          </a:solidFill>
          <a:ln w="12700" cap="flat" cmpd="sng" algn="ctr">
            <a:solidFill>
              <a:srgbClr val="7F0002"/>
            </a:solidFill>
            <a:prstDash val="solid"/>
          </a:ln>
          <a:effectLst/>
        </p:spPr>
        <p:txBody>
          <a:bodyPr rtlCol="0" anchor="ctr"/>
          <a:lstStyle/>
          <a:p>
            <a:pPr algn="ctr">
              <a:defRPr/>
            </a:pPr>
            <a:endParaRPr lang="en-US" sz="800" dirty="0" smtClean="0">
              <a:solidFill>
                <a:prstClr val="black"/>
              </a:solidFill>
              <a:latin typeface="Calibri"/>
              <a:ea typeface="+mn-ea"/>
              <a:cs typeface="+mn-cs"/>
              <a:rtl val="0"/>
            </a:endParaRPr>
          </a:p>
          <a:p>
            <a:pPr algn="ctr">
              <a:defRPr/>
            </a:pPr>
            <a:r>
              <a:rPr lang="en-US" sz="1200" dirty="0" err="1" smtClean="0">
                <a:solidFill>
                  <a:prstClr val="black"/>
                </a:solidFill>
                <a:latin typeface="Calibri"/>
                <a:ea typeface="+mn-ea"/>
                <a:cs typeface="+mn-cs"/>
                <a:rtl val="0"/>
              </a:rPr>
              <a:t>vCDN</a:t>
            </a:r>
            <a:endParaRPr lang="en-US" sz="1200" dirty="0" smtClean="0">
              <a:solidFill>
                <a:prstClr val="black"/>
              </a:solidFill>
              <a:latin typeface="Calibri"/>
              <a:ea typeface="+mn-ea"/>
              <a:cs typeface="+mn-cs"/>
              <a:rtl val="0"/>
            </a:endParaRPr>
          </a:p>
        </p:txBody>
      </p:sp>
      <p:sp>
        <p:nvSpPr>
          <p:cNvPr id="142" name="Rounded Rectangle 46"/>
          <p:cNvSpPr/>
          <p:nvPr/>
        </p:nvSpPr>
        <p:spPr>
          <a:xfrm>
            <a:off x="3239986" y="3483841"/>
            <a:ext cx="1008000" cy="407667"/>
          </a:xfrm>
          <a:prstGeom prst="roundRect">
            <a:avLst/>
          </a:prstGeom>
          <a:solidFill>
            <a:sysClr val="window" lastClr="FFFFFF"/>
          </a:solidFill>
          <a:ln w="12700" cap="flat" cmpd="sng" algn="ctr">
            <a:solidFill>
              <a:srgbClr val="7F0002"/>
            </a:solidFill>
            <a:prstDash val="solid"/>
          </a:ln>
          <a:effectLst/>
        </p:spPr>
        <p:txBody>
          <a:bodyPr rtlCol="0" anchor="ctr"/>
          <a:lstStyle/>
          <a:p>
            <a:pPr algn="ctr">
              <a:defRPr/>
            </a:pPr>
            <a:endParaRPr lang="en-US" sz="800" dirty="0" smtClean="0">
              <a:solidFill>
                <a:prstClr val="black"/>
              </a:solidFill>
              <a:latin typeface="Calibri"/>
              <a:ea typeface="+mn-ea"/>
              <a:cs typeface="+mn-cs"/>
              <a:rtl val="0"/>
            </a:endParaRPr>
          </a:p>
          <a:p>
            <a:pPr algn="ctr">
              <a:defRPr/>
            </a:pPr>
            <a:r>
              <a:rPr lang="en-US" sz="1200" dirty="0" smtClean="0">
                <a:solidFill>
                  <a:prstClr val="black"/>
                </a:solidFill>
                <a:latin typeface="Calibri"/>
                <a:ea typeface="+mn-ea"/>
                <a:cs typeface="+mn-cs"/>
                <a:rtl val="0"/>
              </a:rPr>
              <a:t>ONOS</a:t>
            </a:r>
          </a:p>
        </p:txBody>
      </p:sp>
      <p:cxnSp>
        <p:nvCxnSpPr>
          <p:cNvPr id="143" name="Straight Arrow Connector 32"/>
          <p:cNvCxnSpPr>
            <a:stCxn id="132" idx="3"/>
            <a:endCxn id="136" idx="1"/>
          </p:cNvCxnSpPr>
          <p:nvPr/>
        </p:nvCxnSpPr>
        <p:spPr>
          <a:xfrm flipV="1">
            <a:off x="1344547" y="2843957"/>
            <a:ext cx="795351" cy="7028"/>
          </a:xfrm>
          <a:prstGeom prst="straightConnector1">
            <a:avLst/>
          </a:prstGeom>
          <a:noFill/>
          <a:ln w="12700" cap="flat" cmpd="sng" algn="ctr">
            <a:solidFill>
              <a:srgbClr val="000000"/>
            </a:solidFill>
            <a:prstDash val="solid"/>
            <a:tailEnd type="arrow"/>
          </a:ln>
          <a:effectLst>
            <a:outerShdw blurRad="40000" dist="20000" dir="5400000" rotWithShape="0">
              <a:srgbClr val="000000">
                <a:alpha val="38000"/>
              </a:srgbClr>
            </a:outerShdw>
          </a:effectLst>
        </p:spPr>
      </p:cxnSp>
      <p:sp>
        <p:nvSpPr>
          <p:cNvPr id="144" name="Rounded Rectangle 2"/>
          <p:cNvSpPr/>
          <p:nvPr/>
        </p:nvSpPr>
        <p:spPr>
          <a:xfrm>
            <a:off x="1925741" y="1547800"/>
            <a:ext cx="5220983" cy="467804"/>
          </a:xfrm>
          <a:prstGeom prst="roundRect">
            <a:avLst>
              <a:gd name="adj" fmla="val 40000"/>
            </a:avLst>
          </a:prstGeom>
          <a:gradFill rotWithShape="1">
            <a:gsLst>
              <a:gs pos="0">
                <a:srgbClr val="0E47B1">
                  <a:tint val="100000"/>
                  <a:shade val="100000"/>
                  <a:satMod val="130000"/>
                </a:srgbClr>
              </a:gs>
              <a:gs pos="100000">
                <a:srgbClr val="0E47B1">
                  <a:tint val="50000"/>
                  <a:shade val="100000"/>
                  <a:satMod val="350000"/>
                </a:srgbClr>
              </a:gs>
            </a:gsLst>
            <a:lin ang="16200000" scaled="0"/>
          </a:gradFill>
          <a:ln w="9525" cap="flat" cmpd="sng" algn="ctr">
            <a:solidFill>
              <a:srgbClr val="0E47B1">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a:defRPr/>
            </a:pPr>
            <a:r>
              <a:rPr lang="en-US" sz="2000" dirty="0" smtClean="0">
                <a:solidFill>
                  <a:srgbClr val="FFFFFF"/>
                </a:solidFill>
                <a:ea typeface="+mn-ea"/>
                <a:cs typeface="+mn-cs"/>
                <a:rtl val="0"/>
              </a:rPr>
              <a:t>CORD Controller</a:t>
            </a:r>
          </a:p>
        </p:txBody>
      </p:sp>
      <p:sp>
        <p:nvSpPr>
          <p:cNvPr id="145" name="Rounded Rectangle 2"/>
          <p:cNvSpPr/>
          <p:nvPr/>
        </p:nvSpPr>
        <p:spPr>
          <a:xfrm>
            <a:off x="2139898" y="2594352"/>
            <a:ext cx="1008000" cy="177349"/>
          </a:xfrm>
          <a:prstGeom prst="roundRect">
            <a:avLst>
              <a:gd name="adj" fmla="val 40000"/>
            </a:avLst>
          </a:prstGeom>
          <a:gradFill flip="none" rotWithShape="1">
            <a:gsLst>
              <a:gs pos="0">
                <a:srgbClr val="9999FF">
                  <a:shade val="30000"/>
                  <a:satMod val="115000"/>
                </a:srgbClr>
              </a:gs>
              <a:gs pos="50000">
                <a:srgbClr val="9999FF">
                  <a:shade val="67500"/>
                  <a:satMod val="115000"/>
                </a:srgbClr>
              </a:gs>
              <a:gs pos="100000">
                <a:srgbClr val="9999FF">
                  <a:shade val="100000"/>
                  <a:satMod val="115000"/>
                </a:srgbClr>
              </a:gs>
            </a:gsLst>
            <a:lin ang="5400000" scaled="1"/>
            <a:tileRect/>
          </a:gradFill>
          <a:ln w="12700" cap="flat" cmpd="sng" algn="ctr">
            <a:solidFill>
              <a:srgbClr val="6666FF"/>
            </a:solidFill>
            <a:prstDash val="solid"/>
          </a:ln>
          <a:effectLst>
            <a:outerShdw blurRad="40000" dist="23000" dir="5400000" rotWithShape="0">
              <a:srgbClr val="000000">
                <a:alpha val="35000"/>
              </a:srgbClr>
            </a:outerShdw>
          </a:effectLst>
        </p:spPr>
        <p:txBody>
          <a:bodyPr rtlCol="0" anchor="ctr"/>
          <a:lstStyle/>
          <a:p>
            <a:pPr algn="ctr">
              <a:defRPr/>
            </a:pPr>
            <a:r>
              <a:rPr lang="en-US" sz="1100" dirty="0" smtClean="0">
                <a:solidFill>
                  <a:srgbClr val="FFFFFF"/>
                </a:solidFill>
                <a:latin typeface="Calibri"/>
                <a:ea typeface="+mn-ea"/>
                <a:cs typeface="+mn-cs"/>
                <a:rtl val="0"/>
              </a:rPr>
              <a:t>Controller</a:t>
            </a:r>
          </a:p>
        </p:txBody>
      </p:sp>
      <p:sp>
        <p:nvSpPr>
          <p:cNvPr id="146" name="Rounded Rectangle 2"/>
          <p:cNvSpPr/>
          <p:nvPr/>
        </p:nvSpPr>
        <p:spPr>
          <a:xfrm>
            <a:off x="4680698" y="2596624"/>
            <a:ext cx="1008000" cy="177349"/>
          </a:xfrm>
          <a:prstGeom prst="roundRect">
            <a:avLst>
              <a:gd name="adj" fmla="val 40000"/>
            </a:avLst>
          </a:prstGeom>
          <a:gradFill flip="none" rotWithShape="1">
            <a:gsLst>
              <a:gs pos="0">
                <a:srgbClr val="9999FF">
                  <a:shade val="30000"/>
                  <a:satMod val="115000"/>
                </a:srgbClr>
              </a:gs>
              <a:gs pos="50000">
                <a:srgbClr val="9999FF">
                  <a:shade val="67500"/>
                  <a:satMod val="115000"/>
                </a:srgbClr>
              </a:gs>
              <a:gs pos="100000">
                <a:srgbClr val="9999FF">
                  <a:shade val="100000"/>
                  <a:satMod val="115000"/>
                </a:srgbClr>
              </a:gs>
            </a:gsLst>
            <a:lin ang="5400000" scaled="1"/>
            <a:tileRect/>
          </a:gradFill>
          <a:ln w="12700" cap="flat" cmpd="sng" algn="ctr">
            <a:solidFill>
              <a:srgbClr val="6666FF"/>
            </a:solidFill>
            <a:prstDash val="solid"/>
          </a:ln>
          <a:effectLst>
            <a:outerShdw blurRad="40000" dist="23000" dir="5400000" rotWithShape="0">
              <a:srgbClr val="000000">
                <a:alpha val="35000"/>
              </a:srgbClr>
            </a:outerShdw>
          </a:effectLst>
        </p:spPr>
        <p:txBody>
          <a:bodyPr rtlCol="0" anchor="ctr"/>
          <a:lstStyle/>
          <a:p>
            <a:pPr algn="ctr">
              <a:defRPr/>
            </a:pPr>
            <a:r>
              <a:rPr lang="en-US" sz="1100" dirty="0" smtClean="0">
                <a:solidFill>
                  <a:srgbClr val="FFFFFF"/>
                </a:solidFill>
                <a:latin typeface="Calibri"/>
                <a:ea typeface="+mn-ea"/>
                <a:cs typeface="+mn-cs"/>
                <a:rtl val="0"/>
              </a:rPr>
              <a:t>Controller</a:t>
            </a:r>
          </a:p>
        </p:txBody>
      </p:sp>
      <p:sp>
        <p:nvSpPr>
          <p:cNvPr id="147" name="Rounded Rectangle 2"/>
          <p:cNvSpPr/>
          <p:nvPr/>
        </p:nvSpPr>
        <p:spPr>
          <a:xfrm>
            <a:off x="5945410" y="2598896"/>
            <a:ext cx="1008000" cy="177349"/>
          </a:xfrm>
          <a:prstGeom prst="roundRect">
            <a:avLst>
              <a:gd name="adj" fmla="val 40000"/>
            </a:avLst>
          </a:prstGeom>
          <a:gradFill flip="none" rotWithShape="1">
            <a:gsLst>
              <a:gs pos="0">
                <a:srgbClr val="9999FF">
                  <a:shade val="30000"/>
                  <a:satMod val="115000"/>
                </a:srgbClr>
              </a:gs>
              <a:gs pos="50000">
                <a:srgbClr val="9999FF">
                  <a:shade val="67500"/>
                  <a:satMod val="115000"/>
                </a:srgbClr>
              </a:gs>
              <a:gs pos="100000">
                <a:srgbClr val="9999FF">
                  <a:shade val="100000"/>
                  <a:satMod val="115000"/>
                </a:srgbClr>
              </a:gs>
            </a:gsLst>
            <a:lin ang="5400000" scaled="1"/>
            <a:tileRect/>
          </a:gradFill>
          <a:ln w="12700" cap="flat" cmpd="sng" algn="ctr">
            <a:solidFill>
              <a:srgbClr val="6666FF"/>
            </a:solidFill>
            <a:prstDash val="solid"/>
          </a:ln>
          <a:effectLst>
            <a:outerShdw blurRad="40000" dist="23000" dir="5400000" rotWithShape="0">
              <a:srgbClr val="000000">
                <a:alpha val="35000"/>
              </a:srgbClr>
            </a:outerShdw>
          </a:effectLst>
        </p:spPr>
        <p:txBody>
          <a:bodyPr rtlCol="0" anchor="ctr"/>
          <a:lstStyle/>
          <a:p>
            <a:pPr algn="ctr">
              <a:defRPr/>
            </a:pPr>
            <a:r>
              <a:rPr lang="en-US" sz="1100" dirty="0" smtClean="0">
                <a:solidFill>
                  <a:srgbClr val="FFFFFF"/>
                </a:solidFill>
                <a:latin typeface="Calibri"/>
                <a:ea typeface="+mn-ea"/>
                <a:cs typeface="+mn-cs"/>
                <a:rtl val="0"/>
              </a:rPr>
              <a:t>Controller</a:t>
            </a:r>
          </a:p>
        </p:txBody>
      </p:sp>
      <p:sp>
        <p:nvSpPr>
          <p:cNvPr id="148" name="Rounded Rectangle 2"/>
          <p:cNvSpPr/>
          <p:nvPr/>
        </p:nvSpPr>
        <p:spPr>
          <a:xfrm>
            <a:off x="5947682" y="3440520"/>
            <a:ext cx="1008000" cy="177349"/>
          </a:xfrm>
          <a:prstGeom prst="roundRect">
            <a:avLst>
              <a:gd name="adj" fmla="val 40000"/>
            </a:avLst>
          </a:prstGeom>
          <a:gradFill flip="none" rotWithShape="1">
            <a:gsLst>
              <a:gs pos="0">
                <a:srgbClr val="9999FF">
                  <a:shade val="30000"/>
                  <a:satMod val="115000"/>
                </a:srgbClr>
              </a:gs>
              <a:gs pos="50000">
                <a:srgbClr val="9999FF">
                  <a:shade val="67500"/>
                  <a:satMod val="115000"/>
                </a:srgbClr>
              </a:gs>
              <a:gs pos="100000">
                <a:srgbClr val="9999FF">
                  <a:shade val="100000"/>
                  <a:satMod val="115000"/>
                </a:srgbClr>
              </a:gs>
            </a:gsLst>
            <a:lin ang="5400000" scaled="1"/>
            <a:tileRect/>
          </a:gradFill>
          <a:ln w="12700" cap="flat" cmpd="sng" algn="ctr">
            <a:solidFill>
              <a:srgbClr val="6666FF"/>
            </a:solidFill>
            <a:prstDash val="solid"/>
          </a:ln>
          <a:effectLst>
            <a:outerShdw blurRad="40000" dist="23000" dir="5400000" rotWithShape="0">
              <a:srgbClr val="000000">
                <a:alpha val="35000"/>
              </a:srgbClr>
            </a:outerShdw>
          </a:effectLst>
        </p:spPr>
        <p:txBody>
          <a:bodyPr rtlCol="0" anchor="ctr"/>
          <a:lstStyle/>
          <a:p>
            <a:pPr algn="ctr">
              <a:defRPr/>
            </a:pPr>
            <a:r>
              <a:rPr lang="en-US" sz="1100" dirty="0" smtClean="0">
                <a:solidFill>
                  <a:srgbClr val="FFFFFF"/>
                </a:solidFill>
                <a:latin typeface="Calibri"/>
                <a:ea typeface="+mn-ea"/>
                <a:cs typeface="+mn-cs"/>
                <a:rtl val="0"/>
              </a:rPr>
              <a:t>Controller</a:t>
            </a:r>
          </a:p>
        </p:txBody>
      </p:sp>
      <p:sp>
        <p:nvSpPr>
          <p:cNvPr id="149" name="Rounded Rectangle 2"/>
          <p:cNvSpPr/>
          <p:nvPr/>
        </p:nvSpPr>
        <p:spPr>
          <a:xfrm>
            <a:off x="4359962" y="3442792"/>
            <a:ext cx="1008000" cy="177349"/>
          </a:xfrm>
          <a:prstGeom prst="roundRect">
            <a:avLst>
              <a:gd name="adj" fmla="val 40000"/>
            </a:avLst>
          </a:prstGeom>
          <a:gradFill flip="none" rotWithShape="1">
            <a:gsLst>
              <a:gs pos="0">
                <a:srgbClr val="9999FF">
                  <a:shade val="30000"/>
                  <a:satMod val="115000"/>
                </a:srgbClr>
              </a:gs>
              <a:gs pos="50000">
                <a:srgbClr val="9999FF">
                  <a:shade val="67500"/>
                  <a:satMod val="115000"/>
                </a:srgbClr>
              </a:gs>
              <a:gs pos="100000">
                <a:srgbClr val="9999FF">
                  <a:shade val="100000"/>
                  <a:satMod val="115000"/>
                </a:srgbClr>
              </a:gs>
            </a:gsLst>
            <a:lin ang="5400000" scaled="1"/>
            <a:tileRect/>
          </a:gradFill>
          <a:ln w="12700" cap="flat" cmpd="sng" algn="ctr">
            <a:solidFill>
              <a:srgbClr val="6666FF"/>
            </a:solidFill>
            <a:prstDash val="solid"/>
          </a:ln>
          <a:effectLst>
            <a:outerShdw blurRad="40000" dist="23000" dir="5400000" rotWithShape="0">
              <a:srgbClr val="000000">
                <a:alpha val="35000"/>
              </a:srgbClr>
            </a:outerShdw>
          </a:effectLst>
        </p:spPr>
        <p:txBody>
          <a:bodyPr rtlCol="0" anchor="ctr"/>
          <a:lstStyle/>
          <a:p>
            <a:pPr algn="ctr">
              <a:defRPr/>
            </a:pPr>
            <a:r>
              <a:rPr lang="en-US" sz="1100" dirty="0" smtClean="0">
                <a:solidFill>
                  <a:srgbClr val="FFFFFF"/>
                </a:solidFill>
                <a:latin typeface="Calibri"/>
                <a:ea typeface="+mn-ea"/>
                <a:cs typeface="+mn-cs"/>
                <a:rtl val="0"/>
              </a:rPr>
              <a:t>Controller</a:t>
            </a:r>
          </a:p>
        </p:txBody>
      </p:sp>
      <p:sp>
        <p:nvSpPr>
          <p:cNvPr id="150" name="Rounded Rectangle 2"/>
          <p:cNvSpPr/>
          <p:nvPr/>
        </p:nvSpPr>
        <p:spPr>
          <a:xfrm>
            <a:off x="3243098" y="3445064"/>
            <a:ext cx="1008000" cy="177349"/>
          </a:xfrm>
          <a:prstGeom prst="roundRect">
            <a:avLst>
              <a:gd name="adj" fmla="val 40000"/>
            </a:avLst>
          </a:prstGeom>
          <a:gradFill flip="none" rotWithShape="1">
            <a:gsLst>
              <a:gs pos="0">
                <a:srgbClr val="9999FF">
                  <a:shade val="30000"/>
                  <a:satMod val="115000"/>
                </a:srgbClr>
              </a:gs>
              <a:gs pos="50000">
                <a:srgbClr val="9999FF">
                  <a:shade val="67500"/>
                  <a:satMod val="115000"/>
                </a:srgbClr>
              </a:gs>
              <a:gs pos="100000">
                <a:srgbClr val="9999FF">
                  <a:shade val="100000"/>
                  <a:satMod val="115000"/>
                </a:srgbClr>
              </a:gs>
            </a:gsLst>
            <a:lin ang="5400000" scaled="1"/>
            <a:tileRect/>
          </a:gradFill>
          <a:ln w="12700" cap="flat" cmpd="sng" algn="ctr">
            <a:solidFill>
              <a:srgbClr val="6666FF"/>
            </a:solidFill>
            <a:prstDash val="solid"/>
          </a:ln>
          <a:effectLst>
            <a:outerShdw blurRad="40000" dist="23000" dir="5400000" rotWithShape="0">
              <a:srgbClr val="000000">
                <a:alpha val="35000"/>
              </a:srgbClr>
            </a:outerShdw>
          </a:effectLst>
        </p:spPr>
        <p:txBody>
          <a:bodyPr rtlCol="0" anchor="ctr"/>
          <a:lstStyle/>
          <a:p>
            <a:pPr algn="ctr">
              <a:defRPr/>
            </a:pPr>
            <a:r>
              <a:rPr lang="en-US" sz="1100" dirty="0" smtClean="0">
                <a:solidFill>
                  <a:srgbClr val="FFFFFF"/>
                </a:solidFill>
                <a:latin typeface="Calibri"/>
                <a:ea typeface="+mn-ea"/>
                <a:cs typeface="+mn-cs"/>
                <a:rtl val="0"/>
              </a:rPr>
              <a:t>Controller</a:t>
            </a:r>
          </a:p>
        </p:txBody>
      </p:sp>
      <p:sp>
        <p:nvSpPr>
          <p:cNvPr id="151" name="Rounded Rectangle 2"/>
          <p:cNvSpPr/>
          <p:nvPr/>
        </p:nvSpPr>
        <p:spPr>
          <a:xfrm>
            <a:off x="2153530" y="3440512"/>
            <a:ext cx="1008000" cy="177349"/>
          </a:xfrm>
          <a:prstGeom prst="roundRect">
            <a:avLst>
              <a:gd name="adj" fmla="val 40000"/>
            </a:avLst>
          </a:prstGeom>
          <a:gradFill flip="none" rotWithShape="1">
            <a:gsLst>
              <a:gs pos="0">
                <a:srgbClr val="9999FF">
                  <a:shade val="30000"/>
                  <a:satMod val="115000"/>
                </a:srgbClr>
              </a:gs>
              <a:gs pos="50000">
                <a:srgbClr val="9999FF">
                  <a:shade val="67500"/>
                  <a:satMod val="115000"/>
                </a:srgbClr>
              </a:gs>
              <a:gs pos="100000">
                <a:srgbClr val="9999FF">
                  <a:shade val="100000"/>
                  <a:satMod val="115000"/>
                </a:srgbClr>
              </a:gs>
            </a:gsLst>
            <a:lin ang="5400000" scaled="1"/>
            <a:tileRect/>
          </a:gradFill>
          <a:ln w="12700" cap="flat" cmpd="sng" algn="ctr">
            <a:solidFill>
              <a:srgbClr val="6666FF"/>
            </a:solidFill>
            <a:prstDash val="solid"/>
          </a:ln>
          <a:effectLst>
            <a:outerShdw blurRad="40000" dist="23000" dir="5400000" rotWithShape="0">
              <a:srgbClr val="000000">
                <a:alpha val="35000"/>
              </a:srgbClr>
            </a:outerShdw>
          </a:effectLst>
        </p:spPr>
        <p:txBody>
          <a:bodyPr rtlCol="0" anchor="ctr"/>
          <a:lstStyle/>
          <a:p>
            <a:pPr algn="ctr">
              <a:defRPr/>
            </a:pPr>
            <a:r>
              <a:rPr lang="en-US" sz="1100" dirty="0" smtClean="0">
                <a:solidFill>
                  <a:srgbClr val="FFFFFF"/>
                </a:solidFill>
                <a:latin typeface="Calibri"/>
                <a:ea typeface="+mn-ea"/>
                <a:cs typeface="+mn-cs"/>
                <a:rtl val="0"/>
              </a:rPr>
              <a:t>Controller</a:t>
            </a:r>
          </a:p>
        </p:txBody>
      </p:sp>
      <p:sp>
        <p:nvSpPr>
          <p:cNvPr id="152" name="Rounded Rectangle 2"/>
          <p:cNvSpPr/>
          <p:nvPr/>
        </p:nvSpPr>
        <p:spPr>
          <a:xfrm>
            <a:off x="3397134" y="2282392"/>
            <a:ext cx="1008000" cy="177349"/>
          </a:xfrm>
          <a:prstGeom prst="roundRect">
            <a:avLst>
              <a:gd name="adj" fmla="val 40000"/>
            </a:avLst>
          </a:prstGeom>
          <a:gradFill flip="none" rotWithShape="1">
            <a:gsLst>
              <a:gs pos="0">
                <a:srgbClr val="9999FF">
                  <a:shade val="30000"/>
                  <a:satMod val="115000"/>
                </a:srgbClr>
              </a:gs>
              <a:gs pos="50000">
                <a:srgbClr val="9999FF">
                  <a:shade val="67500"/>
                  <a:satMod val="115000"/>
                </a:srgbClr>
              </a:gs>
              <a:gs pos="100000">
                <a:srgbClr val="9999FF">
                  <a:shade val="100000"/>
                  <a:satMod val="115000"/>
                </a:srgbClr>
              </a:gs>
            </a:gsLst>
            <a:lin ang="5400000" scaled="1"/>
            <a:tileRect/>
          </a:gradFill>
          <a:ln w="12700" cap="flat" cmpd="sng" algn="ctr">
            <a:solidFill>
              <a:srgbClr val="6666FF"/>
            </a:solidFill>
            <a:prstDash val="solid"/>
          </a:ln>
          <a:effectLst>
            <a:outerShdw blurRad="40000" dist="23000" dir="5400000" rotWithShape="0">
              <a:srgbClr val="000000">
                <a:alpha val="35000"/>
              </a:srgbClr>
            </a:outerShdw>
          </a:effectLst>
        </p:spPr>
        <p:txBody>
          <a:bodyPr rtlCol="0" anchor="ctr"/>
          <a:lstStyle/>
          <a:p>
            <a:pPr algn="ctr">
              <a:defRPr/>
            </a:pPr>
            <a:r>
              <a:rPr lang="en-US" sz="1100" dirty="0" smtClean="0">
                <a:solidFill>
                  <a:srgbClr val="FFFFFF"/>
                </a:solidFill>
                <a:latin typeface="Calibri"/>
                <a:ea typeface="+mn-ea"/>
                <a:cs typeface="+mn-cs"/>
                <a:rtl val="0"/>
              </a:rPr>
              <a:t>Controller</a:t>
            </a:r>
          </a:p>
        </p:txBody>
      </p:sp>
      <p:sp>
        <p:nvSpPr>
          <p:cNvPr id="58" name="TextBox 57"/>
          <p:cNvSpPr txBox="1"/>
          <p:nvPr/>
        </p:nvSpPr>
        <p:spPr>
          <a:xfrm>
            <a:off x="734045" y="4121036"/>
            <a:ext cx="7173759" cy="1015663"/>
          </a:xfrm>
          <a:prstGeom prst="rect">
            <a:avLst/>
          </a:prstGeom>
          <a:noFill/>
        </p:spPr>
        <p:txBody>
          <a:bodyPr wrap="none" rtlCol="0">
            <a:spAutoFit/>
          </a:bodyPr>
          <a:lstStyle/>
          <a:p>
            <a:pPr marL="342900" indent="-342900">
              <a:buFont typeface="Arial" pitchFamily="34" charset="0"/>
              <a:buChar char="•"/>
            </a:pPr>
            <a:r>
              <a:rPr lang="en-US" sz="2000" i="1" dirty="0" smtClean="0">
                <a:ea typeface="+mn-ea"/>
                <a:rtl val="0"/>
              </a:rPr>
              <a:t>Everything-as-a-Service(</a:t>
            </a:r>
            <a:r>
              <a:rPr lang="en-US" sz="2000" i="1" dirty="0" err="1" smtClean="0">
                <a:ea typeface="+mn-ea"/>
                <a:rtl val="0"/>
              </a:rPr>
              <a:t>XaaS</a:t>
            </a:r>
            <a:r>
              <a:rPr lang="en-US" sz="2000" i="1" dirty="0" smtClean="0">
                <a:ea typeface="+mn-ea"/>
                <a:rtl val="0"/>
              </a:rPr>
              <a:t>)</a:t>
            </a:r>
          </a:p>
          <a:p>
            <a:pPr marL="342900" indent="-342900">
              <a:buFont typeface="Arial" pitchFamily="34" charset="0"/>
              <a:buChar char="•"/>
            </a:pPr>
            <a:r>
              <a:rPr lang="en-US" sz="2000" i="1" dirty="0" smtClean="0">
                <a:ea typeface="+mn-ea"/>
                <a:rtl val="0"/>
              </a:rPr>
              <a:t>CORD Controller consolidate all configurations and control</a:t>
            </a:r>
          </a:p>
          <a:p>
            <a:pPr marL="342900" indent="-342900">
              <a:buFont typeface="Arial" pitchFamily="34" charset="0"/>
              <a:buChar char="•"/>
            </a:pPr>
            <a:r>
              <a:rPr lang="en-US" sz="2000" i="1" dirty="0" smtClean="0">
                <a:ea typeface="+mn-ea"/>
                <a:rtl val="0"/>
              </a:rPr>
              <a:t>CORD Controller mediates all inter-service dependencies</a:t>
            </a:r>
            <a:endParaRPr lang="en-US" sz="2000" i="1" dirty="0">
              <a:ea typeface="+mn-ea"/>
              <a:rtl val="0"/>
            </a:endParaRPr>
          </a:p>
        </p:txBody>
      </p:sp>
    </p:spTree>
    <p:extLst>
      <p:ext uri="{BB962C8B-B14F-4D97-AF65-F5344CB8AC3E}">
        <p14:creationId xmlns:p14="http://schemas.microsoft.com/office/powerpoint/2010/main" val="113013498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96"/>
          <p:cNvSpPr txBox="1">
            <a:spLocks/>
          </p:cNvSpPr>
          <p:nvPr/>
        </p:nvSpPr>
        <p:spPr>
          <a:xfrm>
            <a:off x="780759" y="3"/>
            <a:ext cx="7579277" cy="679450"/>
          </a:xfrm>
          <a:prstGeom prst="rect">
            <a:avLst/>
          </a:prstGeom>
          <a:noFill/>
          <a:ln>
            <a:noFill/>
          </a:ln>
        </p:spPr>
        <p:txBody>
          <a:bodyPr vert="horz" lIns="91421" tIns="45698" rIns="91421" bIns="45698" rtlCol="0" anchor="ctr" anchorCtr="0">
            <a:noAutofit/>
          </a:bodyPr>
          <a:lstStyle>
            <a:lvl1pPr algn="ctr" defTabSz="457200" rtl="0" eaLnBrk="1" latinLnBrk="0" hangingPunct="1">
              <a:spcBef>
                <a:spcPct val="0"/>
              </a:spcBef>
              <a:buNone/>
              <a:defRPr sz="3600" kern="1200">
                <a:solidFill>
                  <a:schemeClr val="accent1"/>
                </a:solidFill>
                <a:latin typeface="+mj-lt"/>
                <a:ea typeface="+mj-ea"/>
                <a:cs typeface="+mj-cs"/>
              </a:defRPr>
            </a:lvl1pPr>
          </a:lstStyle>
          <a:p>
            <a:pPr>
              <a:spcBef>
                <a:spcPts val="0"/>
              </a:spcBef>
              <a:buClr>
                <a:srgbClr val="953734"/>
              </a:buClr>
              <a:buSzPct val="25000"/>
            </a:pPr>
            <a:r>
              <a:rPr lang="en-US" dirty="0" smtClean="0">
                <a:solidFill>
                  <a:prstClr val="white"/>
                </a:solidFill>
                <a:ea typeface="Calibri"/>
                <a:cs typeface="Calibri"/>
                <a:sym typeface="Calibri"/>
                <a:rtl val="0"/>
              </a:rPr>
              <a:t>M-CORD Architecture Framework</a:t>
            </a:r>
            <a:endParaRPr lang="en-US" dirty="0">
              <a:solidFill>
                <a:prstClr val="white"/>
              </a:solidFill>
              <a:ea typeface="Calibri"/>
              <a:cs typeface="Calibri"/>
              <a:sym typeface="Calibri"/>
              <a:rtl val="0"/>
            </a:endParaRPr>
          </a:p>
        </p:txBody>
      </p:sp>
      <p:sp>
        <p:nvSpPr>
          <p:cNvPr id="83" name="Cloud 103"/>
          <p:cNvSpPr/>
          <p:nvPr/>
        </p:nvSpPr>
        <p:spPr>
          <a:xfrm rot="302304">
            <a:off x="6843015" y="3246417"/>
            <a:ext cx="2246447" cy="1356162"/>
          </a:xfrm>
          <a:prstGeom prst="cloud">
            <a:avLst/>
          </a:prstGeom>
          <a:solidFill>
            <a:srgbClr val="ECE7D4">
              <a:lumMod val="75000"/>
            </a:srgbClr>
          </a:solidFill>
          <a:ln w="12700" cap="flat" cmpd="sng" algn="ctr">
            <a:solidFill>
              <a:srgbClr val="ECE7D4"/>
            </a:solidFill>
            <a:prstDash val="solid"/>
          </a:ln>
          <a:effectLst/>
          <a:scene3d>
            <a:camera prst="isometricOffAxis1Top"/>
            <a:lightRig rig="threePt" dir="t"/>
          </a:scene3d>
          <a:sp3d>
            <a:bevelT w="152400" h="50800" prst="softRound"/>
          </a:sp3d>
        </p:spPr>
        <p:txBody>
          <a:bodyPr lIns="68586" tIns="34295" rIns="68586" bIns="34295" rtlCol="0" anchor="ctr"/>
          <a:lstStyle/>
          <a:p>
            <a:pPr algn="ctr" defTabSz="685840"/>
            <a:endParaRPr lang="en-US" sz="1800" kern="1200">
              <a:solidFill>
                <a:srgbClr val="ECE7D4"/>
              </a:solidFill>
              <a:latin typeface="Calibri"/>
              <a:ea typeface="+mn-ea"/>
              <a:cs typeface="+mn-cs"/>
            </a:endParaRPr>
          </a:p>
        </p:txBody>
      </p:sp>
      <p:pic>
        <p:nvPicPr>
          <p:cNvPr id="84" name="Shape 997"/>
          <p:cNvPicPr preferRelativeResize="0"/>
          <p:nvPr/>
        </p:nvPicPr>
        <p:blipFill rotWithShape="1">
          <a:blip r:embed="rId3">
            <a:alphaModFix/>
          </a:blip>
          <a:srcRect/>
          <a:stretch/>
        </p:blipFill>
        <p:spPr>
          <a:xfrm>
            <a:off x="1332813" y="3586092"/>
            <a:ext cx="5565041" cy="752566"/>
          </a:xfrm>
          <a:prstGeom prst="rect">
            <a:avLst/>
          </a:prstGeom>
          <a:noFill/>
          <a:ln>
            <a:noFill/>
          </a:ln>
        </p:spPr>
      </p:pic>
      <p:sp>
        <p:nvSpPr>
          <p:cNvPr id="165" name="Shape 248"/>
          <p:cNvSpPr/>
          <p:nvPr/>
        </p:nvSpPr>
        <p:spPr>
          <a:xfrm>
            <a:off x="1456962" y="1589785"/>
            <a:ext cx="5262268" cy="306446"/>
          </a:xfrm>
          <a:prstGeom prst="rect">
            <a:avLst/>
          </a:prstGeom>
          <a:solidFill>
            <a:srgbClr val="0E47B1">
              <a:lumMod val="20000"/>
              <a:lumOff val="80000"/>
            </a:srgbClr>
          </a:solidFill>
          <a:ln w="9525" cap="flat" cmpd="sng">
            <a:solidFill>
              <a:srgbClr val="4A7DBA"/>
            </a:solidFill>
            <a:prstDash val="solid"/>
            <a:round/>
            <a:headEnd type="none" w="med" len="med"/>
            <a:tailEnd type="none" w="med" len="med"/>
          </a:ln>
        </p:spPr>
        <p:txBody>
          <a:bodyPr lIns="68561" tIns="34271" rIns="68561" bIns="34271" anchor="ctr" anchorCtr="0">
            <a:noAutofit/>
          </a:bodyPr>
          <a:lstStyle/>
          <a:p>
            <a:pPr algn="ctr" defTabSz="457200">
              <a:buClr>
                <a:prstClr val="white"/>
              </a:buClr>
              <a:buSzPct val="25000"/>
            </a:pPr>
            <a:r>
              <a:rPr lang="en-US" sz="1800" b="1" kern="1200" dirty="0">
                <a:solidFill>
                  <a:srgbClr val="002060"/>
                </a:solidFill>
                <a:latin typeface="Calibri"/>
                <a:ea typeface="Calibri"/>
                <a:cs typeface="Calibri"/>
                <a:sym typeface="Calibri"/>
              </a:rPr>
              <a:t>XOS </a:t>
            </a:r>
            <a:r>
              <a:rPr lang="en-US" sz="1600" kern="1200" dirty="0">
                <a:solidFill>
                  <a:srgbClr val="002060"/>
                </a:solidFill>
                <a:latin typeface="Calibri"/>
                <a:ea typeface="Calibri"/>
                <a:cs typeface="Calibri"/>
                <a:sym typeface="Calibri"/>
              </a:rPr>
              <a:t>(Service Orchestration)</a:t>
            </a:r>
          </a:p>
        </p:txBody>
      </p:sp>
      <p:sp>
        <p:nvSpPr>
          <p:cNvPr id="166" name="Rounded Rectangle 129"/>
          <p:cNvSpPr/>
          <p:nvPr/>
        </p:nvSpPr>
        <p:spPr>
          <a:xfrm>
            <a:off x="5018331" y="1205976"/>
            <a:ext cx="1695763" cy="320317"/>
          </a:xfrm>
          <a:prstGeom prst="roundRect">
            <a:avLst/>
          </a:prstGeom>
          <a:solidFill>
            <a:srgbClr val="3366FF"/>
          </a:solidFill>
          <a:ln w="9525" cap="flat" cmpd="sng" algn="ctr">
            <a:solidFill>
              <a:srgbClr val="7F0002">
                <a:shade val="95000"/>
                <a:satMod val="105000"/>
              </a:srgbClr>
            </a:solidFill>
            <a:prstDash val="solid"/>
          </a:ln>
          <a:effectLst>
            <a:outerShdw blurRad="40000" dist="23000" dir="5400000" rotWithShape="0">
              <a:srgbClr val="000000">
                <a:alpha val="35000"/>
              </a:srgbClr>
            </a:outerShdw>
          </a:effectLst>
        </p:spPr>
        <p:txBody>
          <a:bodyPr lIns="0" tIns="45716" rIns="0" bIns="45716" rtlCol="0" anchor="ctr"/>
          <a:lstStyle/>
          <a:p>
            <a:pPr algn="ctr" defTabSz="342851">
              <a:lnSpc>
                <a:spcPts val="1100"/>
              </a:lnSpc>
            </a:pPr>
            <a:r>
              <a:rPr lang="en-US" sz="1200" b="1" kern="1200" dirty="0">
                <a:solidFill>
                  <a:srgbClr val="FFFFFF"/>
                </a:solidFill>
                <a:latin typeface="Calibri"/>
                <a:ea typeface="+mn-ea"/>
                <a:cs typeface="+mn-cs"/>
              </a:rPr>
              <a:t>Mobile Edge </a:t>
            </a:r>
          </a:p>
          <a:p>
            <a:pPr algn="ctr" defTabSz="342851">
              <a:lnSpc>
                <a:spcPts val="1100"/>
              </a:lnSpc>
            </a:pPr>
            <a:r>
              <a:rPr lang="en-US" sz="1200" b="1" kern="1200" dirty="0">
                <a:solidFill>
                  <a:srgbClr val="FFFFFF"/>
                </a:solidFill>
                <a:latin typeface="Calibri"/>
                <a:ea typeface="+mn-ea"/>
                <a:cs typeface="+mn-cs"/>
              </a:rPr>
              <a:t>Services</a:t>
            </a:r>
            <a:endParaRPr lang="en-US" sz="900" b="1" kern="1200" dirty="0">
              <a:solidFill>
                <a:prstClr val="white"/>
              </a:solidFill>
              <a:latin typeface="Calibri"/>
              <a:ea typeface="+mn-ea"/>
              <a:cs typeface="+mn-cs"/>
            </a:endParaRPr>
          </a:p>
        </p:txBody>
      </p:sp>
      <p:sp>
        <p:nvSpPr>
          <p:cNvPr id="167" name="Rounded Rectangle 130"/>
          <p:cNvSpPr/>
          <p:nvPr/>
        </p:nvSpPr>
        <p:spPr>
          <a:xfrm>
            <a:off x="1456970" y="1208996"/>
            <a:ext cx="1699595" cy="320317"/>
          </a:xfrm>
          <a:prstGeom prst="roundRect">
            <a:avLst/>
          </a:prstGeom>
          <a:solidFill>
            <a:srgbClr val="00B050"/>
          </a:solidFill>
          <a:ln w="9525" cap="flat" cmpd="sng" algn="ctr">
            <a:solidFill>
              <a:srgbClr val="7F0002">
                <a:shade val="95000"/>
                <a:satMod val="105000"/>
              </a:srgbClr>
            </a:solidFill>
            <a:prstDash val="solid"/>
          </a:ln>
          <a:effectLst>
            <a:outerShdw blurRad="40000" dist="23000" dir="5400000" rotWithShape="0">
              <a:srgbClr val="000000">
                <a:alpha val="35000"/>
              </a:srgbClr>
            </a:outerShdw>
          </a:effectLst>
        </p:spPr>
        <p:txBody>
          <a:bodyPr lIns="0" tIns="45716" rIns="0" bIns="45716" rtlCol="0" anchor="ctr"/>
          <a:lstStyle/>
          <a:p>
            <a:pPr algn="ctr" defTabSz="342851">
              <a:lnSpc>
                <a:spcPts val="1100"/>
              </a:lnSpc>
            </a:pPr>
            <a:r>
              <a:rPr lang="en-US" sz="1100" b="1" kern="1200" dirty="0">
                <a:solidFill>
                  <a:srgbClr val="FFFFFF"/>
                </a:solidFill>
                <a:latin typeface="Calibri"/>
                <a:ea typeface="+mn-ea"/>
                <a:cs typeface="+mn-cs"/>
              </a:rPr>
              <a:t>Disaggregated/Virtualized</a:t>
            </a:r>
          </a:p>
          <a:p>
            <a:pPr algn="ctr" defTabSz="342851">
              <a:lnSpc>
                <a:spcPts val="1100"/>
              </a:lnSpc>
            </a:pPr>
            <a:r>
              <a:rPr lang="en-US" sz="1100" b="1" kern="1200" dirty="0">
                <a:solidFill>
                  <a:srgbClr val="FFFFFF"/>
                </a:solidFill>
                <a:latin typeface="Calibri"/>
                <a:ea typeface="+mn-ea"/>
                <a:cs typeface="+mn-cs"/>
              </a:rPr>
              <a:t>RAN</a:t>
            </a:r>
            <a:endParaRPr lang="en-US" sz="1100" b="1" kern="1200" dirty="0">
              <a:solidFill>
                <a:prstClr val="white"/>
              </a:solidFill>
              <a:latin typeface="Calibri"/>
              <a:ea typeface="+mn-ea"/>
              <a:cs typeface="+mn-cs"/>
            </a:endParaRPr>
          </a:p>
        </p:txBody>
      </p:sp>
      <p:sp>
        <p:nvSpPr>
          <p:cNvPr id="168" name="Rounded Rectangle 131"/>
          <p:cNvSpPr/>
          <p:nvPr/>
        </p:nvSpPr>
        <p:spPr>
          <a:xfrm>
            <a:off x="3233195" y="1213446"/>
            <a:ext cx="1699595" cy="320317"/>
          </a:xfrm>
          <a:prstGeom prst="roundRect">
            <a:avLst/>
          </a:prstGeom>
          <a:solidFill>
            <a:srgbClr val="C00000"/>
          </a:solidFill>
          <a:ln w="9525" cap="flat" cmpd="sng" algn="ctr">
            <a:solidFill>
              <a:srgbClr val="7F0002">
                <a:shade val="95000"/>
                <a:satMod val="105000"/>
              </a:srgbClr>
            </a:solidFill>
            <a:prstDash val="solid"/>
          </a:ln>
          <a:effectLst>
            <a:outerShdw blurRad="40000" dist="23000" dir="5400000" rotWithShape="0">
              <a:srgbClr val="000000">
                <a:alpha val="35000"/>
              </a:srgbClr>
            </a:outerShdw>
          </a:effectLst>
        </p:spPr>
        <p:txBody>
          <a:bodyPr lIns="0" tIns="45716" rIns="0" bIns="45716" rtlCol="0" anchor="ctr"/>
          <a:lstStyle/>
          <a:p>
            <a:pPr algn="ctr" defTabSz="342851">
              <a:lnSpc>
                <a:spcPts val="1100"/>
              </a:lnSpc>
            </a:pPr>
            <a:r>
              <a:rPr lang="en-US" sz="1200" b="1" kern="1200" dirty="0">
                <a:solidFill>
                  <a:srgbClr val="FFFFFF"/>
                </a:solidFill>
                <a:latin typeface="Calibri"/>
                <a:ea typeface="+mn-ea"/>
                <a:cs typeface="+mn-cs"/>
              </a:rPr>
              <a:t>Disaggregated/Virtualized</a:t>
            </a:r>
          </a:p>
          <a:p>
            <a:pPr algn="ctr" defTabSz="342851">
              <a:lnSpc>
                <a:spcPts val="1100"/>
              </a:lnSpc>
            </a:pPr>
            <a:r>
              <a:rPr lang="en-US" sz="1200" b="1" kern="1200" dirty="0">
                <a:solidFill>
                  <a:srgbClr val="FFFFFF"/>
                </a:solidFill>
                <a:latin typeface="Calibri"/>
                <a:ea typeface="+mn-ea"/>
                <a:cs typeface="+mn-cs"/>
              </a:rPr>
              <a:t>EPC</a:t>
            </a:r>
          </a:p>
        </p:txBody>
      </p:sp>
      <p:grpSp>
        <p:nvGrpSpPr>
          <p:cNvPr id="169" name="Group 210"/>
          <p:cNvGrpSpPr/>
          <p:nvPr/>
        </p:nvGrpSpPr>
        <p:grpSpPr>
          <a:xfrm>
            <a:off x="1456962" y="2492153"/>
            <a:ext cx="5262268" cy="1002171"/>
            <a:chOff x="3777307" y="1604594"/>
            <a:chExt cx="5025336" cy="1676533"/>
          </a:xfrm>
        </p:grpSpPr>
        <p:sp>
          <p:nvSpPr>
            <p:cNvPr id="170" name="Rounded Rectangle 211"/>
            <p:cNvSpPr/>
            <p:nvPr/>
          </p:nvSpPr>
          <p:spPr>
            <a:xfrm>
              <a:off x="4039028" y="2988947"/>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685600">
                <a:defRPr/>
              </a:pPr>
              <a:r>
                <a:rPr lang="en-US" sz="800" b="1" kern="1200" dirty="0">
                  <a:solidFill>
                    <a:prstClr val="white"/>
                  </a:solidFill>
                  <a:latin typeface="Calibri"/>
                  <a:ea typeface="+mn-ea"/>
                  <a:cs typeface="+mn-cs"/>
                </a:rPr>
                <a:t>White Box</a:t>
              </a:r>
            </a:p>
          </p:txBody>
        </p:sp>
        <p:sp>
          <p:nvSpPr>
            <p:cNvPr id="171" name="Rounded Rectangle 212"/>
            <p:cNvSpPr/>
            <p:nvPr/>
          </p:nvSpPr>
          <p:spPr>
            <a:xfrm>
              <a:off x="4755572" y="2983732"/>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685600">
                <a:defRPr/>
              </a:pPr>
              <a:r>
                <a:rPr lang="en-US" sz="800" b="1" kern="1200" dirty="0">
                  <a:solidFill>
                    <a:prstClr val="white"/>
                  </a:solidFill>
                  <a:latin typeface="Calibri"/>
                  <a:ea typeface="+mn-ea"/>
                  <a:cs typeface="+mn-cs"/>
                </a:rPr>
                <a:t>White Box</a:t>
              </a:r>
            </a:p>
          </p:txBody>
        </p:sp>
        <p:sp>
          <p:nvSpPr>
            <p:cNvPr id="172" name="Rounded Rectangle 213"/>
            <p:cNvSpPr/>
            <p:nvPr/>
          </p:nvSpPr>
          <p:spPr>
            <a:xfrm>
              <a:off x="5522436" y="2983732"/>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685600">
                <a:defRPr/>
              </a:pPr>
              <a:r>
                <a:rPr lang="en-US" sz="800" b="1" kern="1200" dirty="0">
                  <a:solidFill>
                    <a:prstClr val="white"/>
                  </a:solidFill>
                  <a:latin typeface="Calibri"/>
                  <a:ea typeface="+mn-ea"/>
                  <a:cs typeface="+mn-cs"/>
                </a:rPr>
                <a:t>White Box</a:t>
              </a:r>
            </a:p>
          </p:txBody>
        </p:sp>
        <p:sp>
          <p:nvSpPr>
            <p:cNvPr id="173" name="Rounded Rectangle 214"/>
            <p:cNvSpPr/>
            <p:nvPr/>
          </p:nvSpPr>
          <p:spPr>
            <a:xfrm>
              <a:off x="7199345" y="2778761"/>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685600">
                <a:defRPr/>
              </a:pPr>
              <a:r>
                <a:rPr lang="en-US" sz="800" b="1" kern="1200" dirty="0">
                  <a:solidFill>
                    <a:prstClr val="white"/>
                  </a:solidFill>
                  <a:latin typeface="Calibri"/>
                  <a:ea typeface="+mn-ea"/>
                  <a:cs typeface="+mn-cs"/>
                </a:rPr>
                <a:t>White Box</a:t>
              </a:r>
            </a:p>
          </p:txBody>
        </p:sp>
        <p:sp>
          <p:nvSpPr>
            <p:cNvPr id="174" name="Rounded Rectangle 215"/>
            <p:cNvSpPr/>
            <p:nvPr/>
          </p:nvSpPr>
          <p:spPr>
            <a:xfrm>
              <a:off x="7199346" y="2997151"/>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685600">
                <a:defRPr/>
              </a:pPr>
              <a:r>
                <a:rPr lang="en-US" sz="800" b="1" kern="1200" dirty="0">
                  <a:solidFill>
                    <a:prstClr val="white"/>
                  </a:solidFill>
                  <a:latin typeface="Calibri"/>
                  <a:ea typeface="+mn-ea"/>
                  <a:cs typeface="+mn-cs"/>
                </a:rPr>
                <a:t>White Box</a:t>
              </a:r>
            </a:p>
          </p:txBody>
        </p:sp>
        <p:sp>
          <p:nvSpPr>
            <p:cNvPr id="175" name="Rounded Rectangle 216"/>
            <p:cNvSpPr/>
            <p:nvPr/>
          </p:nvSpPr>
          <p:spPr>
            <a:xfrm>
              <a:off x="7964054" y="2997151"/>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685600">
                <a:defRPr/>
              </a:pPr>
              <a:r>
                <a:rPr lang="en-US" sz="800" b="1" kern="1200" dirty="0">
                  <a:solidFill>
                    <a:prstClr val="white"/>
                  </a:solidFill>
                  <a:latin typeface="Calibri"/>
                  <a:ea typeface="+mn-ea"/>
                  <a:cs typeface="+mn-cs"/>
                </a:rPr>
                <a:t>White Box</a:t>
              </a:r>
            </a:p>
          </p:txBody>
        </p:sp>
        <p:sp>
          <p:nvSpPr>
            <p:cNvPr id="176" name="Rounded Rectangle 217"/>
            <p:cNvSpPr/>
            <p:nvPr/>
          </p:nvSpPr>
          <p:spPr>
            <a:xfrm>
              <a:off x="4708181" y="1900729"/>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685600">
                <a:defRPr/>
              </a:pPr>
              <a:r>
                <a:rPr lang="en-US" sz="800" b="1" kern="1200" dirty="0">
                  <a:solidFill>
                    <a:prstClr val="white"/>
                  </a:solidFill>
                  <a:latin typeface="Calibri"/>
                  <a:ea typeface="+mn-ea"/>
                  <a:cs typeface="+mn-cs"/>
                </a:rPr>
                <a:t>White Box</a:t>
              </a:r>
            </a:p>
          </p:txBody>
        </p:sp>
        <p:sp>
          <p:nvSpPr>
            <p:cNvPr id="177" name="Rounded Rectangle 218"/>
            <p:cNvSpPr/>
            <p:nvPr/>
          </p:nvSpPr>
          <p:spPr>
            <a:xfrm>
              <a:off x="5676137" y="1900729"/>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685600">
                <a:defRPr/>
              </a:pPr>
              <a:r>
                <a:rPr lang="en-US" sz="800" b="1" kern="1200" dirty="0">
                  <a:solidFill>
                    <a:prstClr val="white"/>
                  </a:solidFill>
                  <a:latin typeface="Calibri"/>
                  <a:ea typeface="+mn-ea"/>
                  <a:cs typeface="+mn-cs"/>
                </a:rPr>
                <a:t>White Box</a:t>
              </a:r>
            </a:p>
          </p:txBody>
        </p:sp>
        <p:sp>
          <p:nvSpPr>
            <p:cNvPr id="178" name="Rounded Rectangle 219"/>
            <p:cNvSpPr/>
            <p:nvPr/>
          </p:nvSpPr>
          <p:spPr>
            <a:xfrm>
              <a:off x="6532529" y="1897751"/>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685600">
                <a:defRPr/>
              </a:pPr>
              <a:r>
                <a:rPr lang="en-US" sz="800" b="1" kern="1200" dirty="0">
                  <a:solidFill>
                    <a:prstClr val="white"/>
                  </a:solidFill>
                  <a:latin typeface="Calibri"/>
                  <a:ea typeface="+mn-ea"/>
                  <a:cs typeface="+mn-cs"/>
                </a:rPr>
                <a:t>White Box</a:t>
              </a:r>
            </a:p>
          </p:txBody>
        </p:sp>
        <p:sp>
          <p:nvSpPr>
            <p:cNvPr id="179" name="Rounded Rectangle 220"/>
            <p:cNvSpPr/>
            <p:nvPr/>
          </p:nvSpPr>
          <p:spPr>
            <a:xfrm>
              <a:off x="7461668" y="1900729"/>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685600">
                <a:defRPr/>
              </a:pPr>
              <a:r>
                <a:rPr lang="en-US" sz="800" b="1" kern="1200" dirty="0">
                  <a:solidFill>
                    <a:prstClr val="white"/>
                  </a:solidFill>
                  <a:latin typeface="Calibri"/>
                  <a:ea typeface="+mn-ea"/>
                  <a:cs typeface="+mn-cs"/>
                </a:rPr>
                <a:t>White Box</a:t>
              </a:r>
            </a:p>
          </p:txBody>
        </p:sp>
        <p:cxnSp>
          <p:nvCxnSpPr>
            <p:cNvPr id="180" name="Straight Connector 221"/>
            <p:cNvCxnSpPr>
              <a:stCxn id="189" idx="0"/>
              <a:endCxn id="176" idx="2"/>
            </p:cNvCxnSpPr>
            <p:nvPr/>
          </p:nvCxnSpPr>
          <p:spPr>
            <a:xfrm flipV="1">
              <a:off x="4348740" y="2087067"/>
              <a:ext cx="669155" cy="683490"/>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81" name="Straight Connector 222"/>
            <p:cNvCxnSpPr>
              <a:stCxn id="170" idx="0"/>
              <a:endCxn id="176" idx="2"/>
            </p:cNvCxnSpPr>
            <p:nvPr/>
          </p:nvCxnSpPr>
          <p:spPr>
            <a:xfrm flipV="1">
              <a:off x="4348741" y="2087067"/>
              <a:ext cx="669154" cy="901880"/>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82" name="Straight Connector 223"/>
            <p:cNvCxnSpPr>
              <a:stCxn id="190" idx="0"/>
              <a:endCxn id="176" idx="2"/>
            </p:cNvCxnSpPr>
            <p:nvPr/>
          </p:nvCxnSpPr>
          <p:spPr>
            <a:xfrm flipH="1" flipV="1">
              <a:off x="5017895" y="2087067"/>
              <a:ext cx="47390" cy="678275"/>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83" name="Straight Connector 224"/>
            <p:cNvCxnSpPr>
              <a:stCxn id="171" idx="0"/>
              <a:endCxn id="176" idx="2"/>
            </p:cNvCxnSpPr>
            <p:nvPr/>
          </p:nvCxnSpPr>
          <p:spPr>
            <a:xfrm flipH="1" flipV="1">
              <a:off x="5017895" y="2087067"/>
              <a:ext cx="47391" cy="896665"/>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84" name="Straight Connector 225"/>
            <p:cNvCxnSpPr>
              <a:stCxn id="191" idx="0"/>
              <a:endCxn id="176" idx="2"/>
            </p:cNvCxnSpPr>
            <p:nvPr/>
          </p:nvCxnSpPr>
          <p:spPr>
            <a:xfrm flipH="1" flipV="1">
              <a:off x="5017895" y="2087067"/>
              <a:ext cx="814254" cy="678275"/>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85" name="Straight Connector 226"/>
            <p:cNvCxnSpPr>
              <a:stCxn id="172" idx="0"/>
              <a:endCxn id="176" idx="2"/>
            </p:cNvCxnSpPr>
            <p:nvPr/>
          </p:nvCxnSpPr>
          <p:spPr>
            <a:xfrm flipH="1" flipV="1">
              <a:off x="5017895" y="2087067"/>
              <a:ext cx="814255" cy="896665"/>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86" name="Straight Connector 227"/>
            <p:cNvCxnSpPr>
              <a:endCxn id="176" idx="2"/>
            </p:cNvCxnSpPr>
            <p:nvPr/>
          </p:nvCxnSpPr>
          <p:spPr>
            <a:xfrm flipH="1" flipV="1">
              <a:off x="5017895" y="2087067"/>
              <a:ext cx="1713762" cy="684984"/>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87" name="Straight Connector 228"/>
            <p:cNvCxnSpPr>
              <a:stCxn id="173" idx="0"/>
              <a:endCxn id="176" idx="2"/>
            </p:cNvCxnSpPr>
            <p:nvPr/>
          </p:nvCxnSpPr>
          <p:spPr>
            <a:xfrm flipH="1" flipV="1">
              <a:off x="5017895" y="2087067"/>
              <a:ext cx="2491164" cy="691694"/>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88" name="Straight Connector 229"/>
            <p:cNvCxnSpPr>
              <a:stCxn id="199" idx="0"/>
              <a:endCxn id="176" idx="2"/>
            </p:cNvCxnSpPr>
            <p:nvPr/>
          </p:nvCxnSpPr>
          <p:spPr>
            <a:xfrm flipH="1" flipV="1">
              <a:off x="5017895" y="2087067"/>
              <a:ext cx="3255872" cy="691694"/>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sp>
          <p:nvSpPr>
            <p:cNvPr id="189" name="Rounded Rectangle 230"/>
            <p:cNvSpPr/>
            <p:nvPr/>
          </p:nvSpPr>
          <p:spPr>
            <a:xfrm>
              <a:off x="4039027" y="2770557"/>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685600">
                <a:defRPr/>
              </a:pPr>
              <a:r>
                <a:rPr lang="en-US" sz="800" b="1" kern="1200" dirty="0">
                  <a:solidFill>
                    <a:prstClr val="white"/>
                  </a:solidFill>
                  <a:latin typeface="Calibri"/>
                  <a:ea typeface="+mn-ea"/>
                  <a:cs typeface="+mn-cs"/>
                </a:rPr>
                <a:t>White Box</a:t>
              </a:r>
            </a:p>
          </p:txBody>
        </p:sp>
        <p:sp>
          <p:nvSpPr>
            <p:cNvPr id="190" name="Rounded Rectangle 231"/>
            <p:cNvSpPr/>
            <p:nvPr/>
          </p:nvSpPr>
          <p:spPr>
            <a:xfrm>
              <a:off x="4755571" y="2765342"/>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685600">
                <a:defRPr/>
              </a:pPr>
              <a:r>
                <a:rPr lang="en-US" sz="800" b="1" kern="1200" dirty="0">
                  <a:solidFill>
                    <a:prstClr val="white"/>
                  </a:solidFill>
                  <a:latin typeface="Calibri"/>
                  <a:ea typeface="+mn-ea"/>
                  <a:cs typeface="+mn-cs"/>
                </a:rPr>
                <a:t>White Box</a:t>
              </a:r>
            </a:p>
          </p:txBody>
        </p:sp>
        <p:sp>
          <p:nvSpPr>
            <p:cNvPr id="191" name="Rounded Rectangle 232"/>
            <p:cNvSpPr/>
            <p:nvPr/>
          </p:nvSpPr>
          <p:spPr>
            <a:xfrm>
              <a:off x="5522435" y="2765342"/>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685600">
                <a:defRPr/>
              </a:pPr>
              <a:r>
                <a:rPr lang="en-US" sz="800" b="1" kern="1200" dirty="0">
                  <a:solidFill>
                    <a:prstClr val="white"/>
                  </a:solidFill>
                  <a:latin typeface="Calibri"/>
                  <a:ea typeface="+mn-ea"/>
                  <a:cs typeface="+mn-cs"/>
                </a:rPr>
                <a:t>White Box</a:t>
              </a:r>
            </a:p>
          </p:txBody>
        </p:sp>
        <p:cxnSp>
          <p:nvCxnSpPr>
            <p:cNvPr id="192" name="Straight Connector 233"/>
            <p:cNvCxnSpPr>
              <a:stCxn id="189" idx="0"/>
              <a:endCxn id="177" idx="2"/>
            </p:cNvCxnSpPr>
            <p:nvPr/>
          </p:nvCxnSpPr>
          <p:spPr>
            <a:xfrm flipV="1">
              <a:off x="4348740" y="2087067"/>
              <a:ext cx="1637110" cy="683490"/>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93" name="Straight Connector 234"/>
            <p:cNvCxnSpPr>
              <a:stCxn id="199" idx="2"/>
              <a:endCxn id="177" idx="2"/>
            </p:cNvCxnSpPr>
            <p:nvPr/>
          </p:nvCxnSpPr>
          <p:spPr>
            <a:xfrm flipH="1" flipV="1">
              <a:off x="5985850" y="2087067"/>
              <a:ext cx="2287917" cy="878033"/>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94" name="Straight Connector 235"/>
            <p:cNvCxnSpPr>
              <a:stCxn id="190" idx="0"/>
              <a:endCxn id="177" idx="2"/>
            </p:cNvCxnSpPr>
            <p:nvPr/>
          </p:nvCxnSpPr>
          <p:spPr>
            <a:xfrm flipV="1">
              <a:off x="5065285" y="2087067"/>
              <a:ext cx="920566" cy="678275"/>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95" name="Straight Connector 236"/>
            <p:cNvCxnSpPr>
              <a:stCxn id="191" idx="0"/>
              <a:endCxn id="177" idx="2"/>
            </p:cNvCxnSpPr>
            <p:nvPr/>
          </p:nvCxnSpPr>
          <p:spPr>
            <a:xfrm flipV="1">
              <a:off x="5832149" y="2087067"/>
              <a:ext cx="153702" cy="678275"/>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96" name="Straight Connector 237"/>
            <p:cNvCxnSpPr>
              <a:endCxn id="177" idx="2"/>
            </p:cNvCxnSpPr>
            <p:nvPr/>
          </p:nvCxnSpPr>
          <p:spPr>
            <a:xfrm flipH="1" flipV="1">
              <a:off x="5985850" y="2087067"/>
              <a:ext cx="745806" cy="684984"/>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97" name="Straight Connector 238"/>
            <p:cNvCxnSpPr>
              <a:stCxn id="173" idx="0"/>
              <a:endCxn id="177" idx="2"/>
            </p:cNvCxnSpPr>
            <p:nvPr/>
          </p:nvCxnSpPr>
          <p:spPr>
            <a:xfrm flipH="1" flipV="1">
              <a:off x="5985850" y="2087067"/>
              <a:ext cx="1523209" cy="691694"/>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98" name="Straight Connector 239"/>
            <p:cNvCxnSpPr>
              <a:stCxn id="199" idx="0"/>
              <a:endCxn id="177" idx="2"/>
            </p:cNvCxnSpPr>
            <p:nvPr/>
          </p:nvCxnSpPr>
          <p:spPr>
            <a:xfrm flipH="1" flipV="1">
              <a:off x="5985850" y="2087067"/>
              <a:ext cx="2287917" cy="691694"/>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sp>
          <p:nvSpPr>
            <p:cNvPr id="199" name="Rounded Rectangle 240"/>
            <p:cNvSpPr/>
            <p:nvPr/>
          </p:nvSpPr>
          <p:spPr>
            <a:xfrm>
              <a:off x="7964053" y="2778761"/>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685600">
                <a:defRPr/>
              </a:pPr>
              <a:r>
                <a:rPr lang="en-US" sz="800" b="1" kern="1200" dirty="0">
                  <a:solidFill>
                    <a:prstClr val="white"/>
                  </a:solidFill>
                  <a:latin typeface="Calibri"/>
                  <a:ea typeface="+mn-ea"/>
                  <a:cs typeface="+mn-cs"/>
                </a:rPr>
                <a:t>White Box</a:t>
              </a:r>
            </a:p>
          </p:txBody>
        </p:sp>
        <p:cxnSp>
          <p:nvCxnSpPr>
            <p:cNvPr id="200" name="Straight Connector 241"/>
            <p:cNvCxnSpPr>
              <a:stCxn id="189" idx="0"/>
              <a:endCxn id="178" idx="2"/>
            </p:cNvCxnSpPr>
            <p:nvPr/>
          </p:nvCxnSpPr>
          <p:spPr>
            <a:xfrm flipV="1">
              <a:off x="4348740" y="2084090"/>
              <a:ext cx="2493502" cy="686468"/>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201" name="Straight Connector 242"/>
            <p:cNvCxnSpPr>
              <a:stCxn id="189" idx="0"/>
              <a:endCxn id="179" idx="2"/>
            </p:cNvCxnSpPr>
            <p:nvPr/>
          </p:nvCxnSpPr>
          <p:spPr>
            <a:xfrm flipV="1">
              <a:off x="4348740" y="2087067"/>
              <a:ext cx="3422641" cy="683490"/>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202" name="Straight Connector 243"/>
            <p:cNvCxnSpPr>
              <a:stCxn id="190" idx="0"/>
              <a:endCxn id="178" idx="2"/>
            </p:cNvCxnSpPr>
            <p:nvPr/>
          </p:nvCxnSpPr>
          <p:spPr>
            <a:xfrm flipV="1">
              <a:off x="5065285" y="2084090"/>
              <a:ext cx="1776957" cy="681253"/>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203" name="Straight Connector 244"/>
            <p:cNvCxnSpPr>
              <a:stCxn id="190" idx="0"/>
              <a:endCxn id="179" idx="2"/>
            </p:cNvCxnSpPr>
            <p:nvPr/>
          </p:nvCxnSpPr>
          <p:spPr>
            <a:xfrm flipV="1">
              <a:off x="5065285" y="2087067"/>
              <a:ext cx="2706096" cy="678275"/>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204" name="Straight Connector 245"/>
            <p:cNvCxnSpPr>
              <a:stCxn id="191" idx="0"/>
              <a:endCxn id="178" idx="2"/>
            </p:cNvCxnSpPr>
            <p:nvPr/>
          </p:nvCxnSpPr>
          <p:spPr>
            <a:xfrm flipV="1">
              <a:off x="5832149" y="2084090"/>
              <a:ext cx="1010093" cy="681253"/>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205" name="Straight Connector 246"/>
            <p:cNvCxnSpPr>
              <a:stCxn id="191" idx="0"/>
              <a:endCxn id="179" idx="2"/>
            </p:cNvCxnSpPr>
            <p:nvPr/>
          </p:nvCxnSpPr>
          <p:spPr>
            <a:xfrm flipV="1">
              <a:off x="5832149" y="2087067"/>
              <a:ext cx="1939232" cy="678275"/>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206" name="Straight Connector 247"/>
            <p:cNvCxnSpPr>
              <a:endCxn id="178" idx="2"/>
            </p:cNvCxnSpPr>
            <p:nvPr/>
          </p:nvCxnSpPr>
          <p:spPr>
            <a:xfrm flipV="1">
              <a:off x="6731656" y="2084090"/>
              <a:ext cx="110586" cy="687962"/>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207" name="Straight Connector 248"/>
            <p:cNvCxnSpPr>
              <a:endCxn id="179" idx="2"/>
            </p:cNvCxnSpPr>
            <p:nvPr/>
          </p:nvCxnSpPr>
          <p:spPr>
            <a:xfrm flipV="1">
              <a:off x="6731656" y="2087067"/>
              <a:ext cx="1039725" cy="684984"/>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208" name="Straight Connector 249"/>
            <p:cNvCxnSpPr>
              <a:stCxn id="173" idx="0"/>
              <a:endCxn id="178" idx="2"/>
            </p:cNvCxnSpPr>
            <p:nvPr/>
          </p:nvCxnSpPr>
          <p:spPr>
            <a:xfrm flipH="1" flipV="1">
              <a:off x="6842242" y="2084090"/>
              <a:ext cx="666817" cy="694672"/>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209" name="Straight Connector 250"/>
            <p:cNvCxnSpPr>
              <a:stCxn id="199" idx="0"/>
              <a:endCxn id="178" idx="2"/>
            </p:cNvCxnSpPr>
            <p:nvPr/>
          </p:nvCxnSpPr>
          <p:spPr>
            <a:xfrm flipH="1" flipV="1">
              <a:off x="6842242" y="2084090"/>
              <a:ext cx="1431525" cy="694672"/>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210" name="Straight Connector 251"/>
            <p:cNvCxnSpPr>
              <a:stCxn id="179" idx="2"/>
              <a:endCxn id="173" idx="0"/>
            </p:cNvCxnSpPr>
            <p:nvPr/>
          </p:nvCxnSpPr>
          <p:spPr>
            <a:xfrm flipH="1">
              <a:off x="7509059" y="2087067"/>
              <a:ext cx="262322" cy="691694"/>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211" name="Straight Connector 252"/>
            <p:cNvCxnSpPr>
              <a:stCxn id="179" idx="2"/>
              <a:endCxn id="199" idx="0"/>
            </p:cNvCxnSpPr>
            <p:nvPr/>
          </p:nvCxnSpPr>
          <p:spPr>
            <a:xfrm>
              <a:off x="7771381" y="2087067"/>
              <a:ext cx="502386" cy="691694"/>
            </a:xfrm>
            <a:prstGeom prst="line">
              <a:avLst/>
            </a:prstGeom>
            <a:noFill/>
            <a:ln w="25400" cap="flat" cmpd="sng" algn="ctr">
              <a:solidFill>
                <a:sysClr val="window" lastClr="FFFFFF">
                  <a:lumMod val="75000"/>
                </a:sysClr>
              </a:solidFill>
              <a:prstDash val="solid"/>
            </a:ln>
            <a:effectLst>
              <a:outerShdw blurRad="40000" dist="20000" dir="5400000" rotWithShape="0">
                <a:srgbClr val="000000">
                  <a:alpha val="38000"/>
                </a:srgbClr>
              </a:outerShdw>
            </a:effectLst>
          </p:spPr>
        </p:cxnSp>
        <p:sp>
          <p:nvSpPr>
            <p:cNvPr id="212" name="Rounded Rectangle 253"/>
            <p:cNvSpPr/>
            <p:nvPr/>
          </p:nvSpPr>
          <p:spPr>
            <a:xfrm>
              <a:off x="3784862" y="1604594"/>
              <a:ext cx="5017781" cy="1676533"/>
            </a:xfrm>
            <a:prstGeom prst="roundRect">
              <a:avLst>
                <a:gd name="adj" fmla="val 6610"/>
              </a:avLst>
            </a:prstGeom>
            <a:noFill/>
            <a:ln w="12700" cap="flat" cmpd="sng" algn="ctr">
              <a:solidFill>
                <a:srgbClr val="AD0004"/>
              </a:solidFill>
              <a:prstDash val="sysDot"/>
            </a:ln>
            <a:effectLst>
              <a:outerShdw blurRad="40000" dist="23000" dir="5400000" rotWithShape="0">
                <a:srgbClr val="000000">
                  <a:alpha val="35000"/>
                </a:srgbClr>
              </a:outerShdw>
            </a:effectLst>
          </p:spPr>
          <p:txBody>
            <a:bodyPr rtlCol="0" anchor="ctr"/>
            <a:lstStyle/>
            <a:p>
              <a:pPr algn="ctr" defTabSz="685600">
                <a:defRPr/>
              </a:pPr>
              <a:endParaRPr lang="en-US" sz="1100" kern="1200">
                <a:solidFill>
                  <a:prstClr val="white"/>
                </a:solidFill>
                <a:latin typeface="Calibri"/>
                <a:ea typeface="+mn-ea"/>
                <a:cs typeface="+mn-cs"/>
              </a:endParaRPr>
            </a:p>
          </p:txBody>
        </p:sp>
        <p:sp>
          <p:nvSpPr>
            <p:cNvPr id="213" name="TextBox 212"/>
            <p:cNvSpPr txBox="1"/>
            <p:nvPr/>
          </p:nvSpPr>
          <p:spPr>
            <a:xfrm>
              <a:off x="3777307" y="2017213"/>
              <a:ext cx="1063796" cy="720831"/>
            </a:xfrm>
            <a:prstGeom prst="rect">
              <a:avLst/>
            </a:prstGeom>
            <a:noFill/>
          </p:spPr>
          <p:txBody>
            <a:bodyPr wrap="square" rtlCol="0">
              <a:spAutoFit/>
            </a:bodyPr>
            <a:lstStyle/>
            <a:p>
              <a:pPr algn="ctr" defTabSz="685600">
                <a:defRPr/>
              </a:pPr>
              <a:r>
                <a:rPr lang="en-US" sz="1100" kern="1200" dirty="0">
                  <a:solidFill>
                    <a:prstClr val="black"/>
                  </a:solidFill>
                  <a:latin typeface="Calibri"/>
                  <a:ea typeface="+mn-ea"/>
                  <a:cs typeface="+mn-cs"/>
                </a:rPr>
                <a:t>Leaf-Spine </a:t>
              </a:r>
            </a:p>
            <a:p>
              <a:pPr algn="ctr" defTabSz="685600">
                <a:defRPr/>
              </a:pPr>
              <a:r>
                <a:rPr lang="en-US" sz="1100" kern="1200" dirty="0">
                  <a:solidFill>
                    <a:prstClr val="black"/>
                  </a:solidFill>
                  <a:latin typeface="Calibri"/>
                  <a:ea typeface="+mn-ea"/>
                  <a:cs typeface="+mn-cs"/>
                </a:rPr>
                <a:t>Fabric</a:t>
              </a:r>
            </a:p>
          </p:txBody>
        </p:sp>
        <p:sp>
          <p:nvSpPr>
            <p:cNvPr id="214" name="Rounded Rectangle 255"/>
            <p:cNvSpPr/>
            <p:nvPr/>
          </p:nvSpPr>
          <p:spPr>
            <a:xfrm>
              <a:off x="6421945" y="3000982"/>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685600">
                <a:defRPr/>
              </a:pPr>
              <a:r>
                <a:rPr lang="en-US" sz="800" b="1" kern="1200" dirty="0">
                  <a:solidFill>
                    <a:prstClr val="white"/>
                  </a:solidFill>
                  <a:latin typeface="Calibri"/>
                  <a:ea typeface="+mn-ea"/>
                  <a:cs typeface="+mn-cs"/>
                </a:rPr>
                <a:t>White Box</a:t>
              </a:r>
            </a:p>
          </p:txBody>
        </p:sp>
        <p:sp>
          <p:nvSpPr>
            <p:cNvPr id="215" name="Rounded Rectangle 256"/>
            <p:cNvSpPr/>
            <p:nvPr/>
          </p:nvSpPr>
          <p:spPr>
            <a:xfrm>
              <a:off x="6421944" y="2782592"/>
              <a:ext cx="619426" cy="186339"/>
            </a:xfrm>
            <a:prstGeom prst="roundRect">
              <a:avLst/>
            </a:prstGeom>
            <a:solidFill>
              <a:srgbClr val="6666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685600">
                <a:defRPr/>
              </a:pPr>
              <a:r>
                <a:rPr lang="en-US" sz="800" b="1" kern="1200" dirty="0">
                  <a:solidFill>
                    <a:prstClr val="white"/>
                  </a:solidFill>
                  <a:latin typeface="Calibri"/>
                  <a:ea typeface="+mn-ea"/>
                  <a:cs typeface="+mn-cs"/>
                </a:rPr>
                <a:t>White Box</a:t>
              </a:r>
            </a:p>
          </p:txBody>
        </p:sp>
      </p:grpSp>
      <p:sp>
        <p:nvSpPr>
          <p:cNvPr id="216" name="Shape 248"/>
          <p:cNvSpPr/>
          <p:nvPr/>
        </p:nvSpPr>
        <p:spPr>
          <a:xfrm>
            <a:off x="3976555" y="2113776"/>
            <a:ext cx="2752019" cy="292348"/>
          </a:xfrm>
          <a:prstGeom prst="rect">
            <a:avLst/>
          </a:prstGeom>
          <a:solidFill>
            <a:srgbClr val="0E47B1">
              <a:lumMod val="40000"/>
              <a:lumOff val="60000"/>
            </a:srgbClr>
          </a:solidFill>
          <a:ln w="9525" cap="flat" cmpd="sng">
            <a:solidFill>
              <a:srgbClr val="4A7DBA"/>
            </a:solidFill>
            <a:prstDash val="solid"/>
            <a:round/>
            <a:headEnd type="none" w="med" len="med"/>
            <a:tailEnd type="none" w="med" len="med"/>
          </a:ln>
        </p:spPr>
        <p:txBody>
          <a:bodyPr lIns="68561" tIns="34271" rIns="68561" bIns="34271" anchor="ctr" anchorCtr="0">
            <a:noAutofit/>
          </a:bodyPr>
          <a:lstStyle/>
          <a:p>
            <a:pPr algn="ctr" defTabSz="457200">
              <a:buClr>
                <a:prstClr val="white"/>
              </a:buClr>
              <a:buSzPct val="25000"/>
            </a:pPr>
            <a:r>
              <a:rPr lang="en-US" sz="1800" b="1" kern="1200" dirty="0">
                <a:solidFill>
                  <a:srgbClr val="002060"/>
                </a:solidFill>
                <a:latin typeface="Calibri"/>
                <a:ea typeface="Calibri"/>
                <a:cs typeface="Calibri"/>
                <a:sym typeface="Calibri"/>
              </a:rPr>
              <a:t>ONOS </a:t>
            </a:r>
            <a:r>
              <a:rPr lang="en-US" sz="1200" kern="1200" dirty="0">
                <a:solidFill>
                  <a:srgbClr val="002060"/>
                </a:solidFill>
                <a:latin typeface="Calibri"/>
                <a:ea typeface="Calibri"/>
                <a:cs typeface="Calibri"/>
                <a:sym typeface="Calibri"/>
              </a:rPr>
              <a:t>(Networking)</a:t>
            </a:r>
          </a:p>
        </p:txBody>
      </p:sp>
      <p:sp>
        <p:nvSpPr>
          <p:cNvPr id="217" name="Shape 248"/>
          <p:cNvSpPr/>
          <p:nvPr/>
        </p:nvSpPr>
        <p:spPr>
          <a:xfrm>
            <a:off x="1456969" y="1976440"/>
            <a:ext cx="2347855" cy="422210"/>
          </a:xfrm>
          <a:prstGeom prst="rect">
            <a:avLst/>
          </a:prstGeom>
          <a:solidFill>
            <a:srgbClr val="0E47B1">
              <a:lumMod val="40000"/>
              <a:lumOff val="60000"/>
            </a:srgbClr>
          </a:solidFill>
          <a:ln w="9525" cap="flat" cmpd="sng">
            <a:solidFill>
              <a:srgbClr val="4A7DBA"/>
            </a:solidFill>
            <a:prstDash val="solid"/>
            <a:round/>
            <a:headEnd type="none" w="med" len="med"/>
            <a:tailEnd type="none" w="med" len="med"/>
          </a:ln>
        </p:spPr>
        <p:txBody>
          <a:bodyPr lIns="68561" tIns="34271" rIns="68561" bIns="34271" anchor="ctr" anchorCtr="0">
            <a:noAutofit/>
          </a:bodyPr>
          <a:lstStyle/>
          <a:p>
            <a:pPr algn="ctr" defTabSz="457200">
              <a:buClr>
                <a:prstClr val="white"/>
              </a:buClr>
              <a:buSzPct val="25000"/>
            </a:pPr>
            <a:r>
              <a:rPr lang="en-US" sz="1800" b="1" kern="1200" dirty="0">
                <a:solidFill>
                  <a:srgbClr val="002060"/>
                </a:solidFill>
                <a:latin typeface="Calibri"/>
                <a:ea typeface="Calibri"/>
                <a:cs typeface="Calibri"/>
                <a:sym typeface="Calibri"/>
              </a:rPr>
              <a:t>OpenStack</a:t>
            </a:r>
          </a:p>
          <a:p>
            <a:pPr algn="ctr" defTabSz="457200">
              <a:buClr>
                <a:prstClr val="white"/>
              </a:buClr>
              <a:buSzPct val="25000"/>
            </a:pPr>
            <a:endParaRPr lang="en-US" sz="1800" b="1" kern="1200" dirty="0">
              <a:solidFill>
                <a:srgbClr val="002060"/>
              </a:solidFill>
              <a:latin typeface="Calibri"/>
              <a:ea typeface="Calibri"/>
              <a:cs typeface="Calibri"/>
              <a:sym typeface="Calibri"/>
            </a:endParaRPr>
          </a:p>
        </p:txBody>
      </p:sp>
      <p:sp>
        <p:nvSpPr>
          <p:cNvPr id="218" name="Rectangle 72"/>
          <p:cNvSpPr/>
          <p:nvPr/>
        </p:nvSpPr>
        <p:spPr>
          <a:xfrm>
            <a:off x="1292358" y="1128714"/>
            <a:ext cx="5552591" cy="3267094"/>
          </a:xfrm>
          <a:prstGeom prst="rect">
            <a:avLst/>
          </a:prstGeom>
          <a:noFill/>
          <a:ln w="28575">
            <a:solidFill>
              <a:srgbClr val="7F0002"/>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32" tIns="45716" rIns="91432" bIns="45716" anchor="ctr"/>
          <a:lstStyle/>
          <a:p>
            <a:pPr algn="ctr" defTabSz="685720">
              <a:defRPr/>
            </a:pPr>
            <a:endParaRPr lang="en-US" sz="1500" b="1" kern="1200" dirty="0">
              <a:solidFill>
                <a:prstClr val="white"/>
              </a:solidFill>
              <a:latin typeface="Calibri"/>
              <a:ea typeface="+mn-ea"/>
              <a:cs typeface="+mn-cs"/>
            </a:endParaRPr>
          </a:p>
        </p:txBody>
      </p:sp>
      <p:sp>
        <p:nvSpPr>
          <p:cNvPr id="219" name="Shape 248"/>
          <p:cNvSpPr/>
          <p:nvPr/>
        </p:nvSpPr>
        <p:spPr>
          <a:xfrm>
            <a:off x="5381623" y="1969664"/>
            <a:ext cx="408392" cy="144113"/>
          </a:xfrm>
          <a:prstGeom prst="rect">
            <a:avLst/>
          </a:prstGeom>
          <a:solidFill>
            <a:srgbClr val="0E47B1">
              <a:lumMod val="40000"/>
              <a:lumOff val="60000"/>
            </a:srgbClr>
          </a:solidFill>
          <a:ln w="9525" cap="flat" cmpd="sng">
            <a:solidFill>
              <a:srgbClr val="4A7DBA"/>
            </a:solidFill>
            <a:prstDash val="solid"/>
            <a:round/>
            <a:headEnd type="none" w="med" len="med"/>
            <a:tailEnd type="none" w="med" len="med"/>
          </a:ln>
        </p:spPr>
        <p:txBody>
          <a:bodyPr lIns="68561" tIns="34271" rIns="68561" bIns="34271" anchor="ctr" anchorCtr="0">
            <a:noAutofit/>
          </a:bodyPr>
          <a:lstStyle/>
          <a:p>
            <a:pPr algn="ctr" defTabSz="457200">
              <a:buClr>
                <a:prstClr val="white"/>
              </a:buClr>
              <a:buSzPct val="25000"/>
            </a:pPr>
            <a:r>
              <a:rPr lang="en-US" sz="1000" b="1" kern="1200" dirty="0">
                <a:solidFill>
                  <a:srgbClr val="002060"/>
                </a:solidFill>
                <a:latin typeface="Calibri"/>
                <a:ea typeface="Calibri"/>
                <a:cs typeface="Calibri"/>
                <a:sym typeface="Calibri"/>
              </a:rPr>
              <a:t>VTN</a:t>
            </a:r>
          </a:p>
        </p:txBody>
      </p:sp>
      <p:sp>
        <p:nvSpPr>
          <p:cNvPr id="220" name="Shape 248"/>
          <p:cNvSpPr/>
          <p:nvPr/>
        </p:nvSpPr>
        <p:spPr>
          <a:xfrm>
            <a:off x="1486850" y="2249805"/>
            <a:ext cx="712327" cy="136889"/>
          </a:xfrm>
          <a:prstGeom prst="rect">
            <a:avLst/>
          </a:prstGeom>
          <a:solidFill>
            <a:srgbClr val="0E47B1">
              <a:lumMod val="40000"/>
              <a:lumOff val="60000"/>
            </a:srgbClr>
          </a:solidFill>
          <a:ln w="9525" cap="flat" cmpd="sng">
            <a:solidFill>
              <a:srgbClr val="4A7DBA"/>
            </a:solidFill>
            <a:prstDash val="solid"/>
            <a:round/>
            <a:headEnd type="none" w="med" len="med"/>
            <a:tailEnd type="none" w="med" len="med"/>
          </a:ln>
        </p:spPr>
        <p:txBody>
          <a:bodyPr lIns="68561" tIns="34271" rIns="68561" bIns="34271" anchor="ctr" anchorCtr="0">
            <a:noAutofit/>
          </a:bodyPr>
          <a:lstStyle/>
          <a:p>
            <a:pPr algn="ctr" defTabSz="457200">
              <a:buClr>
                <a:prstClr val="white"/>
              </a:buClr>
              <a:buSzPct val="25000"/>
            </a:pPr>
            <a:r>
              <a:rPr lang="en-US" sz="1000" b="1" kern="1200" dirty="0">
                <a:solidFill>
                  <a:srgbClr val="002060"/>
                </a:solidFill>
                <a:latin typeface="Calibri"/>
                <a:ea typeface="Calibri"/>
                <a:cs typeface="Calibri"/>
                <a:sym typeface="Calibri"/>
              </a:rPr>
              <a:t>Nova</a:t>
            </a:r>
          </a:p>
        </p:txBody>
      </p:sp>
      <p:sp>
        <p:nvSpPr>
          <p:cNvPr id="221" name="Shape 248"/>
          <p:cNvSpPr/>
          <p:nvPr/>
        </p:nvSpPr>
        <p:spPr>
          <a:xfrm>
            <a:off x="2256821" y="2249805"/>
            <a:ext cx="764123" cy="136889"/>
          </a:xfrm>
          <a:prstGeom prst="rect">
            <a:avLst/>
          </a:prstGeom>
          <a:solidFill>
            <a:srgbClr val="0E47B1">
              <a:lumMod val="40000"/>
              <a:lumOff val="60000"/>
            </a:srgbClr>
          </a:solidFill>
          <a:ln w="9525" cap="flat" cmpd="sng">
            <a:solidFill>
              <a:srgbClr val="4A7DBA"/>
            </a:solidFill>
            <a:prstDash val="solid"/>
            <a:round/>
            <a:headEnd type="none" w="med" len="med"/>
            <a:tailEnd type="none" w="med" len="med"/>
          </a:ln>
        </p:spPr>
        <p:txBody>
          <a:bodyPr lIns="68561" tIns="34271" rIns="68561" bIns="34271" anchor="ctr" anchorCtr="0">
            <a:noAutofit/>
          </a:bodyPr>
          <a:lstStyle/>
          <a:p>
            <a:pPr algn="ctr" defTabSz="457200">
              <a:buClr>
                <a:prstClr val="white"/>
              </a:buClr>
              <a:buSzPct val="25000"/>
            </a:pPr>
            <a:r>
              <a:rPr lang="en-US" sz="1000" kern="1200" dirty="0">
                <a:solidFill>
                  <a:prstClr val="black"/>
                </a:solidFill>
                <a:latin typeface="Calibri"/>
                <a:ea typeface="+mn-ea"/>
                <a:cs typeface="+mn-cs"/>
              </a:rPr>
              <a:t> </a:t>
            </a:r>
            <a:r>
              <a:rPr lang="en-US" sz="1000" b="1" kern="1200" dirty="0">
                <a:solidFill>
                  <a:srgbClr val="002060"/>
                </a:solidFill>
                <a:latin typeface="Calibri"/>
                <a:ea typeface="Calibri"/>
                <a:cs typeface="Calibri"/>
              </a:rPr>
              <a:t>Ceilometer</a:t>
            </a:r>
            <a:endParaRPr lang="en-US" sz="1000" b="1" kern="1200" dirty="0">
              <a:solidFill>
                <a:srgbClr val="002060"/>
              </a:solidFill>
              <a:latin typeface="Calibri"/>
              <a:ea typeface="Calibri"/>
              <a:cs typeface="Calibri"/>
              <a:sym typeface="Calibri"/>
            </a:endParaRPr>
          </a:p>
        </p:txBody>
      </p:sp>
      <p:sp>
        <p:nvSpPr>
          <p:cNvPr id="222" name="Shape 248"/>
          <p:cNvSpPr/>
          <p:nvPr/>
        </p:nvSpPr>
        <p:spPr>
          <a:xfrm>
            <a:off x="3080360" y="2250537"/>
            <a:ext cx="653775" cy="136889"/>
          </a:xfrm>
          <a:prstGeom prst="rect">
            <a:avLst/>
          </a:prstGeom>
          <a:solidFill>
            <a:srgbClr val="0E47B1">
              <a:lumMod val="40000"/>
              <a:lumOff val="60000"/>
            </a:srgbClr>
          </a:solidFill>
          <a:ln w="9525" cap="flat" cmpd="sng">
            <a:solidFill>
              <a:srgbClr val="4A7DBA"/>
            </a:solidFill>
            <a:prstDash val="solid"/>
            <a:round/>
            <a:headEnd type="none" w="med" len="med"/>
            <a:tailEnd type="none" w="med" len="med"/>
          </a:ln>
        </p:spPr>
        <p:txBody>
          <a:bodyPr lIns="68561" tIns="34271" rIns="68561" bIns="34271" anchor="ctr" anchorCtr="0">
            <a:noAutofit/>
          </a:bodyPr>
          <a:lstStyle/>
          <a:p>
            <a:pPr algn="ctr" defTabSz="457200">
              <a:buClr>
                <a:prstClr val="white"/>
              </a:buClr>
              <a:buSzPct val="25000"/>
            </a:pPr>
            <a:r>
              <a:rPr lang="en-US" sz="1000" kern="1200" dirty="0">
                <a:solidFill>
                  <a:prstClr val="black"/>
                </a:solidFill>
                <a:latin typeface="Calibri"/>
                <a:ea typeface="+mn-ea"/>
                <a:cs typeface="+mn-cs"/>
              </a:rPr>
              <a:t> </a:t>
            </a:r>
            <a:r>
              <a:rPr lang="en-US" sz="1000" b="1" kern="1200" dirty="0">
                <a:solidFill>
                  <a:srgbClr val="002060"/>
                </a:solidFill>
                <a:latin typeface="Calibri"/>
                <a:ea typeface="Calibri"/>
                <a:cs typeface="Calibri"/>
              </a:rPr>
              <a:t>Neutron</a:t>
            </a:r>
            <a:endParaRPr lang="en-US" sz="1000" b="1" kern="1200" dirty="0">
              <a:solidFill>
                <a:srgbClr val="002060"/>
              </a:solidFill>
              <a:latin typeface="Calibri"/>
              <a:ea typeface="Calibri"/>
              <a:cs typeface="Calibri"/>
              <a:sym typeface="Calibri"/>
            </a:endParaRPr>
          </a:p>
        </p:txBody>
      </p:sp>
      <p:sp>
        <p:nvSpPr>
          <p:cNvPr id="223" name="Shape 248"/>
          <p:cNvSpPr/>
          <p:nvPr/>
        </p:nvSpPr>
        <p:spPr>
          <a:xfrm>
            <a:off x="3976551" y="1969666"/>
            <a:ext cx="1405072" cy="144359"/>
          </a:xfrm>
          <a:prstGeom prst="rect">
            <a:avLst/>
          </a:prstGeom>
          <a:solidFill>
            <a:srgbClr val="0E47B1">
              <a:lumMod val="40000"/>
              <a:lumOff val="60000"/>
            </a:srgbClr>
          </a:solidFill>
          <a:ln w="9525" cap="flat" cmpd="sng">
            <a:solidFill>
              <a:srgbClr val="4A7DBA"/>
            </a:solidFill>
            <a:prstDash val="solid"/>
            <a:round/>
            <a:headEnd type="none" w="med" len="med"/>
            <a:tailEnd type="none" w="med" len="med"/>
          </a:ln>
        </p:spPr>
        <p:txBody>
          <a:bodyPr lIns="68561" tIns="34271" rIns="68561" bIns="34271" anchor="ctr" anchorCtr="0">
            <a:noAutofit/>
          </a:bodyPr>
          <a:lstStyle/>
          <a:p>
            <a:pPr algn="ctr" defTabSz="457200">
              <a:buClr>
                <a:prstClr val="white"/>
              </a:buClr>
              <a:buSzPct val="25000"/>
            </a:pPr>
            <a:r>
              <a:rPr lang="en-US" sz="1000" b="1" kern="1200" dirty="0">
                <a:solidFill>
                  <a:srgbClr val="002060"/>
                </a:solidFill>
                <a:latin typeface="Calibri"/>
                <a:ea typeface="Calibri"/>
                <a:cs typeface="Calibri"/>
                <a:sym typeface="Calibri"/>
              </a:rPr>
              <a:t>RAN</a:t>
            </a:r>
            <a:r>
              <a:rPr lang="en-US" altLang="zh-CN" sz="1000" b="1" kern="1200" dirty="0">
                <a:solidFill>
                  <a:srgbClr val="002060"/>
                </a:solidFill>
                <a:latin typeface="Calibri"/>
                <a:ea typeface="Calibri"/>
                <a:cs typeface="Calibri"/>
                <a:sym typeface="Calibri"/>
              </a:rPr>
              <a:t>/</a:t>
            </a:r>
            <a:r>
              <a:rPr lang="en-US" sz="1000" b="1" kern="1200" dirty="0">
                <a:solidFill>
                  <a:srgbClr val="002060"/>
                </a:solidFill>
                <a:latin typeface="Calibri"/>
                <a:ea typeface="Calibri"/>
                <a:cs typeface="Calibri"/>
                <a:sym typeface="Calibri"/>
              </a:rPr>
              <a:t>EPC</a:t>
            </a:r>
            <a:r>
              <a:rPr lang="zh-CN" altLang="en-US" sz="1000" b="1" kern="1200" dirty="0">
                <a:solidFill>
                  <a:srgbClr val="002060"/>
                </a:solidFill>
                <a:latin typeface="Calibri"/>
                <a:ea typeface="Calibri"/>
                <a:cs typeface="Calibri"/>
                <a:sym typeface="Calibri"/>
              </a:rPr>
              <a:t> </a:t>
            </a:r>
            <a:r>
              <a:rPr lang="en-US" altLang="zh-CN" sz="1000" b="1" kern="1200" dirty="0">
                <a:solidFill>
                  <a:srgbClr val="002060"/>
                </a:solidFill>
                <a:latin typeface="Calibri"/>
                <a:ea typeface="Calibri"/>
                <a:cs typeface="Calibri"/>
                <a:sym typeface="Calibri"/>
              </a:rPr>
              <a:t>Control</a:t>
            </a:r>
            <a:r>
              <a:rPr lang="zh-CN" altLang="en-US" sz="1000" b="1" kern="1200" dirty="0">
                <a:solidFill>
                  <a:srgbClr val="002060"/>
                </a:solidFill>
                <a:latin typeface="Calibri"/>
                <a:ea typeface="Calibri"/>
                <a:cs typeface="Calibri"/>
                <a:sym typeface="Calibri"/>
              </a:rPr>
              <a:t> </a:t>
            </a:r>
            <a:r>
              <a:rPr lang="en-US" altLang="zh-CN" sz="1000" b="1" kern="1200" dirty="0">
                <a:solidFill>
                  <a:srgbClr val="002060"/>
                </a:solidFill>
                <a:latin typeface="Calibri"/>
                <a:ea typeface="Calibri"/>
                <a:cs typeface="Calibri"/>
                <a:sym typeface="Calibri"/>
              </a:rPr>
              <a:t>Agent</a:t>
            </a:r>
            <a:endParaRPr lang="en-US" sz="1000" b="1" kern="1200" dirty="0">
              <a:solidFill>
                <a:srgbClr val="002060"/>
              </a:solidFill>
              <a:latin typeface="Calibri"/>
              <a:ea typeface="Calibri"/>
              <a:cs typeface="Calibri"/>
              <a:sym typeface="Calibri"/>
            </a:endParaRPr>
          </a:p>
        </p:txBody>
      </p:sp>
      <p:sp>
        <p:nvSpPr>
          <p:cNvPr id="224" name="Shape 248"/>
          <p:cNvSpPr/>
          <p:nvPr/>
        </p:nvSpPr>
        <p:spPr>
          <a:xfrm>
            <a:off x="5790038" y="1969664"/>
            <a:ext cx="938531" cy="144113"/>
          </a:xfrm>
          <a:prstGeom prst="rect">
            <a:avLst/>
          </a:prstGeom>
          <a:solidFill>
            <a:srgbClr val="0E47B1">
              <a:lumMod val="40000"/>
              <a:lumOff val="60000"/>
            </a:srgbClr>
          </a:solidFill>
          <a:ln w="9525" cap="flat" cmpd="sng">
            <a:solidFill>
              <a:srgbClr val="4A7DBA"/>
            </a:solidFill>
            <a:prstDash val="solid"/>
            <a:round/>
            <a:headEnd type="none" w="med" len="med"/>
            <a:tailEnd type="none" w="med" len="med"/>
          </a:ln>
        </p:spPr>
        <p:txBody>
          <a:bodyPr lIns="68561" tIns="34271" rIns="68561" bIns="34271" anchor="ctr" anchorCtr="0">
            <a:noAutofit/>
          </a:bodyPr>
          <a:lstStyle/>
          <a:p>
            <a:pPr algn="ctr" defTabSz="457200">
              <a:buClr>
                <a:prstClr val="white"/>
              </a:buClr>
              <a:buSzPct val="25000"/>
            </a:pPr>
            <a:r>
              <a:rPr lang="en-US" sz="1000" b="1" kern="1200" dirty="0">
                <a:solidFill>
                  <a:srgbClr val="002060"/>
                </a:solidFill>
                <a:latin typeface="Calibri"/>
                <a:ea typeface="Calibri"/>
                <a:cs typeface="Calibri"/>
                <a:sym typeface="Calibri"/>
              </a:rPr>
              <a:t>C</a:t>
            </a:r>
            <a:r>
              <a:rPr lang="en-US" altLang="zh-CN" sz="1000" b="1" kern="1200" dirty="0">
                <a:solidFill>
                  <a:srgbClr val="002060"/>
                </a:solidFill>
                <a:latin typeface="Calibri"/>
                <a:ea typeface="Calibri"/>
                <a:cs typeface="Calibri"/>
                <a:sym typeface="Calibri"/>
              </a:rPr>
              <a:t>ontrol</a:t>
            </a:r>
            <a:r>
              <a:rPr lang="zh-CN" altLang="en-US" sz="1000" b="1" kern="1200" dirty="0">
                <a:solidFill>
                  <a:srgbClr val="002060"/>
                </a:solidFill>
                <a:latin typeface="Calibri"/>
                <a:ea typeface="Calibri"/>
                <a:cs typeface="Calibri"/>
                <a:sym typeface="Calibri"/>
              </a:rPr>
              <a:t> </a:t>
            </a:r>
            <a:r>
              <a:rPr lang="en-US" altLang="zh-CN" sz="1000" b="1" kern="1200" dirty="0">
                <a:solidFill>
                  <a:srgbClr val="002060"/>
                </a:solidFill>
                <a:latin typeface="Calibri"/>
                <a:ea typeface="Calibri"/>
                <a:cs typeface="Calibri"/>
                <a:sym typeface="Calibri"/>
              </a:rPr>
              <a:t>APPs</a:t>
            </a:r>
            <a:endParaRPr lang="en-US" sz="1000" b="1" kern="1200" dirty="0">
              <a:solidFill>
                <a:srgbClr val="002060"/>
              </a:solidFill>
              <a:latin typeface="Calibri"/>
              <a:ea typeface="Calibri"/>
              <a:cs typeface="Calibri"/>
              <a:sym typeface="Calibri"/>
            </a:endParaRPr>
          </a:p>
        </p:txBody>
      </p:sp>
      <p:sp>
        <p:nvSpPr>
          <p:cNvPr id="225" name="TextBox 224"/>
          <p:cNvSpPr txBox="1"/>
          <p:nvPr/>
        </p:nvSpPr>
        <p:spPr>
          <a:xfrm>
            <a:off x="3105482" y="4474538"/>
            <a:ext cx="2409453" cy="369327"/>
          </a:xfrm>
          <a:prstGeom prst="rect">
            <a:avLst/>
          </a:prstGeom>
          <a:noFill/>
        </p:spPr>
        <p:txBody>
          <a:bodyPr wrap="square" lIns="91432" tIns="45716" rIns="91432" bIns="45716" rtlCol="0">
            <a:spAutoFit/>
          </a:bodyPr>
          <a:lstStyle/>
          <a:p>
            <a:pPr defTabSz="457200"/>
            <a:r>
              <a:rPr lang="en-US" altLang="ko-KR" sz="1800" kern="1200" dirty="0">
                <a:solidFill>
                  <a:prstClr val="black"/>
                </a:solidFill>
                <a:latin typeface="Calibri"/>
                <a:ea typeface="맑은 고딕"/>
                <a:cs typeface="+mn-cs"/>
              </a:rPr>
              <a:t>[ M-CORD mobile edge ]</a:t>
            </a:r>
            <a:endParaRPr lang="ko-KR" altLang="en-US" sz="1800" kern="1200" dirty="0">
              <a:solidFill>
                <a:prstClr val="black"/>
              </a:solidFill>
              <a:latin typeface="Calibri"/>
              <a:ea typeface="맑은 고딕"/>
              <a:cs typeface="+mn-cs"/>
            </a:endParaRPr>
          </a:p>
        </p:txBody>
      </p:sp>
      <p:pic>
        <p:nvPicPr>
          <p:cNvPr id="226" name="Picture 2" descr="commodity servers에 대한 이미지 검색결과"/>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6959"/>
                    </a14:imgEffect>
                  </a14:imgLayer>
                </a14:imgProps>
              </a:ext>
              <a:ext uri="{28A0092B-C50C-407E-A947-70E740481C1C}">
                <a14:useLocalDpi xmlns:a14="http://schemas.microsoft.com/office/drawing/2010/main" val="0"/>
              </a:ext>
            </a:extLst>
          </a:blip>
          <a:srcRect/>
          <a:stretch>
            <a:fillRect/>
          </a:stretch>
        </p:blipFill>
        <p:spPr bwMode="auto">
          <a:xfrm flipH="1">
            <a:off x="4565347" y="3789131"/>
            <a:ext cx="1098786" cy="473295"/>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2" descr="commodity servers에 대한 이미지 검색결과"/>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6959"/>
                    </a14:imgEffect>
                  </a14:imgLayer>
                </a14:imgProps>
              </a:ext>
              <a:ext uri="{28A0092B-C50C-407E-A947-70E740481C1C}">
                <a14:useLocalDpi xmlns:a14="http://schemas.microsoft.com/office/drawing/2010/main" val="0"/>
              </a:ext>
            </a:extLst>
          </a:blip>
          <a:srcRect/>
          <a:stretch>
            <a:fillRect/>
          </a:stretch>
        </p:blipFill>
        <p:spPr bwMode="auto">
          <a:xfrm flipH="1">
            <a:off x="3641700" y="3782168"/>
            <a:ext cx="1098786" cy="473295"/>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2" descr="commodity servers에 대한 이미지 검색결과"/>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6959"/>
                    </a14:imgEffect>
                  </a14:imgLayer>
                </a14:imgProps>
              </a:ext>
              <a:ext uri="{28A0092B-C50C-407E-A947-70E740481C1C}">
                <a14:useLocalDpi xmlns:a14="http://schemas.microsoft.com/office/drawing/2010/main" val="0"/>
              </a:ext>
            </a:extLst>
          </a:blip>
          <a:srcRect/>
          <a:stretch>
            <a:fillRect/>
          </a:stretch>
        </p:blipFill>
        <p:spPr bwMode="auto">
          <a:xfrm flipH="1">
            <a:off x="5564168" y="3725735"/>
            <a:ext cx="1098786" cy="473295"/>
          </a:xfrm>
          <a:prstGeom prst="rect">
            <a:avLst/>
          </a:prstGeom>
          <a:noFill/>
          <a:extLst>
            <a:ext uri="{909E8E84-426E-40dd-AFC4-6F175D3DCCD1}">
              <a14:hiddenFill xmlns:a14="http://schemas.microsoft.com/office/drawing/2010/main">
                <a:solidFill>
                  <a:srgbClr val="FFFFFF"/>
                </a:solidFill>
              </a14:hiddenFill>
            </a:ext>
          </a:extLst>
        </p:spPr>
      </p:pic>
      <p:pic>
        <p:nvPicPr>
          <p:cNvPr id="229" name="Picture 2" descr="commodity servers에 대한 이미지 검색결과"/>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6959"/>
                    </a14:imgEffect>
                  </a14:imgLayer>
                </a14:imgProps>
              </a:ext>
              <a:ext uri="{28A0092B-C50C-407E-A947-70E740481C1C}">
                <a14:useLocalDpi xmlns:a14="http://schemas.microsoft.com/office/drawing/2010/main" val="0"/>
              </a:ext>
            </a:extLst>
          </a:blip>
          <a:srcRect/>
          <a:stretch>
            <a:fillRect/>
          </a:stretch>
        </p:blipFill>
        <p:spPr bwMode="auto">
          <a:xfrm flipH="1">
            <a:off x="3608565" y="3697685"/>
            <a:ext cx="1098786" cy="473295"/>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2" descr="commodity servers에 대한 이미지 검색결과"/>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6959"/>
                    </a14:imgEffect>
                  </a14:imgLayer>
                </a14:imgProps>
              </a:ext>
              <a:ext uri="{28A0092B-C50C-407E-A947-70E740481C1C}">
                <a14:useLocalDpi xmlns:a14="http://schemas.microsoft.com/office/drawing/2010/main" val="0"/>
              </a:ext>
            </a:extLst>
          </a:blip>
          <a:srcRect/>
          <a:stretch>
            <a:fillRect/>
          </a:stretch>
        </p:blipFill>
        <p:spPr bwMode="auto">
          <a:xfrm flipH="1">
            <a:off x="4587780" y="3697685"/>
            <a:ext cx="1098786" cy="473295"/>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2" descr="commodity servers에 대한 이미지 검색결과"/>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6959"/>
                    </a14:imgEffect>
                  </a14:imgLayer>
                </a14:imgProps>
              </a:ext>
              <a:ext uri="{28A0092B-C50C-407E-A947-70E740481C1C}">
                <a14:useLocalDpi xmlns:a14="http://schemas.microsoft.com/office/drawing/2010/main" val="0"/>
              </a:ext>
            </a:extLst>
          </a:blip>
          <a:srcRect/>
          <a:stretch>
            <a:fillRect/>
          </a:stretch>
        </p:blipFill>
        <p:spPr bwMode="auto">
          <a:xfrm flipH="1">
            <a:off x="1736386" y="3705320"/>
            <a:ext cx="1098786" cy="473295"/>
          </a:xfrm>
          <a:prstGeom prst="rect">
            <a:avLst/>
          </a:prstGeom>
          <a:noFill/>
          <a:extLst>
            <a:ext uri="{909E8E84-426E-40dd-AFC4-6F175D3DCCD1}">
              <a14:hiddenFill xmlns:a14="http://schemas.microsoft.com/office/drawing/2010/main">
                <a:solidFill>
                  <a:srgbClr val="FFFFFF"/>
                </a:solidFill>
              </a14:hiddenFill>
            </a:ext>
          </a:extLst>
        </p:spPr>
      </p:pic>
      <p:sp>
        <p:nvSpPr>
          <p:cNvPr id="232" name="Shape 1060"/>
          <p:cNvSpPr/>
          <p:nvPr/>
        </p:nvSpPr>
        <p:spPr>
          <a:xfrm>
            <a:off x="5884601" y="3770607"/>
            <a:ext cx="581097" cy="276925"/>
          </a:xfrm>
          <a:prstGeom prst="roundRect">
            <a:avLst>
              <a:gd name="adj" fmla="val 16667"/>
            </a:avLst>
          </a:prstGeom>
          <a:solidFill>
            <a:schemeClr val="accent6">
              <a:lumMod val="75000"/>
            </a:schemeClr>
          </a:solidFill>
          <a:ln>
            <a:noFill/>
          </a:ln>
        </p:spPr>
        <p:txBody>
          <a:bodyPr lIns="0" tIns="0" rIns="0" bIns="0" anchor="ctr" anchorCtr="0">
            <a:noAutofit/>
          </a:bodyPr>
          <a:lstStyle/>
          <a:p>
            <a:pPr algn="ctr" defTabSz="457200" latinLnBrk="1">
              <a:lnSpc>
                <a:spcPts val="1000"/>
              </a:lnSpc>
              <a:buClr>
                <a:prstClr val="white"/>
              </a:buClr>
              <a:buSzPct val="25000"/>
            </a:pPr>
            <a:r>
              <a:rPr lang="en-US" sz="1000" b="1" kern="1200" dirty="0">
                <a:solidFill>
                  <a:prstClr val="white"/>
                </a:solidFill>
                <a:latin typeface="Calibri"/>
                <a:ea typeface="Calibri"/>
                <a:cs typeface="Calibri"/>
                <a:sym typeface="Calibri"/>
              </a:rPr>
              <a:t>Content</a:t>
            </a:r>
          </a:p>
          <a:p>
            <a:pPr algn="ctr" defTabSz="457200" latinLnBrk="1">
              <a:lnSpc>
                <a:spcPts val="1000"/>
              </a:lnSpc>
              <a:buClr>
                <a:prstClr val="white"/>
              </a:buClr>
              <a:buSzPct val="25000"/>
            </a:pPr>
            <a:r>
              <a:rPr lang="en-US" sz="1000" b="1" kern="1200" dirty="0">
                <a:solidFill>
                  <a:prstClr val="white"/>
                </a:solidFill>
                <a:latin typeface="Calibri"/>
                <a:ea typeface="Calibri"/>
                <a:cs typeface="Calibri"/>
                <a:sym typeface="Calibri"/>
              </a:rPr>
              <a:t>Caching</a:t>
            </a:r>
          </a:p>
        </p:txBody>
      </p:sp>
      <p:sp>
        <p:nvSpPr>
          <p:cNvPr id="233" name="Shape 1063"/>
          <p:cNvSpPr/>
          <p:nvPr/>
        </p:nvSpPr>
        <p:spPr>
          <a:xfrm>
            <a:off x="3895724" y="3857647"/>
            <a:ext cx="581097" cy="152041"/>
          </a:xfrm>
          <a:prstGeom prst="roundRect">
            <a:avLst>
              <a:gd name="adj" fmla="val 16667"/>
            </a:avLst>
          </a:prstGeom>
          <a:solidFill>
            <a:srgbClr val="76923C"/>
          </a:solidFill>
          <a:ln>
            <a:noFill/>
          </a:ln>
        </p:spPr>
        <p:txBody>
          <a:bodyPr lIns="0" tIns="0" rIns="0" bIns="0" anchor="ctr" anchorCtr="0">
            <a:noAutofit/>
          </a:bodyPr>
          <a:lstStyle/>
          <a:p>
            <a:pPr algn="ctr" defTabSz="457200" latinLnBrk="1">
              <a:buClr>
                <a:prstClr val="white"/>
              </a:buClr>
              <a:buSzPct val="25000"/>
              <a:buFont typeface="Calibri"/>
              <a:buNone/>
            </a:pPr>
            <a:r>
              <a:rPr lang="en-US" sz="1000" b="1" kern="1200" dirty="0">
                <a:solidFill>
                  <a:prstClr val="white"/>
                </a:solidFill>
                <a:latin typeface="Calibri"/>
                <a:ea typeface="Calibri"/>
                <a:cs typeface="Calibri"/>
                <a:sym typeface="Calibri"/>
              </a:rPr>
              <a:t>vSGW</a:t>
            </a:r>
          </a:p>
        </p:txBody>
      </p:sp>
      <p:sp>
        <p:nvSpPr>
          <p:cNvPr id="234" name="Shape 1064"/>
          <p:cNvSpPr/>
          <p:nvPr/>
        </p:nvSpPr>
        <p:spPr>
          <a:xfrm>
            <a:off x="4890443" y="3890586"/>
            <a:ext cx="581097" cy="152041"/>
          </a:xfrm>
          <a:prstGeom prst="roundRect">
            <a:avLst>
              <a:gd name="adj" fmla="val 16667"/>
            </a:avLst>
          </a:prstGeom>
          <a:solidFill>
            <a:srgbClr val="76923C"/>
          </a:solidFill>
          <a:ln>
            <a:noFill/>
          </a:ln>
        </p:spPr>
        <p:txBody>
          <a:bodyPr lIns="0" tIns="0" rIns="0" bIns="0" anchor="ctr" anchorCtr="0">
            <a:noAutofit/>
          </a:bodyPr>
          <a:lstStyle/>
          <a:p>
            <a:pPr algn="ctr" defTabSz="457200" latinLnBrk="1">
              <a:buClr>
                <a:prstClr val="white"/>
              </a:buClr>
              <a:buSzPct val="25000"/>
              <a:buFont typeface="Calibri"/>
              <a:buNone/>
            </a:pPr>
            <a:r>
              <a:rPr lang="en-US" sz="1000" b="1" kern="1200" dirty="0" err="1">
                <a:solidFill>
                  <a:prstClr val="white"/>
                </a:solidFill>
                <a:latin typeface="Calibri"/>
                <a:ea typeface="Calibri"/>
                <a:cs typeface="Calibri"/>
                <a:sym typeface="Calibri"/>
              </a:rPr>
              <a:t>vPGW</a:t>
            </a:r>
            <a:r>
              <a:rPr lang="en-US" sz="1000" b="1" kern="1200" dirty="0">
                <a:solidFill>
                  <a:prstClr val="white"/>
                </a:solidFill>
                <a:latin typeface="Calibri"/>
                <a:ea typeface="Calibri"/>
                <a:cs typeface="Calibri"/>
                <a:sym typeface="Calibri"/>
              </a:rPr>
              <a:t>-D</a:t>
            </a:r>
          </a:p>
        </p:txBody>
      </p:sp>
      <p:sp>
        <p:nvSpPr>
          <p:cNvPr id="235" name="Shape 1072"/>
          <p:cNvSpPr/>
          <p:nvPr/>
        </p:nvSpPr>
        <p:spPr>
          <a:xfrm>
            <a:off x="2013089" y="3854511"/>
            <a:ext cx="581097" cy="152041"/>
          </a:xfrm>
          <a:prstGeom prst="roundRect">
            <a:avLst>
              <a:gd name="adj" fmla="val 16667"/>
            </a:avLst>
          </a:prstGeom>
          <a:solidFill>
            <a:srgbClr val="938953"/>
          </a:solidFill>
          <a:ln>
            <a:noFill/>
          </a:ln>
        </p:spPr>
        <p:txBody>
          <a:bodyPr lIns="0" tIns="0" rIns="0" bIns="0" anchor="ctr" anchorCtr="0">
            <a:noAutofit/>
          </a:bodyPr>
          <a:lstStyle/>
          <a:p>
            <a:pPr algn="ctr" defTabSz="457200" latinLnBrk="1">
              <a:buClr>
                <a:prstClr val="white"/>
              </a:buClr>
              <a:buSzPct val="25000"/>
              <a:buFont typeface="Calibri"/>
              <a:buNone/>
            </a:pPr>
            <a:r>
              <a:rPr lang="en-US" sz="1000" b="1" kern="1200" dirty="0">
                <a:solidFill>
                  <a:prstClr val="white"/>
                </a:solidFill>
                <a:latin typeface="Calibri"/>
                <a:ea typeface="Calibri"/>
                <a:cs typeface="Calibri"/>
                <a:sym typeface="Calibri"/>
              </a:rPr>
              <a:t>vBBU</a:t>
            </a:r>
          </a:p>
        </p:txBody>
      </p:sp>
      <p:pic>
        <p:nvPicPr>
          <p:cNvPr id="236" name="Picture 2" descr="commodity servers에 대한 이미지 검색결과"/>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6959"/>
                    </a14:imgEffect>
                  </a14:imgLayer>
                </a14:imgProps>
              </a:ext>
              <a:ext uri="{28A0092B-C50C-407E-A947-70E740481C1C}">
                <a14:useLocalDpi xmlns:a14="http://schemas.microsoft.com/office/drawing/2010/main" val="0"/>
              </a:ext>
            </a:extLst>
          </a:blip>
          <a:srcRect/>
          <a:stretch>
            <a:fillRect/>
          </a:stretch>
        </p:blipFill>
        <p:spPr bwMode="auto">
          <a:xfrm flipH="1">
            <a:off x="2676518" y="3714770"/>
            <a:ext cx="1098786" cy="473295"/>
          </a:xfrm>
          <a:prstGeom prst="rect">
            <a:avLst/>
          </a:prstGeom>
          <a:noFill/>
          <a:extLst>
            <a:ext uri="{909E8E84-426E-40dd-AFC4-6F175D3DCCD1}">
              <a14:hiddenFill xmlns:a14="http://schemas.microsoft.com/office/drawing/2010/main">
                <a:solidFill>
                  <a:srgbClr val="FFFFFF"/>
                </a:solidFill>
              </a14:hiddenFill>
            </a:ext>
          </a:extLst>
        </p:spPr>
      </p:pic>
      <p:sp>
        <p:nvSpPr>
          <p:cNvPr id="237" name="Shape 1063"/>
          <p:cNvSpPr/>
          <p:nvPr/>
        </p:nvSpPr>
        <p:spPr>
          <a:xfrm>
            <a:off x="2981324" y="3848482"/>
            <a:ext cx="581097" cy="152041"/>
          </a:xfrm>
          <a:prstGeom prst="roundRect">
            <a:avLst>
              <a:gd name="adj" fmla="val 16667"/>
            </a:avLst>
          </a:prstGeom>
          <a:solidFill>
            <a:srgbClr val="76923C"/>
          </a:solidFill>
          <a:ln>
            <a:noFill/>
          </a:ln>
        </p:spPr>
        <p:txBody>
          <a:bodyPr lIns="0" tIns="0" rIns="0" bIns="0" anchor="ctr" anchorCtr="0">
            <a:noAutofit/>
          </a:bodyPr>
          <a:lstStyle/>
          <a:p>
            <a:pPr algn="ctr" defTabSz="457200" latinLnBrk="1">
              <a:buClr>
                <a:prstClr val="white"/>
              </a:buClr>
              <a:buSzPct val="25000"/>
              <a:buFont typeface="Calibri"/>
              <a:buNone/>
            </a:pPr>
            <a:r>
              <a:rPr lang="en-US" sz="1000" b="1" kern="1200" dirty="0" err="1">
                <a:solidFill>
                  <a:prstClr val="white"/>
                </a:solidFill>
                <a:latin typeface="Calibri"/>
                <a:ea typeface="Calibri"/>
                <a:cs typeface="Calibri"/>
                <a:sym typeface="Calibri"/>
              </a:rPr>
              <a:t>vMME</a:t>
            </a:r>
            <a:endParaRPr lang="en-US" sz="1000" b="1" kern="1200" dirty="0">
              <a:solidFill>
                <a:prstClr val="white"/>
              </a:solidFill>
              <a:latin typeface="Calibri"/>
              <a:ea typeface="Calibri"/>
              <a:cs typeface="Calibri"/>
              <a:sym typeface="Calibri"/>
            </a:endParaRPr>
          </a:p>
        </p:txBody>
      </p:sp>
      <p:pic>
        <p:nvPicPr>
          <p:cNvPr id="238" name="Shape 1014"/>
          <p:cNvPicPr preferRelativeResize="0"/>
          <p:nvPr/>
        </p:nvPicPr>
        <p:blipFill rotWithShape="1">
          <a:blip r:embed="rId6">
            <a:alphaModFix/>
            <a:extLst>
              <a:ext uri="{BEBA8EAE-BF5A-486C-A8C5-ECC9F3942E4B}">
                <a14:imgProps xmlns:a14="http://schemas.microsoft.com/office/drawing/2010/main">
                  <a14:imgLayer r:embed="rId7">
                    <a14:imgEffect>
                      <a14:artisticCrisscrossEtching/>
                    </a14:imgEffect>
                    <a14:imgEffect>
                      <a14:brightnessContrast contrast="20000"/>
                    </a14:imgEffect>
                  </a14:imgLayer>
                </a14:imgProps>
              </a:ext>
            </a:extLst>
          </a:blip>
          <a:srcRect/>
          <a:stretch/>
        </p:blipFill>
        <p:spPr>
          <a:xfrm>
            <a:off x="7142138" y="3494325"/>
            <a:ext cx="404499" cy="661699"/>
          </a:xfrm>
          <a:prstGeom prst="rect">
            <a:avLst/>
          </a:prstGeom>
          <a:noFill/>
          <a:ln>
            <a:noFill/>
          </a:ln>
        </p:spPr>
      </p:pic>
      <p:pic>
        <p:nvPicPr>
          <p:cNvPr id="239" name="Shape 1048"/>
          <p:cNvPicPr preferRelativeResize="0"/>
          <p:nvPr/>
        </p:nvPicPr>
        <p:blipFill rotWithShape="1">
          <a:blip r:embed="rId8">
            <a:alphaModFix/>
            <a:grayscl/>
          </a:blip>
          <a:srcRect/>
          <a:stretch/>
        </p:blipFill>
        <p:spPr>
          <a:xfrm>
            <a:off x="8121690" y="3399393"/>
            <a:ext cx="560092" cy="779225"/>
          </a:xfrm>
          <a:prstGeom prst="rect">
            <a:avLst/>
          </a:prstGeom>
          <a:noFill/>
          <a:ln>
            <a:noFill/>
          </a:ln>
        </p:spPr>
      </p:pic>
      <p:sp>
        <p:nvSpPr>
          <p:cNvPr id="240" name="Shape 1057"/>
          <p:cNvSpPr/>
          <p:nvPr/>
        </p:nvSpPr>
        <p:spPr>
          <a:xfrm>
            <a:off x="7061163" y="4199369"/>
            <a:ext cx="873163" cy="257175"/>
          </a:xfrm>
          <a:prstGeom prst="roundRect">
            <a:avLst>
              <a:gd name="adj" fmla="val 16667"/>
            </a:avLst>
          </a:prstGeom>
          <a:solidFill>
            <a:srgbClr val="D99593"/>
          </a:solidFill>
          <a:ln>
            <a:noFill/>
          </a:ln>
        </p:spPr>
        <p:txBody>
          <a:bodyPr lIns="0" tIns="0" rIns="0" bIns="0" anchor="ctr" anchorCtr="0">
            <a:noAutofit/>
          </a:bodyPr>
          <a:lstStyle/>
          <a:p>
            <a:pPr algn="ctr" defTabSz="457200" latinLnBrk="1">
              <a:lnSpc>
                <a:spcPts val="1000"/>
              </a:lnSpc>
              <a:buClr>
                <a:prstClr val="white"/>
              </a:buClr>
              <a:buSzPct val="25000"/>
            </a:pPr>
            <a:r>
              <a:rPr lang="en-US" sz="1000" b="1" kern="1200" dirty="0">
                <a:solidFill>
                  <a:prstClr val="white"/>
                </a:solidFill>
                <a:latin typeface="Calibri"/>
                <a:ea typeface="Calibri"/>
                <a:cs typeface="Calibri"/>
                <a:sym typeface="Calibri"/>
              </a:rPr>
              <a:t>EPC Control</a:t>
            </a:r>
          </a:p>
          <a:p>
            <a:pPr algn="ctr" defTabSz="457200" latinLnBrk="1">
              <a:lnSpc>
                <a:spcPts val="1000"/>
              </a:lnSpc>
              <a:buClr>
                <a:prstClr val="white"/>
              </a:buClr>
              <a:buSzPct val="25000"/>
            </a:pPr>
            <a:r>
              <a:rPr lang="en-US" sz="1000" b="1" kern="1200" dirty="0">
                <a:solidFill>
                  <a:prstClr val="white"/>
                </a:solidFill>
                <a:latin typeface="Calibri"/>
                <a:ea typeface="Calibri"/>
                <a:cs typeface="Calibri"/>
                <a:sym typeface="Calibri"/>
              </a:rPr>
              <a:t>Functions</a:t>
            </a:r>
          </a:p>
        </p:txBody>
      </p:sp>
      <p:sp>
        <p:nvSpPr>
          <p:cNvPr id="241" name="Shape 1058"/>
          <p:cNvSpPr/>
          <p:nvPr/>
        </p:nvSpPr>
        <p:spPr>
          <a:xfrm>
            <a:off x="7975562" y="4199369"/>
            <a:ext cx="873163" cy="257175"/>
          </a:xfrm>
          <a:prstGeom prst="roundRect">
            <a:avLst>
              <a:gd name="adj" fmla="val 16667"/>
            </a:avLst>
          </a:prstGeom>
          <a:solidFill>
            <a:srgbClr val="4F6128"/>
          </a:solidFill>
          <a:ln>
            <a:noFill/>
          </a:ln>
        </p:spPr>
        <p:txBody>
          <a:bodyPr lIns="0" tIns="0" rIns="0" bIns="0" anchor="ctr" anchorCtr="0">
            <a:noAutofit/>
          </a:bodyPr>
          <a:lstStyle/>
          <a:p>
            <a:pPr algn="ctr" defTabSz="457200" latinLnBrk="1">
              <a:lnSpc>
                <a:spcPts val="1000"/>
              </a:lnSpc>
              <a:buClr>
                <a:prstClr val="white"/>
              </a:buClr>
              <a:buSzPct val="25000"/>
            </a:pPr>
            <a:r>
              <a:rPr lang="en-US" sz="1000" b="1" kern="1200" dirty="0">
                <a:solidFill>
                  <a:prstClr val="white"/>
                </a:solidFill>
                <a:latin typeface="Calibri"/>
                <a:ea typeface="Calibri"/>
                <a:cs typeface="Calibri"/>
                <a:sym typeface="Calibri"/>
              </a:rPr>
              <a:t>Centralized</a:t>
            </a:r>
          </a:p>
          <a:p>
            <a:pPr algn="ctr" defTabSz="457200" latinLnBrk="1">
              <a:lnSpc>
                <a:spcPts val="1000"/>
              </a:lnSpc>
              <a:buClr>
                <a:prstClr val="white"/>
              </a:buClr>
              <a:buSzPct val="25000"/>
            </a:pPr>
            <a:r>
              <a:rPr lang="en-US" sz="1000" b="1" kern="1200" dirty="0">
                <a:solidFill>
                  <a:prstClr val="white"/>
                </a:solidFill>
                <a:latin typeface="Calibri"/>
                <a:ea typeface="Calibri"/>
                <a:cs typeface="Calibri"/>
                <a:sym typeface="Calibri"/>
              </a:rPr>
              <a:t>EPC</a:t>
            </a:r>
          </a:p>
        </p:txBody>
      </p:sp>
      <p:sp>
        <p:nvSpPr>
          <p:cNvPr id="242" name="Shape 1066"/>
          <p:cNvSpPr/>
          <p:nvPr/>
        </p:nvSpPr>
        <p:spPr>
          <a:xfrm>
            <a:off x="7025601" y="3666537"/>
            <a:ext cx="476158" cy="152041"/>
          </a:xfrm>
          <a:prstGeom prst="roundRect">
            <a:avLst>
              <a:gd name="adj" fmla="val 16667"/>
            </a:avLst>
          </a:prstGeom>
          <a:solidFill>
            <a:srgbClr val="D99593"/>
          </a:solidFill>
          <a:ln>
            <a:noFill/>
          </a:ln>
        </p:spPr>
        <p:txBody>
          <a:bodyPr lIns="0" tIns="0" rIns="0" bIns="0" anchor="ctr" anchorCtr="0">
            <a:noAutofit/>
          </a:bodyPr>
          <a:lstStyle/>
          <a:p>
            <a:pPr algn="ctr" defTabSz="457200" latinLnBrk="1">
              <a:buClr>
                <a:prstClr val="white"/>
              </a:buClr>
              <a:buSzPct val="25000"/>
              <a:buFont typeface="Calibri"/>
              <a:buNone/>
            </a:pPr>
            <a:r>
              <a:rPr lang="en-US" sz="1000" b="1" kern="1200" dirty="0">
                <a:solidFill>
                  <a:prstClr val="white"/>
                </a:solidFill>
                <a:latin typeface="Calibri"/>
                <a:ea typeface="Calibri"/>
                <a:cs typeface="Calibri"/>
                <a:sym typeface="Calibri"/>
              </a:rPr>
              <a:t>MME</a:t>
            </a:r>
          </a:p>
        </p:txBody>
      </p:sp>
      <p:sp>
        <p:nvSpPr>
          <p:cNvPr id="243" name="Shape 1071"/>
          <p:cNvSpPr/>
          <p:nvPr/>
        </p:nvSpPr>
        <p:spPr>
          <a:xfrm>
            <a:off x="8081936" y="3655713"/>
            <a:ext cx="581097" cy="152041"/>
          </a:xfrm>
          <a:prstGeom prst="roundRect">
            <a:avLst>
              <a:gd name="adj" fmla="val 16667"/>
            </a:avLst>
          </a:prstGeom>
          <a:solidFill>
            <a:srgbClr val="4F6128"/>
          </a:solidFill>
          <a:ln>
            <a:noFill/>
          </a:ln>
        </p:spPr>
        <p:txBody>
          <a:bodyPr lIns="0" tIns="0" rIns="0" bIns="0" anchor="ctr" anchorCtr="0">
            <a:noAutofit/>
          </a:bodyPr>
          <a:lstStyle/>
          <a:p>
            <a:pPr algn="ctr" defTabSz="457200" latinLnBrk="1">
              <a:buClr>
                <a:prstClr val="white"/>
              </a:buClr>
              <a:buSzPct val="25000"/>
              <a:buFont typeface="Calibri"/>
              <a:buNone/>
            </a:pPr>
            <a:r>
              <a:rPr lang="en-US" sz="1000" b="1" kern="1200" dirty="0">
                <a:solidFill>
                  <a:prstClr val="white"/>
                </a:solidFill>
                <a:latin typeface="Calibri"/>
                <a:ea typeface="Calibri"/>
                <a:cs typeface="Calibri"/>
                <a:sym typeface="Calibri"/>
              </a:rPr>
              <a:t>PGW</a:t>
            </a:r>
          </a:p>
        </p:txBody>
      </p:sp>
      <p:sp>
        <p:nvSpPr>
          <p:cNvPr id="244" name="TextBox 243"/>
          <p:cNvSpPr txBox="1"/>
          <p:nvPr/>
        </p:nvSpPr>
        <p:spPr>
          <a:xfrm>
            <a:off x="7353671" y="4474538"/>
            <a:ext cx="1723653" cy="369327"/>
          </a:xfrm>
          <a:prstGeom prst="rect">
            <a:avLst/>
          </a:prstGeom>
          <a:noFill/>
        </p:spPr>
        <p:txBody>
          <a:bodyPr wrap="square" lIns="91432" tIns="45716" rIns="91432" bIns="45716" rtlCol="0">
            <a:spAutoFit/>
          </a:bodyPr>
          <a:lstStyle/>
          <a:p>
            <a:pPr defTabSz="457200"/>
            <a:r>
              <a:rPr lang="en-US" altLang="ko-KR" sz="1800" kern="1200" dirty="0">
                <a:solidFill>
                  <a:prstClr val="black"/>
                </a:solidFill>
                <a:latin typeface="Calibri"/>
                <a:ea typeface="맑은 고딕"/>
                <a:cs typeface="+mn-cs"/>
              </a:rPr>
              <a:t>[ Mobile Core ]</a:t>
            </a:r>
            <a:endParaRPr lang="ko-KR" altLang="en-US" sz="1800" kern="1200" dirty="0">
              <a:solidFill>
                <a:prstClr val="black"/>
              </a:solidFill>
              <a:latin typeface="Calibri"/>
              <a:ea typeface="맑은 고딕"/>
              <a:cs typeface="+mn-cs"/>
            </a:endParaRPr>
          </a:p>
        </p:txBody>
      </p:sp>
      <p:sp>
        <p:nvSpPr>
          <p:cNvPr id="245" name="Shape 1018"/>
          <p:cNvSpPr/>
          <p:nvPr/>
        </p:nvSpPr>
        <p:spPr>
          <a:xfrm flipH="1">
            <a:off x="397748" y="3677082"/>
            <a:ext cx="754773" cy="590974"/>
          </a:xfrm>
          <a:prstGeom prst="rect">
            <a:avLst/>
          </a:prstGeom>
          <a:solidFill>
            <a:sysClr val="window" lastClr="FFFFFF">
              <a:lumMod val="85000"/>
            </a:sysClr>
          </a:solidFill>
          <a:ln w="12700" cap="flat" cmpd="sng">
            <a:solidFill>
              <a:srgbClr val="003399">
                <a:lumMod val="40000"/>
                <a:lumOff val="60000"/>
              </a:srgbClr>
            </a:solidFill>
            <a:prstDash val="solid"/>
            <a:bevel/>
          </a:ln>
          <a:effectLst/>
        </p:spPr>
        <p:txBody>
          <a:bodyPr wrap="square" lIns="0" tIns="0" rIns="0" bIns="0" numCol="1" anchor="ctr">
            <a:noAutofit/>
          </a:bodyPr>
          <a:lstStyle/>
          <a:p>
            <a:pPr algn="ctr" defTabSz="257071" latinLnBrk="1">
              <a:defRPr sz="2800">
                <a:solidFill>
                  <a:srgbClr val="FFFFFF"/>
                </a:solidFill>
              </a:defRPr>
            </a:pPr>
            <a:endParaRPr sz="1600" kern="1200">
              <a:solidFill>
                <a:srgbClr val="FFFFFF"/>
              </a:solidFill>
              <a:latin typeface="Vista Sans OT Medium"/>
              <a:ea typeface="Vista Sans OT Medium"/>
              <a:cs typeface="Vista Sans OT Medium"/>
              <a:sym typeface="Vista Sans OT Medium"/>
            </a:endParaRPr>
          </a:p>
        </p:txBody>
      </p:sp>
      <p:sp>
        <p:nvSpPr>
          <p:cNvPr id="246" name="Shape 1019"/>
          <p:cNvSpPr/>
          <p:nvPr/>
        </p:nvSpPr>
        <p:spPr>
          <a:xfrm>
            <a:off x="450485" y="3975661"/>
            <a:ext cx="654229" cy="342391"/>
          </a:xfrm>
          <a:prstGeom prst="rect">
            <a:avLst/>
          </a:prstGeom>
          <a:noFill/>
          <a:ln w="12700" cap="flat" cmpd="sng">
            <a:noFill/>
            <a:miter lim="400000"/>
          </a:ln>
          <a:effectLst/>
          <a:extLst>
            <a:ext uri="{C572A759-6A51-4108-AA02-DFA0A04FC94B}">
              <ma14:wrappingTextBoxFlag xmlns:ma14="http://schemas.microsoft.com/office/mac/drawingml/2011/main" val="1"/>
            </a:ext>
          </a:extLst>
        </p:spPr>
        <p:txBody>
          <a:bodyPr wrap="square" lIns="60953" tIns="60953" rIns="60953" bIns="60953" numCol="1" anchor="ctr">
            <a:spAutoFit/>
          </a:bodyPr>
          <a:lstStyle>
            <a:lvl1pPr algn="ctr">
              <a:defRPr sz="2800">
                <a:solidFill>
                  <a:srgbClr val="FFFFFF"/>
                </a:solidFill>
              </a:defRPr>
            </a:lvl1pPr>
          </a:lstStyle>
          <a:p>
            <a:pPr defTabSz="257071" latinLnBrk="1">
              <a:defRPr sz="1800">
                <a:solidFill>
                  <a:srgbClr val="000000"/>
                </a:solidFill>
              </a:defRPr>
            </a:pPr>
            <a:r>
              <a:rPr lang="en-US" sz="1400" kern="1200" dirty="0">
                <a:solidFill>
                  <a:srgbClr val="000000"/>
                </a:solidFill>
                <a:latin typeface="Calibri"/>
                <a:ea typeface="Vista Sans OT Medium"/>
                <a:cs typeface="Vista Sans OT Medium"/>
                <a:sym typeface="Vista Sans OT Medium"/>
              </a:rPr>
              <a:t>RRU</a:t>
            </a:r>
            <a:r>
              <a:rPr lang="en-US" altLang="zh-CN" sz="1400" kern="1200" dirty="0">
                <a:solidFill>
                  <a:srgbClr val="000000"/>
                </a:solidFill>
                <a:latin typeface="Calibri"/>
                <a:ea typeface="Vista Sans OT Medium"/>
                <a:cs typeface="Vista Sans OT Medium"/>
                <a:sym typeface="Vista Sans OT Medium"/>
              </a:rPr>
              <a:t>s</a:t>
            </a:r>
            <a:endParaRPr sz="1400" kern="1200" dirty="0">
              <a:solidFill>
                <a:srgbClr val="000000"/>
              </a:solidFill>
              <a:latin typeface="Calibri"/>
              <a:ea typeface="Vista Sans OT Medium"/>
              <a:cs typeface="Vista Sans OT Medium"/>
              <a:sym typeface="Vista Sans OT Medium"/>
            </a:endParaRPr>
          </a:p>
        </p:txBody>
      </p:sp>
      <p:pic>
        <p:nvPicPr>
          <p:cNvPr id="247" name="Shape 764"/>
          <p:cNvPicPr preferRelativeResize="0"/>
          <p:nvPr/>
        </p:nvPicPr>
        <p:blipFill rotWithShape="1">
          <a:blip r:embed="rId9">
            <a:alphaModFix/>
          </a:blip>
          <a:srcRect/>
          <a:stretch/>
        </p:blipFill>
        <p:spPr>
          <a:xfrm>
            <a:off x="108564" y="4043021"/>
            <a:ext cx="211561" cy="257173"/>
          </a:xfrm>
          <a:prstGeom prst="rect">
            <a:avLst/>
          </a:prstGeom>
          <a:noFill/>
          <a:ln>
            <a:noFill/>
          </a:ln>
        </p:spPr>
      </p:pic>
      <p:pic>
        <p:nvPicPr>
          <p:cNvPr id="248" name="Shape 764"/>
          <p:cNvPicPr preferRelativeResize="0"/>
          <p:nvPr/>
        </p:nvPicPr>
        <p:blipFill rotWithShape="1">
          <a:blip r:embed="rId9">
            <a:alphaModFix/>
          </a:blip>
          <a:srcRect/>
          <a:stretch/>
        </p:blipFill>
        <p:spPr>
          <a:xfrm>
            <a:off x="112351" y="3627844"/>
            <a:ext cx="211561" cy="257173"/>
          </a:xfrm>
          <a:prstGeom prst="rect">
            <a:avLst/>
          </a:prstGeom>
          <a:noFill/>
          <a:ln>
            <a:noFill/>
          </a:ln>
        </p:spPr>
      </p:pic>
      <p:pic>
        <p:nvPicPr>
          <p:cNvPr id="249" name="Picture 6" descr="https://www.sitepro1.com/store/images/products/2980_large.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1273" y="3696559"/>
            <a:ext cx="640710" cy="378601"/>
          </a:xfrm>
          <a:prstGeom prst="rect">
            <a:avLst/>
          </a:prstGeom>
          <a:noFill/>
          <a:extLst>
            <a:ext uri="{909E8E84-426E-40dd-AFC4-6F175D3DCCD1}">
              <a14:hiddenFill xmlns:a14="http://schemas.microsoft.com/office/drawing/2010/main">
                <a:solidFill>
                  <a:srgbClr val="FFFFFF"/>
                </a:solidFill>
              </a14:hiddenFill>
            </a:ext>
          </a:extLst>
        </p:spPr>
      </p:pic>
      <p:sp>
        <p:nvSpPr>
          <p:cNvPr id="250" name="Shape 1064"/>
          <p:cNvSpPr/>
          <p:nvPr/>
        </p:nvSpPr>
        <p:spPr>
          <a:xfrm>
            <a:off x="4883459" y="3708222"/>
            <a:ext cx="581097" cy="152041"/>
          </a:xfrm>
          <a:prstGeom prst="roundRect">
            <a:avLst>
              <a:gd name="adj" fmla="val 16667"/>
            </a:avLst>
          </a:prstGeom>
          <a:solidFill>
            <a:srgbClr val="76923C"/>
          </a:solidFill>
          <a:ln>
            <a:noFill/>
          </a:ln>
        </p:spPr>
        <p:txBody>
          <a:bodyPr lIns="0" tIns="0" rIns="0" bIns="0" anchor="ctr" anchorCtr="0">
            <a:noAutofit/>
          </a:bodyPr>
          <a:lstStyle/>
          <a:p>
            <a:pPr algn="ctr" defTabSz="457200" latinLnBrk="1">
              <a:buClr>
                <a:prstClr val="white"/>
              </a:buClr>
              <a:buSzPct val="25000"/>
              <a:buFont typeface="Calibri"/>
              <a:buNone/>
            </a:pPr>
            <a:r>
              <a:rPr lang="en-US" sz="1000" b="1" kern="1200" dirty="0" err="1">
                <a:solidFill>
                  <a:prstClr val="white"/>
                </a:solidFill>
                <a:latin typeface="Calibri"/>
                <a:ea typeface="Calibri"/>
                <a:cs typeface="Calibri"/>
                <a:sym typeface="Calibri"/>
              </a:rPr>
              <a:t>vPGW</a:t>
            </a:r>
            <a:r>
              <a:rPr lang="en-US" sz="1000" b="1" kern="1200" dirty="0">
                <a:solidFill>
                  <a:prstClr val="white"/>
                </a:solidFill>
                <a:latin typeface="Calibri"/>
                <a:ea typeface="Calibri"/>
                <a:cs typeface="Calibri"/>
                <a:sym typeface="Calibri"/>
              </a:rPr>
              <a:t>-C</a:t>
            </a:r>
          </a:p>
        </p:txBody>
      </p:sp>
      <p:pic>
        <p:nvPicPr>
          <p:cNvPr id="251" name="Shape 1014"/>
          <p:cNvPicPr preferRelativeResize="0"/>
          <p:nvPr/>
        </p:nvPicPr>
        <p:blipFill rotWithShape="1">
          <a:blip r:embed="rId11">
            <a:alphaModFix/>
            <a:extLst>
              <a:ext uri="{BEBA8EAE-BF5A-486C-A8C5-ECC9F3942E4B}">
                <a14:imgProps xmlns:a14="http://schemas.microsoft.com/office/drawing/2010/main">
                  <a14:imgLayer r:embed="rId7">
                    <a14:imgEffect>
                      <a14:brightnessContrast contrast="20000"/>
                    </a14:imgEffect>
                  </a14:imgLayer>
                </a14:imgProps>
              </a:ext>
            </a:extLst>
          </a:blip>
          <a:srcRect/>
          <a:stretch/>
        </p:blipFill>
        <p:spPr>
          <a:xfrm>
            <a:off x="7546637" y="3493564"/>
            <a:ext cx="412947" cy="655496"/>
          </a:xfrm>
          <a:prstGeom prst="rect">
            <a:avLst/>
          </a:prstGeom>
          <a:noFill/>
          <a:ln>
            <a:noFill/>
          </a:ln>
        </p:spPr>
      </p:pic>
      <p:sp>
        <p:nvSpPr>
          <p:cNvPr id="252" name="Shape 1069"/>
          <p:cNvSpPr/>
          <p:nvPr/>
        </p:nvSpPr>
        <p:spPr>
          <a:xfrm>
            <a:off x="7546738" y="3674562"/>
            <a:ext cx="476677" cy="152041"/>
          </a:xfrm>
          <a:prstGeom prst="roundRect">
            <a:avLst>
              <a:gd name="adj" fmla="val 16667"/>
            </a:avLst>
          </a:prstGeom>
          <a:solidFill>
            <a:srgbClr val="D99593"/>
          </a:solidFill>
          <a:ln>
            <a:noFill/>
          </a:ln>
        </p:spPr>
        <p:txBody>
          <a:bodyPr lIns="0" tIns="0" rIns="0" bIns="0" anchor="ctr" anchorCtr="0">
            <a:noAutofit/>
          </a:bodyPr>
          <a:lstStyle/>
          <a:p>
            <a:pPr algn="ctr" defTabSz="457200" latinLnBrk="1">
              <a:buClr>
                <a:prstClr val="white"/>
              </a:buClr>
              <a:buSzPct val="25000"/>
              <a:buFont typeface="Calibri"/>
              <a:buNone/>
            </a:pPr>
            <a:r>
              <a:rPr lang="en-US" sz="1000" b="1" kern="1200" dirty="0">
                <a:solidFill>
                  <a:prstClr val="white"/>
                </a:solidFill>
                <a:latin typeface="Calibri"/>
                <a:ea typeface="Calibri"/>
                <a:cs typeface="Calibri"/>
                <a:sym typeface="Calibri"/>
              </a:rPr>
              <a:t>PCRF</a:t>
            </a:r>
          </a:p>
        </p:txBody>
      </p:sp>
      <p:pic>
        <p:nvPicPr>
          <p:cNvPr id="253"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73092" y="3730828"/>
            <a:ext cx="235885" cy="490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4"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47813" y="3766140"/>
            <a:ext cx="21272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직사각형 2"/>
          <p:cNvSpPr/>
          <p:nvPr/>
        </p:nvSpPr>
        <p:spPr>
          <a:xfrm>
            <a:off x="2493996" y="2387087"/>
            <a:ext cx="4098622" cy="346249"/>
          </a:xfrm>
          <a:prstGeom prst="rect">
            <a:avLst/>
          </a:prstGeom>
        </p:spPr>
        <p:txBody>
          <a:bodyPr wrap="none" lIns="68577" tIns="34289" rIns="68577" bIns="34289">
            <a:spAutoFit/>
          </a:bodyPr>
          <a:lstStyle/>
          <a:p>
            <a:pPr defTabSz="457200"/>
            <a:r>
              <a:rPr lang="en-US" altLang="ko-KR" sz="1800" kern="1200" dirty="0">
                <a:solidFill>
                  <a:prstClr val="white"/>
                </a:solidFill>
                <a:latin typeface="Calibri"/>
                <a:ea typeface="Calibri"/>
                <a:cs typeface="Calibri"/>
                <a:sym typeface="Calibri"/>
              </a:rPr>
              <a:t>5G Capabilities to be Explored on M-CORD</a:t>
            </a:r>
            <a:endParaRPr lang="ko-KR" altLang="en-US" sz="1800" kern="1200" dirty="0">
              <a:solidFill>
                <a:prstClr val="black"/>
              </a:solidFill>
              <a:latin typeface="Calibri"/>
              <a:ea typeface="맑은 고딕"/>
              <a:cs typeface="+mn-cs"/>
            </a:endParaRPr>
          </a:p>
        </p:txBody>
      </p:sp>
    </p:spTree>
    <p:extLst>
      <p:ext uri="{BB962C8B-B14F-4D97-AF65-F5344CB8AC3E}">
        <p14:creationId xmlns:p14="http://schemas.microsoft.com/office/powerpoint/2010/main" val="760229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3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3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4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4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4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4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5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5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1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1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1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2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2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2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2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2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6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66"/>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6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165" grpId="0" animBg="1"/>
      <p:bldP spid="166" grpId="0" animBg="1"/>
      <p:bldP spid="167" grpId="0" animBg="1"/>
      <p:bldP spid="168" grpId="0" animBg="1"/>
      <p:bldP spid="216" grpId="0" animBg="1"/>
      <p:bldP spid="217" grpId="0" animBg="1"/>
      <p:bldP spid="219" grpId="0" animBg="1"/>
      <p:bldP spid="220" grpId="0" animBg="1"/>
      <p:bldP spid="221" grpId="0" animBg="1"/>
      <p:bldP spid="222" grpId="0" animBg="1"/>
      <p:bldP spid="223" grpId="0" animBg="1"/>
      <p:bldP spid="224" grpId="0" animBg="1"/>
      <p:bldP spid="225" grpId="0"/>
      <p:bldP spid="232" grpId="0" animBg="1"/>
      <p:bldP spid="233" grpId="0" animBg="1"/>
      <p:bldP spid="234" grpId="0" animBg="1"/>
      <p:bldP spid="235" grpId="0" animBg="1"/>
      <p:bldP spid="237" grpId="0" animBg="1"/>
      <p:bldP spid="240" grpId="0" animBg="1"/>
      <p:bldP spid="241" grpId="0" animBg="1"/>
      <p:bldP spid="242" grpId="0" animBg="1"/>
      <p:bldP spid="243" grpId="0" animBg="1"/>
      <p:bldP spid="244" grpId="0"/>
      <p:bldP spid="245" grpId="0" animBg="1"/>
      <p:bldP spid="246" grpId="0"/>
      <p:bldP spid="250" grpId="0" animBg="1"/>
      <p:bldP spid="25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55532" y="0"/>
            <a:ext cx="7847012" cy="679450"/>
          </a:xfrm>
        </p:spPr>
        <p:txBody>
          <a:bodyPr>
            <a:noAutofit/>
          </a:bodyPr>
          <a:lstStyle/>
          <a:p>
            <a:r>
              <a:rPr lang="en-US" dirty="0" smtClean="0">
                <a:solidFill>
                  <a:schemeClr val="bg1"/>
                </a:solidFill>
              </a:rPr>
              <a:t>Mobile CORD POC </a:t>
            </a:r>
            <a:r>
              <a:rPr lang="en-US" sz="2800" dirty="0" smtClean="0">
                <a:solidFill>
                  <a:schemeClr val="bg1"/>
                </a:solidFill>
              </a:rPr>
              <a:t>(March 2016)</a:t>
            </a:r>
            <a:endParaRPr lang="en-US" sz="2800" dirty="0">
              <a:solidFill>
                <a:schemeClr val="bg1"/>
              </a:solidFill>
            </a:endParaRPr>
          </a:p>
        </p:txBody>
      </p:sp>
      <p:cxnSp>
        <p:nvCxnSpPr>
          <p:cNvPr id="130" name="Straight Connector 7"/>
          <p:cNvCxnSpPr/>
          <p:nvPr/>
        </p:nvCxnSpPr>
        <p:spPr>
          <a:xfrm flipH="1" flipV="1">
            <a:off x="2190209" y="4129108"/>
            <a:ext cx="1046964" cy="1"/>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131" name="Picture 2" descr="commodity servers에 대한 이미지 검색결과"/>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6959"/>
                    </a14:imgEffect>
                  </a14:imgLayer>
                </a14:imgProps>
              </a:ext>
              <a:ext uri="{28A0092B-C50C-407E-A947-70E740481C1C}">
                <a14:useLocalDpi xmlns:a14="http://schemas.microsoft.com/office/drawing/2010/main" val="0"/>
              </a:ext>
            </a:extLst>
          </a:blip>
          <a:srcRect/>
          <a:stretch>
            <a:fillRect/>
          </a:stretch>
        </p:blipFill>
        <p:spPr bwMode="auto">
          <a:xfrm flipH="1">
            <a:off x="5603479" y="3823991"/>
            <a:ext cx="1098786" cy="631060"/>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 descr="commodity servers에 대한 이미지 검색결과"/>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6959"/>
                    </a14:imgEffect>
                  </a14:imgLayer>
                </a14:imgProps>
              </a:ext>
              <a:ext uri="{28A0092B-C50C-407E-A947-70E740481C1C}">
                <a14:useLocalDpi xmlns:a14="http://schemas.microsoft.com/office/drawing/2010/main" val="0"/>
              </a:ext>
            </a:extLst>
          </a:blip>
          <a:srcRect/>
          <a:stretch>
            <a:fillRect/>
          </a:stretch>
        </p:blipFill>
        <p:spPr bwMode="auto">
          <a:xfrm flipH="1">
            <a:off x="4622932" y="3823991"/>
            <a:ext cx="1098786" cy="63106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2" descr="commodity servers에 대한 이미지 검색결과"/>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6959"/>
                    </a14:imgEffect>
                  </a14:imgLayer>
                </a14:imgProps>
              </a:ext>
              <a:ext uri="{28A0092B-C50C-407E-A947-70E740481C1C}">
                <a14:useLocalDpi xmlns:a14="http://schemas.microsoft.com/office/drawing/2010/main" val="0"/>
              </a:ext>
            </a:extLst>
          </a:blip>
          <a:srcRect/>
          <a:stretch>
            <a:fillRect/>
          </a:stretch>
        </p:blipFill>
        <p:spPr bwMode="auto">
          <a:xfrm flipH="1">
            <a:off x="3712550" y="3814807"/>
            <a:ext cx="1098786" cy="631060"/>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2" descr="commodity servers에 대한 이미지 검색결과"/>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6959"/>
                    </a14:imgEffect>
                  </a14:imgLayer>
                </a14:imgProps>
              </a:ext>
              <a:ext uri="{28A0092B-C50C-407E-A947-70E740481C1C}">
                <a14:useLocalDpi xmlns:a14="http://schemas.microsoft.com/office/drawing/2010/main" val="0"/>
              </a:ext>
            </a:extLst>
          </a:blip>
          <a:srcRect/>
          <a:stretch>
            <a:fillRect/>
          </a:stretch>
        </p:blipFill>
        <p:spPr bwMode="auto">
          <a:xfrm flipH="1">
            <a:off x="3739128" y="3711346"/>
            <a:ext cx="1098786" cy="631060"/>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commodity servers에 대한 이미지 검색결과"/>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6959"/>
                    </a14:imgEffect>
                  </a14:imgLayer>
                </a14:imgProps>
              </a:ext>
              <a:ext uri="{28A0092B-C50C-407E-A947-70E740481C1C}">
                <a14:useLocalDpi xmlns:a14="http://schemas.microsoft.com/office/drawing/2010/main" val="0"/>
              </a:ext>
            </a:extLst>
          </a:blip>
          <a:srcRect/>
          <a:stretch>
            <a:fillRect/>
          </a:stretch>
        </p:blipFill>
        <p:spPr bwMode="auto">
          <a:xfrm flipH="1">
            <a:off x="4646785" y="3711346"/>
            <a:ext cx="1098786" cy="631060"/>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2" descr="commodity servers에 대한 이미지 검색결과"/>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6959"/>
                    </a14:imgEffect>
                  </a14:imgLayer>
                </a14:imgProps>
              </a:ext>
              <a:ext uri="{28A0092B-C50C-407E-A947-70E740481C1C}">
                <a14:useLocalDpi xmlns:a14="http://schemas.microsoft.com/office/drawing/2010/main" val="0"/>
              </a:ext>
            </a:extLst>
          </a:blip>
          <a:srcRect/>
          <a:stretch>
            <a:fillRect/>
          </a:stretch>
        </p:blipFill>
        <p:spPr bwMode="auto">
          <a:xfrm flipH="1">
            <a:off x="5570344" y="3711346"/>
            <a:ext cx="1098786" cy="631060"/>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2" descr="commodity servers에 대한 이미지 검색결과"/>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6959"/>
                    </a14:imgEffect>
                  </a14:imgLayer>
                </a14:imgProps>
              </a:ext>
              <a:ext uri="{28A0092B-C50C-407E-A947-70E740481C1C}">
                <a14:useLocalDpi xmlns:a14="http://schemas.microsoft.com/office/drawing/2010/main" val="0"/>
              </a:ext>
            </a:extLst>
          </a:blip>
          <a:srcRect/>
          <a:stretch>
            <a:fillRect/>
          </a:stretch>
        </p:blipFill>
        <p:spPr bwMode="auto">
          <a:xfrm flipH="1">
            <a:off x="6549559" y="3801843"/>
            <a:ext cx="1098786" cy="631060"/>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 descr="commodity servers에 대한 이미지 검색결과"/>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6959"/>
                    </a14:imgEffect>
                  </a14:imgLayer>
                </a14:imgProps>
              </a:ext>
              <a:ext uri="{28A0092B-C50C-407E-A947-70E740481C1C}">
                <a14:useLocalDpi xmlns:a14="http://schemas.microsoft.com/office/drawing/2010/main" val="0"/>
              </a:ext>
            </a:extLst>
          </a:blip>
          <a:srcRect/>
          <a:stretch>
            <a:fillRect/>
          </a:stretch>
        </p:blipFill>
        <p:spPr bwMode="auto">
          <a:xfrm flipH="1">
            <a:off x="2783765" y="3663640"/>
            <a:ext cx="1098786" cy="631060"/>
          </a:xfrm>
          <a:prstGeom prst="rect">
            <a:avLst/>
          </a:prstGeom>
          <a:noFill/>
          <a:extLst>
            <a:ext uri="{909E8E84-426E-40dd-AFC4-6F175D3DCCD1}">
              <a14:hiddenFill xmlns:a14="http://schemas.microsoft.com/office/drawing/2010/main">
                <a:solidFill>
                  <a:srgbClr val="FFFFFF"/>
                </a:solidFill>
              </a14:hiddenFill>
            </a:ext>
          </a:extLst>
        </p:spPr>
      </p:pic>
      <p:sp>
        <p:nvSpPr>
          <p:cNvPr id="139" name="Shape 1041"/>
          <p:cNvSpPr/>
          <p:nvPr/>
        </p:nvSpPr>
        <p:spPr>
          <a:xfrm>
            <a:off x="528554" y="3788965"/>
            <a:ext cx="799284" cy="6463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lgn="ctr">
              <a:defRPr sz="2800">
                <a:solidFill>
                  <a:srgbClr val="FFFFFF"/>
                </a:solidFill>
              </a:defRPr>
            </a:lvl1pPr>
          </a:lstStyle>
          <a:p>
            <a:pPr defTabSz="257099">
              <a:defRPr sz="1800">
                <a:solidFill>
                  <a:srgbClr val="000000"/>
                </a:solidFill>
              </a:defRPr>
            </a:pPr>
            <a:r>
              <a:rPr lang="en-US" sz="1200" kern="1200" dirty="0" smtClean="0">
                <a:solidFill>
                  <a:srgbClr val="000000"/>
                </a:solidFill>
                <a:latin typeface="Calibri"/>
                <a:ea typeface="Vista Sans OT Medium"/>
                <a:cs typeface="Vista Sans OT Medium"/>
                <a:sym typeface="Vista Sans OT Medium"/>
              </a:rPr>
              <a:t>UE1</a:t>
            </a:r>
            <a:r>
              <a:rPr lang="zh-CN" altLang="en-US" sz="1200" kern="1200" dirty="0" smtClean="0">
                <a:solidFill>
                  <a:srgbClr val="000000"/>
                </a:solidFill>
                <a:latin typeface="Calibri"/>
                <a:ea typeface="Vista Sans OT Medium"/>
                <a:cs typeface="Vista Sans OT Medium"/>
                <a:sym typeface="Vista Sans OT Medium"/>
              </a:rPr>
              <a:t> </a:t>
            </a:r>
            <a:endParaRPr lang="en-US" altLang="zh-CN" sz="1200" kern="1200" dirty="0" smtClean="0">
              <a:solidFill>
                <a:srgbClr val="000000"/>
              </a:solidFill>
              <a:latin typeface="Calibri"/>
              <a:ea typeface="Vista Sans OT Medium"/>
              <a:cs typeface="Vista Sans OT Medium"/>
              <a:sym typeface="Vista Sans OT Medium"/>
            </a:endParaRPr>
          </a:p>
          <a:p>
            <a:pPr defTabSz="257099">
              <a:defRPr sz="1800">
                <a:solidFill>
                  <a:srgbClr val="000000"/>
                </a:solidFill>
              </a:defRPr>
            </a:pPr>
            <a:endParaRPr lang="en-US" altLang="zh-CN" sz="1200" kern="1200" dirty="0" smtClean="0">
              <a:solidFill>
                <a:srgbClr val="000000"/>
              </a:solidFill>
              <a:latin typeface="Calibri"/>
              <a:ea typeface="Vista Sans OT Medium"/>
              <a:cs typeface="Vista Sans OT Medium"/>
              <a:sym typeface="Vista Sans OT Medium"/>
            </a:endParaRPr>
          </a:p>
          <a:p>
            <a:pPr defTabSz="257099">
              <a:defRPr sz="1800">
                <a:solidFill>
                  <a:srgbClr val="000000"/>
                </a:solidFill>
              </a:defRPr>
            </a:pPr>
            <a:r>
              <a:rPr lang="en-US" altLang="zh-CN" sz="1200" kern="1200" dirty="0" smtClean="0">
                <a:solidFill>
                  <a:srgbClr val="000000"/>
                </a:solidFill>
                <a:latin typeface="Calibri"/>
                <a:ea typeface="Vista Sans OT Medium"/>
                <a:cs typeface="Vista Sans OT Medium"/>
                <a:sym typeface="Vista Sans OT Medium"/>
              </a:rPr>
              <a:t>UE2</a:t>
            </a:r>
            <a:r>
              <a:rPr lang="en-US" sz="1200" kern="1200" dirty="0" smtClean="0">
                <a:solidFill>
                  <a:srgbClr val="000000"/>
                </a:solidFill>
                <a:latin typeface="Calibri"/>
                <a:ea typeface="Vista Sans OT Medium"/>
                <a:cs typeface="Vista Sans OT Medium"/>
                <a:sym typeface="Vista Sans OT Medium"/>
              </a:rPr>
              <a:t> </a:t>
            </a:r>
            <a:endParaRPr sz="1200" kern="1200" dirty="0">
              <a:solidFill>
                <a:srgbClr val="000000"/>
              </a:solidFill>
              <a:latin typeface="Calibri"/>
              <a:ea typeface="Vista Sans OT Medium"/>
              <a:cs typeface="Vista Sans OT Medium"/>
              <a:sym typeface="Vista Sans OT Medium"/>
            </a:endParaRPr>
          </a:p>
        </p:txBody>
      </p:sp>
      <p:sp>
        <p:nvSpPr>
          <p:cNvPr id="140" name="Shape 1018"/>
          <p:cNvSpPr/>
          <p:nvPr/>
        </p:nvSpPr>
        <p:spPr>
          <a:xfrm flipH="1">
            <a:off x="1592254" y="3770064"/>
            <a:ext cx="665169" cy="681356"/>
          </a:xfrm>
          <a:prstGeom prst="rect">
            <a:avLst/>
          </a:prstGeom>
          <a:solidFill>
            <a:sysClr val="window" lastClr="FFFFFF">
              <a:lumMod val="85000"/>
            </a:sysClr>
          </a:solidFill>
          <a:ln w="12700" cap="flat" cmpd="sng">
            <a:solidFill>
              <a:srgbClr val="003399">
                <a:lumMod val="40000"/>
                <a:lumOff val="60000"/>
              </a:srgbClr>
            </a:solidFill>
            <a:prstDash val="solid"/>
            <a:bevel/>
          </a:ln>
          <a:effectLst/>
        </p:spPr>
        <p:txBody>
          <a:bodyPr wrap="square" lIns="0" tIns="0" rIns="0" bIns="0" numCol="1" anchor="ctr">
            <a:noAutofit/>
          </a:bodyPr>
          <a:lstStyle/>
          <a:p>
            <a:pPr algn="ctr" defTabSz="257099">
              <a:defRPr sz="2800">
                <a:solidFill>
                  <a:srgbClr val="FFFFFF"/>
                </a:solidFill>
              </a:defRPr>
            </a:pPr>
            <a:endParaRPr sz="1600" kern="1200">
              <a:solidFill>
                <a:srgbClr val="FFFFFF"/>
              </a:solidFill>
              <a:latin typeface="Vista Sans OT Medium"/>
              <a:ea typeface="Vista Sans OT Medium"/>
              <a:cs typeface="Vista Sans OT Medium"/>
              <a:sym typeface="Vista Sans OT Medium"/>
            </a:endParaRPr>
          </a:p>
        </p:txBody>
      </p:sp>
      <p:sp>
        <p:nvSpPr>
          <p:cNvPr id="141" name="Rounded Rectangle 50"/>
          <p:cNvSpPr/>
          <p:nvPr/>
        </p:nvSpPr>
        <p:spPr>
          <a:xfrm>
            <a:off x="772933" y="1524905"/>
            <a:ext cx="1312267" cy="430118"/>
          </a:xfrm>
          <a:prstGeom prst="roundRect">
            <a:avLst/>
          </a:prstGeom>
          <a:solidFill>
            <a:srgbClr val="D5D1EB"/>
          </a:solidFill>
          <a:ln w="38100" cap="flat" cmpd="sng" algn="ctr">
            <a:solidFill>
              <a:srgbClr val="003399">
                <a:lumMod val="40000"/>
                <a:lumOff val="60000"/>
              </a:srgbClr>
            </a:solidFill>
            <a:prstDash val="solid"/>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p:spPr>
        <p:txBody>
          <a:bodyPr lIns="91420" tIns="45710" rIns="91420" bIns="45710" rtlCol="0" anchor="ctr"/>
          <a:lstStyle/>
          <a:p>
            <a:pPr algn="ctr" defTabSz="456926">
              <a:defRPr/>
            </a:pPr>
            <a:endParaRPr lang="en-US" sz="1800" kern="1200">
              <a:solidFill>
                <a:prstClr val="white"/>
              </a:solidFill>
              <a:latin typeface="Century Gothic"/>
              <a:ea typeface="+mn-ea"/>
              <a:cs typeface="+mn-cs"/>
            </a:endParaRPr>
          </a:p>
        </p:txBody>
      </p:sp>
      <p:sp>
        <p:nvSpPr>
          <p:cNvPr id="142" name="Shape 1023"/>
          <p:cNvSpPr/>
          <p:nvPr/>
        </p:nvSpPr>
        <p:spPr>
          <a:xfrm>
            <a:off x="828173" y="1534476"/>
            <a:ext cx="1207083" cy="4308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lgn="ctr">
              <a:defRPr sz="2800">
                <a:solidFill>
                  <a:srgbClr val="FFFFFF"/>
                </a:solidFill>
              </a:defRPr>
            </a:lvl1pPr>
          </a:lstStyle>
          <a:p>
            <a:pPr defTabSz="257099">
              <a:defRPr sz="1800">
                <a:solidFill>
                  <a:srgbClr val="000000"/>
                </a:solidFill>
              </a:defRPr>
            </a:pPr>
            <a:r>
              <a:rPr lang="en-US" sz="1100" b="1" kern="1200" dirty="0" smtClean="0">
                <a:solidFill>
                  <a:prstClr val="black"/>
                </a:solidFill>
                <a:latin typeface="Calibri"/>
                <a:ea typeface="Vista Sans OT Medium"/>
                <a:cs typeface="Vista Sans OT Medium"/>
                <a:sym typeface="Vista Sans OT Medium"/>
              </a:rPr>
              <a:t>E</a:t>
            </a:r>
            <a:r>
              <a:rPr lang="en-US" altLang="zh-CN" sz="1100" b="1" kern="1200" dirty="0" smtClean="0">
                <a:solidFill>
                  <a:prstClr val="black"/>
                </a:solidFill>
                <a:latin typeface="Calibri"/>
                <a:ea typeface="Vista Sans OT Medium"/>
                <a:cs typeface="Vista Sans OT Medium"/>
                <a:sym typeface="Vista Sans OT Medium"/>
              </a:rPr>
              <a:t>nterprise</a:t>
            </a:r>
          </a:p>
          <a:p>
            <a:pPr defTabSz="257099">
              <a:defRPr sz="1800">
                <a:solidFill>
                  <a:srgbClr val="000000"/>
                </a:solidFill>
              </a:defRPr>
            </a:pPr>
            <a:r>
              <a:rPr lang="en-US" sz="1100" b="1" kern="1200" dirty="0" smtClean="0">
                <a:solidFill>
                  <a:prstClr val="black"/>
                </a:solidFill>
                <a:latin typeface="Calibri"/>
                <a:ea typeface="Vista Sans OT Medium"/>
                <a:cs typeface="Vista Sans OT Medium"/>
                <a:sym typeface="Vista Sans OT Medium"/>
              </a:rPr>
              <a:t>C</a:t>
            </a:r>
            <a:r>
              <a:rPr lang="en-US" altLang="zh-CN" sz="1100" b="1" kern="1200" dirty="0" smtClean="0">
                <a:solidFill>
                  <a:prstClr val="black"/>
                </a:solidFill>
                <a:latin typeface="Calibri"/>
                <a:ea typeface="Vista Sans OT Medium"/>
                <a:cs typeface="Vista Sans OT Medium"/>
                <a:sym typeface="Vista Sans OT Medium"/>
              </a:rPr>
              <a:t>ustomer</a:t>
            </a:r>
            <a:r>
              <a:rPr lang="zh-CN" altLang="en-US" sz="1100" b="1" kern="1200" dirty="0" smtClean="0">
                <a:solidFill>
                  <a:prstClr val="black"/>
                </a:solidFill>
                <a:latin typeface="Calibri"/>
                <a:ea typeface="Vista Sans OT Medium"/>
                <a:cs typeface="Vista Sans OT Medium"/>
                <a:sym typeface="Vista Sans OT Medium"/>
              </a:rPr>
              <a:t> </a:t>
            </a:r>
            <a:r>
              <a:rPr lang="en-US" sz="1100" b="1" kern="1200" dirty="0" smtClean="0">
                <a:solidFill>
                  <a:prstClr val="black"/>
                </a:solidFill>
                <a:latin typeface="Calibri"/>
                <a:ea typeface="Vista Sans OT Medium"/>
                <a:cs typeface="Vista Sans OT Medium"/>
                <a:sym typeface="Vista Sans OT Medium"/>
              </a:rPr>
              <a:t>View</a:t>
            </a:r>
            <a:endParaRPr sz="1100" b="1" kern="1200" dirty="0">
              <a:solidFill>
                <a:prstClr val="black"/>
              </a:solidFill>
              <a:latin typeface="Calibri"/>
              <a:ea typeface="Vista Sans OT Medium"/>
              <a:cs typeface="Vista Sans OT Medium"/>
              <a:sym typeface="Vista Sans OT Medium"/>
            </a:endParaRPr>
          </a:p>
        </p:txBody>
      </p:sp>
      <p:sp>
        <p:nvSpPr>
          <p:cNvPr id="143" name="Rounded Rectangle 52"/>
          <p:cNvSpPr/>
          <p:nvPr/>
        </p:nvSpPr>
        <p:spPr>
          <a:xfrm>
            <a:off x="772932" y="999815"/>
            <a:ext cx="1312267" cy="430118"/>
          </a:xfrm>
          <a:prstGeom prst="roundRect">
            <a:avLst/>
          </a:prstGeom>
          <a:solidFill>
            <a:srgbClr val="D5D1EB"/>
          </a:solidFill>
          <a:ln w="38100" cap="flat" cmpd="sng" algn="ctr">
            <a:solidFill>
              <a:srgbClr val="003399">
                <a:lumMod val="40000"/>
                <a:lumOff val="60000"/>
              </a:srgbClr>
            </a:solidFill>
            <a:prstDash val="solid"/>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p:spPr>
        <p:txBody>
          <a:bodyPr lIns="91420" tIns="45710" rIns="91420" bIns="45710" rtlCol="0" anchor="ctr"/>
          <a:lstStyle/>
          <a:p>
            <a:pPr algn="ctr" defTabSz="456926">
              <a:defRPr/>
            </a:pPr>
            <a:endParaRPr lang="en-US" sz="1800" kern="1200">
              <a:solidFill>
                <a:prstClr val="white"/>
              </a:solidFill>
              <a:latin typeface="Century Gothic"/>
              <a:ea typeface="+mn-ea"/>
              <a:cs typeface="+mn-cs"/>
            </a:endParaRPr>
          </a:p>
        </p:txBody>
      </p:sp>
      <p:sp>
        <p:nvSpPr>
          <p:cNvPr id="144" name="Shape 1023"/>
          <p:cNvSpPr/>
          <p:nvPr/>
        </p:nvSpPr>
        <p:spPr>
          <a:xfrm>
            <a:off x="1002972" y="1009276"/>
            <a:ext cx="922936" cy="4308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lgn="ctr">
              <a:defRPr sz="2800">
                <a:solidFill>
                  <a:srgbClr val="FFFFFF"/>
                </a:solidFill>
              </a:defRPr>
            </a:lvl1pPr>
          </a:lstStyle>
          <a:p>
            <a:pPr defTabSz="257099">
              <a:defRPr sz="1800">
                <a:solidFill>
                  <a:srgbClr val="000000"/>
                </a:solidFill>
              </a:defRPr>
            </a:pPr>
            <a:r>
              <a:rPr lang="en-US" sz="1100" b="1" kern="1200" dirty="0">
                <a:solidFill>
                  <a:prstClr val="black"/>
                </a:solidFill>
                <a:latin typeface="Calibri"/>
                <a:ea typeface="Vista Sans OT Medium"/>
                <a:cs typeface="Vista Sans OT Medium"/>
                <a:sym typeface="Vista Sans OT Medium"/>
              </a:rPr>
              <a:t>Service Provider </a:t>
            </a:r>
            <a:r>
              <a:rPr lang="en-US" sz="1100" b="1" kern="1200" dirty="0" smtClean="0">
                <a:solidFill>
                  <a:prstClr val="black"/>
                </a:solidFill>
                <a:latin typeface="Calibri"/>
                <a:ea typeface="Vista Sans OT Medium"/>
                <a:cs typeface="Vista Sans OT Medium"/>
                <a:sym typeface="Vista Sans OT Medium"/>
              </a:rPr>
              <a:t>View </a:t>
            </a:r>
            <a:endParaRPr sz="1100" b="1" kern="1200" dirty="0">
              <a:solidFill>
                <a:prstClr val="black"/>
              </a:solidFill>
              <a:latin typeface="Calibri"/>
              <a:ea typeface="Vista Sans OT Medium"/>
              <a:cs typeface="Vista Sans OT Medium"/>
              <a:sym typeface="Vista Sans OT Medium"/>
            </a:endParaRPr>
          </a:p>
        </p:txBody>
      </p:sp>
      <p:sp>
        <p:nvSpPr>
          <p:cNvPr id="145" name="Rounded Rectangle 149"/>
          <p:cNvSpPr/>
          <p:nvPr/>
        </p:nvSpPr>
        <p:spPr>
          <a:xfrm>
            <a:off x="3184762" y="2384315"/>
            <a:ext cx="3534619" cy="1057731"/>
          </a:xfrm>
          <a:prstGeom prst="roundRect">
            <a:avLst/>
          </a:prstGeom>
          <a:noFill/>
          <a:ln w="12700" cmpd="sng">
            <a:solidFill>
              <a:srgbClr val="C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kern="1200">
              <a:solidFill>
                <a:prstClr val="white"/>
              </a:solidFill>
            </a:endParaRPr>
          </a:p>
        </p:txBody>
      </p:sp>
      <p:sp>
        <p:nvSpPr>
          <p:cNvPr id="147" name="TextBox 146"/>
          <p:cNvSpPr txBox="1"/>
          <p:nvPr/>
        </p:nvSpPr>
        <p:spPr>
          <a:xfrm>
            <a:off x="3170593" y="2395839"/>
            <a:ext cx="747512" cy="512320"/>
          </a:xfrm>
          <a:prstGeom prst="rect">
            <a:avLst/>
          </a:prstGeom>
          <a:noFill/>
        </p:spPr>
        <p:txBody>
          <a:bodyPr wrap="none" rtlCol="0">
            <a:spAutoFit/>
          </a:bodyPr>
          <a:lstStyle/>
          <a:p>
            <a:pPr defTabSz="457189">
              <a:lnSpc>
                <a:spcPts val="1600"/>
              </a:lnSpc>
            </a:pPr>
            <a:r>
              <a:rPr lang="en-US" sz="1800" kern="1200" dirty="0" smtClean="0">
                <a:solidFill>
                  <a:prstClr val="black"/>
                </a:solidFill>
                <a:latin typeface="Calibri"/>
                <a:ea typeface="+mn-ea"/>
                <a:cs typeface="+mn-cs"/>
              </a:rPr>
              <a:t>CORD</a:t>
            </a:r>
          </a:p>
          <a:p>
            <a:pPr defTabSz="457189">
              <a:lnSpc>
                <a:spcPts val="1600"/>
              </a:lnSpc>
            </a:pPr>
            <a:r>
              <a:rPr lang="en-US" sz="1800" kern="1200" dirty="0" smtClean="0">
                <a:solidFill>
                  <a:prstClr val="black"/>
                </a:solidFill>
                <a:latin typeface="Calibri"/>
                <a:ea typeface="+mn-ea"/>
                <a:cs typeface="+mn-cs"/>
              </a:rPr>
              <a:t>Fabric</a:t>
            </a:r>
            <a:endParaRPr lang="en-US" sz="1800" kern="1200" dirty="0">
              <a:solidFill>
                <a:prstClr val="black"/>
              </a:solidFill>
              <a:latin typeface="Calibri"/>
              <a:ea typeface="+mn-ea"/>
              <a:cs typeface="+mn-cs"/>
            </a:endParaRPr>
          </a:p>
        </p:txBody>
      </p:sp>
      <p:sp>
        <p:nvSpPr>
          <p:cNvPr id="148" name="Rectangle 166"/>
          <p:cNvSpPr/>
          <p:nvPr/>
        </p:nvSpPr>
        <p:spPr>
          <a:xfrm>
            <a:off x="3184763" y="1925937"/>
            <a:ext cx="3608362" cy="33123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kern="1200" dirty="0">
                <a:solidFill>
                  <a:prstClr val="white"/>
                </a:solidFill>
              </a:rPr>
              <a:t>ONOS + OpenStack + XOS</a:t>
            </a:r>
          </a:p>
        </p:txBody>
      </p:sp>
      <p:sp>
        <p:nvSpPr>
          <p:cNvPr id="149" name="Rounded Rectangle 167"/>
          <p:cNvSpPr/>
          <p:nvPr/>
        </p:nvSpPr>
        <p:spPr>
          <a:xfrm>
            <a:off x="5052287" y="1074478"/>
            <a:ext cx="1740837" cy="751508"/>
          </a:xfrm>
          <a:prstGeom prst="roundRect">
            <a:avLst/>
          </a:prstGeom>
          <a:solidFill>
            <a:schemeClr val="bg1"/>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zh-CN" altLang="en-US" sz="1600" kern="1200" dirty="0" smtClean="0">
                <a:solidFill>
                  <a:srgbClr val="0070C0"/>
                </a:solidFill>
              </a:rPr>
              <a:t> </a:t>
            </a:r>
            <a:r>
              <a:rPr lang="en-US" sz="1600" kern="1200" dirty="0" smtClean="0">
                <a:solidFill>
                  <a:srgbClr val="0070C0"/>
                </a:solidFill>
              </a:rPr>
              <a:t>BBU, MME, </a:t>
            </a:r>
          </a:p>
          <a:p>
            <a:pPr algn="ctr" defTabSz="457189"/>
            <a:r>
              <a:rPr lang="en-US" sz="1600" kern="1200" dirty="0" smtClean="0">
                <a:solidFill>
                  <a:srgbClr val="0070C0"/>
                </a:solidFill>
              </a:rPr>
              <a:t>SGW,</a:t>
            </a:r>
            <a:r>
              <a:rPr lang="zh-CN" altLang="en-US" sz="1600" kern="1200" dirty="0" smtClean="0">
                <a:solidFill>
                  <a:srgbClr val="0070C0"/>
                </a:solidFill>
              </a:rPr>
              <a:t> </a:t>
            </a:r>
            <a:r>
              <a:rPr lang="en-US" sz="1600" kern="1200" dirty="0" smtClean="0">
                <a:solidFill>
                  <a:srgbClr val="0070C0"/>
                </a:solidFill>
              </a:rPr>
              <a:t>PGW</a:t>
            </a:r>
          </a:p>
          <a:p>
            <a:pPr algn="ctr" defTabSz="457189"/>
            <a:r>
              <a:rPr lang="en-US" sz="1600" kern="1200" dirty="0" smtClean="0">
                <a:solidFill>
                  <a:srgbClr val="0070C0"/>
                </a:solidFill>
              </a:rPr>
              <a:t>S</a:t>
            </a:r>
            <a:r>
              <a:rPr lang="en-US" altLang="zh-CN" sz="1600" kern="1200" dirty="0" smtClean="0">
                <a:solidFill>
                  <a:srgbClr val="0070C0"/>
                </a:solidFill>
              </a:rPr>
              <a:t>ervices</a:t>
            </a:r>
            <a:endParaRPr lang="en-US" sz="1600" kern="1200" dirty="0">
              <a:solidFill>
                <a:srgbClr val="0070C0"/>
              </a:solidFill>
            </a:endParaRPr>
          </a:p>
        </p:txBody>
      </p:sp>
      <p:sp>
        <p:nvSpPr>
          <p:cNvPr id="151" name="TextBox 150"/>
          <p:cNvSpPr txBox="1"/>
          <p:nvPr/>
        </p:nvSpPr>
        <p:spPr>
          <a:xfrm>
            <a:off x="2617107" y="4541917"/>
            <a:ext cx="4783596" cy="315471"/>
          </a:xfrm>
          <a:prstGeom prst="rect">
            <a:avLst/>
          </a:prstGeom>
          <a:solidFill>
            <a:schemeClr val="bg1">
              <a:alpha val="74000"/>
            </a:schemeClr>
          </a:solidFill>
        </p:spPr>
        <p:txBody>
          <a:bodyPr wrap="square" lIns="68580" tIns="34290" rIns="68580" bIns="34290" rtlCol="0">
            <a:spAutoFit/>
          </a:bodyPr>
          <a:lstStyle/>
          <a:p>
            <a:pPr algn="ctr" defTabSz="457189"/>
            <a:r>
              <a:rPr lang="en-US" sz="1600" kern="1200" dirty="0">
                <a:solidFill>
                  <a:srgbClr val="990000"/>
                </a:solidFill>
                <a:latin typeface="Calibri"/>
                <a:ea typeface="+mn-ea"/>
                <a:cs typeface="+mn-cs"/>
              </a:rPr>
              <a:t>Commodity Servers, Storage, Switches, and I/O</a:t>
            </a:r>
          </a:p>
        </p:txBody>
      </p:sp>
      <p:sp>
        <p:nvSpPr>
          <p:cNvPr id="152" name="Rounded Rectangle 59"/>
          <p:cNvSpPr/>
          <p:nvPr/>
        </p:nvSpPr>
        <p:spPr>
          <a:xfrm>
            <a:off x="3127726" y="1078032"/>
            <a:ext cx="1831227" cy="751508"/>
          </a:xfrm>
          <a:prstGeom prst="roundRect">
            <a:avLst/>
          </a:prstGeom>
          <a:solidFill>
            <a:schemeClr val="bg1"/>
          </a:solidFill>
          <a:ln>
            <a:solidFill>
              <a:srgbClr val="00B050"/>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457189"/>
            <a:r>
              <a:rPr lang="en-US" sz="1600" kern="1200" dirty="0" smtClean="0">
                <a:solidFill>
                  <a:srgbClr val="00B050"/>
                </a:solidFill>
              </a:rPr>
              <a:t>Caching Service</a:t>
            </a:r>
          </a:p>
          <a:p>
            <a:pPr algn="ctr" defTabSz="457189"/>
            <a:r>
              <a:rPr lang="zh-CN" altLang="en-US" sz="1600" kern="1200" dirty="0" smtClean="0">
                <a:solidFill>
                  <a:srgbClr val="00B050"/>
                </a:solidFill>
              </a:rPr>
              <a:t> </a:t>
            </a:r>
            <a:r>
              <a:rPr lang="en-US" sz="1600" kern="1200" dirty="0" smtClean="0">
                <a:solidFill>
                  <a:srgbClr val="00B050"/>
                </a:solidFill>
              </a:rPr>
              <a:t>M</a:t>
            </a:r>
            <a:r>
              <a:rPr lang="en-US" altLang="zh-CN" sz="1600" kern="1200" dirty="0" smtClean="0">
                <a:solidFill>
                  <a:srgbClr val="00B050"/>
                </a:solidFill>
              </a:rPr>
              <a:t>onitoring</a:t>
            </a:r>
            <a:r>
              <a:rPr lang="zh-CN" altLang="en-US" sz="1600" kern="1200" dirty="0" smtClean="0">
                <a:solidFill>
                  <a:srgbClr val="00B050"/>
                </a:solidFill>
              </a:rPr>
              <a:t> </a:t>
            </a:r>
            <a:r>
              <a:rPr lang="en-US" altLang="zh-CN" sz="1600" kern="1200" dirty="0" smtClean="0">
                <a:solidFill>
                  <a:srgbClr val="00B050"/>
                </a:solidFill>
              </a:rPr>
              <a:t>Service</a:t>
            </a:r>
            <a:endParaRPr lang="en-US" sz="1600" kern="1200" dirty="0" smtClean="0">
              <a:solidFill>
                <a:srgbClr val="00B050"/>
              </a:solidFill>
            </a:endParaRPr>
          </a:p>
          <a:p>
            <a:pPr algn="ctr" defTabSz="457189"/>
            <a:r>
              <a:rPr lang="en-US" sz="1600" kern="1200" dirty="0" smtClean="0">
                <a:solidFill>
                  <a:srgbClr val="00B050"/>
                </a:solidFill>
              </a:rPr>
              <a:t>eSON Service</a:t>
            </a:r>
            <a:endParaRPr lang="en-US" sz="1600" kern="1200" dirty="0">
              <a:solidFill>
                <a:srgbClr val="00B050"/>
              </a:solidFill>
            </a:endParaRPr>
          </a:p>
        </p:txBody>
      </p:sp>
      <p:sp>
        <p:nvSpPr>
          <p:cNvPr id="161" name="Shape 1065"/>
          <p:cNvSpPr/>
          <p:nvPr/>
        </p:nvSpPr>
        <p:spPr>
          <a:xfrm>
            <a:off x="5832877" y="3833161"/>
            <a:ext cx="666046" cy="202721"/>
          </a:xfrm>
          <a:prstGeom prst="roundRect">
            <a:avLst>
              <a:gd name="adj" fmla="val 16667"/>
            </a:avLst>
          </a:prstGeom>
          <a:solidFill>
            <a:srgbClr val="00B0F0"/>
          </a:solidFill>
          <a:ln>
            <a:noFill/>
          </a:ln>
        </p:spPr>
        <p:txBody>
          <a:bodyPr lIns="0" tIns="0" rIns="0" bIns="0" anchor="ctr" anchorCtr="0">
            <a:noAutofit/>
          </a:bodyPr>
          <a:lstStyle/>
          <a:p>
            <a:pPr algn="ctr" defTabSz="457200">
              <a:buClr>
                <a:prstClr val="white"/>
              </a:buClr>
              <a:buSzPct val="25000"/>
              <a:buFont typeface="Calibri"/>
              <a:buNone/>
            </a:pPr>
            <a:r>
              <a:rPr lang="en-US" sz="1000" b="1" kern="1200" dirty="0" smtClean="0">
                <a:solidFill>
                  <a:prstClr val="white"/>
                </a:solidFill>
                <a:latin typeface="Calibri"/>
                <a:ea typeface="Calibri"/>
                <a:cs typeface="Calibri"/>
                <a:sym typeface="Calibri"/>
              </a:rPr>
              <a:t>ONOS</a:t>
            </a:r>
            <a:endParaRPr lang="en-US" sz="1000" b="1" kern="1200" dirty="0">
              <a:solidFill>
                <a:prstClr val="white"/>
              </a:solidFill>
              <a:latin typeface="Calibri"/>
              <a:ea typeface="Calibri"/>
              <a:cs typeface="Calibri"/>
              <a:sym typeface="Calibri"/>
            </a:endParaRPr>
          </a:p>
        </p:txBody>
      </p:sp>
      <p:sp>
        <p:nvSpPr>
          <p:cNvPr id="162" name="Shape 1065"/>
          <p:cNvSpPr/>
          <p:nvPr/>
        </p:nvSpPr>
        <p:spPr>
          <a:xfrm>
            <a:off x="5843948" y="3594912"/>
            <a:ext cx="654975" cy="202721"/>
          </a:xfrm>
          <a:prstGeom prst="roundRect">
            <a:avLst>
              <a:gd name="adj" fmla="val 16667"/>
            </a:avLst>
          </a:prstGeom>
          <a:solidFill>
            <a:srgbClr val="00B0F0"/>
          </a:solidFill>
          <a:ln>
            <a:noFill/>
          </a:ln>
        </p:spPr>
        <p:txBody>
          <a:bodyPr lIns="0" tIns="0" rIns="0" bIns="0" anchor="ctr" anchorCtr="0">
            <a:noAutofit/>
          </a:bodyPr>
          <a:lstStyle/>
          <a:p>
            <a:pPr algn="ctr" defTabSz="457200">
              <a:buClr>
                <a:prstClr val="white"/>
              </a:buClr>
              <a:buSzPct val="25000"/>
              <a:buFont typeface="Calibri"/>
              <a:buNone/>
            </a:pPr>
            <a:r>
              <a:rPr lang="en-US" sz="1000" b="1" kern="1200">
                <a:solidFill>
                  <a:prstClr val="white"/>
                </a:solidFill>
                <a:latin typeface="Calibri"/>
                <a:ea typeface="Calibri"/>
                <a:cs typeface="Calibri"/>
                <a:sym typeface="Calibri"/>
              </a:rPr>
              <a:t>XOS</a:t>
            </a:r>
          </a:p>
        </p:txBody>
      </p:sp>
      <p:sp>
        <p:nvSpPr>
          <p:cNvPr id="163" name="Shape 1065"/>
          <p:cNvSpPr/>
          <p:nvPr/>
        </p:nvSpPr>
        <p:spPr>
          <a:xfrm>
            <a:off x="5852887" y="4070900"/>
            <a:ext cx="646036" cy="202721"/>
          </a:xfrm>
          <a:prstGeom prst="roundRect">
            <a:avLst>
              <a:gd name="adj" fmla="val 16667"/>
            </a:avLst>
          </a:prstGeom>
          <a:solidFill>
            <a:srgbClr val="00B0F0"/>
          </a:solidFill>
          <a:ln>
            <a:noFill/>
          </a:ln>
        </p:spPr>
        <p:txBody>
          <a:bodyPr lIns="0" tIns="0" rIns="0" bIns="0" anchor="ctr" anchorCtr="0">
            <a:noAutofit/>
          </a:bodyPr>
          <a:lstStyle/>
          <a:p>
            <a:pPr algn="ctr" defTabSz="457200">
              <a:buClr>
                <a:prstClr val="white"/>
              </a:buClr>
              <a:buSzPct val="25000"/>
              <a:buFont typeface="Calibri"/>
              <a:buNone/>
            </a:pPr>
            <a:r>
              <a:rPr lang="en-US" sz="1000" b="1" kern="1200" dirty="0" smtClean="0">
                <a:solidFill>
                  <a:prstClr val="white"/>
                </a:solidFill>
                <a:latin typeface="Calibri"/>
                <a:ea typeface="Calibri"/>
                <a:cs typeface="Calibri"/>
                <a:sym typeface="Calibri"/>
              </a:rPr>
              <a:t>O</a:t>
            </a:r>
            <a:r>
              <a:rPr lang="en-US" altLang="zh-CN" sz="1000" b="1" kern="1200" dirty="0" smtClean="0">
                <a:solidFill>
                  <a:prstClr val="white"/>
                </a:solidFill>
                <a:latin typeface="Calibri"/>
                <a:ea typeface="Calibri"/>
                <a:cs typeface="Calibri"/>
                <a:sym typeface="Calibri"/>
              </a:rPr>
              <a:t>penStack</a:t>
            </a:r>
            <a:endParaRPr lang="en-US" sz="1000" b="1" kern="1200" dirty="0">
              <a:solidFill>
                <a:prstClr val="white"/>
              </a:solidFill>
              <a:latin typeface="Calibri"/>
              <a:ea typeface="Calibri"/>
              <a:cs typeface="Calibri"/>
              <a:sym typeface="Calibri"/>
            </a:endParaRPr>
          </a:p>
        </p:txBody>
      </p:sp>
      <p:pic>
        <p:nvPicPr>
          <p:cNvPr id="164" name="Shape 998"/>
          <p:cNvPicPr preferRelativeResize="0"/>
          <p:nvPr/>
        </p:nvPicPr>
        <p:blipFill rotWithShape="1">
          <a:blip r:embed="rId5">
            <a:alphaModFix/>
          </a:blip>
          <a:srcRect/>
          <a:stretch/>
        </p:blipFill>
        <p:spPr>
          <a:xfrm>
            <a:off x="7191568" y="2950645"/>
            <a:ext cx="1403340" cy="612359"/>
          </a:xfrm>
          <a:prstGeom prst="rect">
            <a:avLst/>
          </a:prstGeom>
          <a:noFill/>
          <a:ln>
            <a:noFill/>
          </a:ln>
        </p:spPr>
      </p:pic>
      <p:sp>
        <p:nvSpPr>
          <p:cNvPr id="165" name="Shape 1060"/>
          <p:cNvSpPr/>
          <p:nvPr/>
        </p:nvSpPr>
        <p:spPr>
          <a:xfrm>
            <a:off x="6861981" y="3911696"/>
            <a:ext cx="581097" cy="291690"/>
          </a:xfrm>
          <a:prstGeom prst="roundRect">
            <a:avLst>
              <a:gd name="adj" fmla="val 16667"/>
            </a:avLst>
          </a:prstGeom>
          <a:solidFill>
            <a:srgbClr val="FABF8E"/>
          </a:solidFill>
          <a:ln>
            <a:noFill/>
          </a:ln>
        </p:spPr>
        <p:txBody>
          <a:bodyPr lIns="0" tIns="0" rIns="0" bIns="0" anchor="ctr" anchorCtr="0">
            <a:noAutofit/>
          </a:bodyPr>
          <a:lstStyle/>
          <a:p>
            <a:pPr algn="ctr" defTabSz="457200">
              <a:buClr>
                <a:prstClr val="white"/>
              </a:buClr>
              <a:buSzPct val="25000"/>
              <a:buFont typeface="Calibri"/>
              <a:buNone/>
            </a:pPr>
            <a:r>
              <a:rPr lang="en-US" sz="1000" b="1" kern="1200" dirty="0" smtClean="0">
                <a:solidFill>
                  <a:prstClr val="white"/>
                </a:solidFill>
                <a:latin typeface="Calibri"/>
                <a:ea typeface="Calibri"/>
                <a:cs typeface="Calibri"/>
                <a:sym typeface="Calibri"/>
              </a:rPr>
              <a:t>Content</a:t>
            </a:r>
          </a:p>
          <a:p>
            <a:pPr algn="ctr" defTabSz="457200">
              <a:buClr>
                <a:prstClr val="white"/>
              </a:buClr>
              <a:buSzPct val="25000"/>
              <a:buFont typeface="Calibri"/>
              <a:buNone/>
            </a:pPr>
            <a:r>
              <a:rPr lang="en-US" sz="1000" b="1" kern="1200" dirty="0" smtClean="0">
                <a:solidFill>
                  <a:prstClr val="white"/>
                </a:solidFill>
                <a:latin typeface="Calibri"/>
                <a:ea typeface="Calibri"/>
                <a:cs typeface="Calibri"/>
                <a:sym typeface="Calibri"/>
              </a:rPr>
              <a:t>Caching</a:t>
            </a:r>
            <a:endParaRPr lang="en-US" sz="1000" b="1" kern="1200" dirty="0">
              <a:solidFill>
                <a:prstClr val="white"/>
              </a:solidFill>
              <a:latin typeface="Calibri"/>
              <a:ea typeface="Calibri"/>
              <a:cs typeface="Calibri"/>
              <a:sym typeface="Calibri"/>
            </a:endParaRPr>
          </a:p>
        </p:txBody>
      </p:sp>
      <p:sp>
        <p:nvSpPr>
          <p:cNvPr id="169" name="Shape 1063"/>
          <p:cNvSpPr/>
          <p:nvPr/>
        </p:nvSpPr>
        <p:spPr>
          <a:xfrm>
            <a:off x="4036076" y="4026876"/>
            <a:ext cx="581097" cy="202721"/>
          </a:xfrm>
          <a:prstGeom prst="roundRect">
            <a:avLst>
              <a:gd name="adj" fmla="val 16667"/>
            </a:avLst>
          </a:prstGeom>
          <a:solidFill>
            <a:srgbClr val="76923C"/>
          </a:solidFill>
          <a:ln>
            <a:noFill/>
          </a:ln>
        </p:spPr>
        <p:txBody>
          <a:bodyPr lIns="0" tIns="0" rIns="0" bIns="0" anchor="ctr" anchorCtr="0">
            <a:noAutofit/>
          </a:bodyPr>
          <a:lstStyle/>
          <a:p>
            <a:pPr algn="ctr" defTabSz="457200">
              <a:buClr>
                <a:prstClr val="white"/>
              </a:buClr>
              <a:buSzPct val="25000"/>
              <a:buFont typeface="Calibri"/>
              <a:buNone/>
            </a:pPr>
            <a:r>
              <a:rPr lang="en-US" sz="1000" b="1" kern="1200" dirty="0">
                <a:solidFill>
                  <a:prstClr val="white"/>
                </a:solidFill>
                <a:latin typeface="Calibri"/>
                <a:ea typeface="Calibri"/>
                <a:cs typeface="Calibri"/>
                <a:sym typeface="Calibri"/>
              </a:rPr>
              <a:t>vSGW</a:t>
            </a:r>
          </a:p>
        </p:txBody>
      </p:sp>
      <p:sp>
        <p:nvSpPr>
          <p:cNvPr id="170" name="Shape 1064"/>
          <p:cNvSpPr/>
          <p:nvPr/>
        </p:nvSpPr>
        <p:spPr>
          <a:xfrm>
            <a:off x="4996154" y="3999007"/>
            <a:ext cx="581097" cy="202721"/>
          </a:xfrm>
          <a:prstGeom prst="roundRect">
            <a:avLst>
              <a:gd name="adj" fmla="val 16667"/>
            </a:avLst>
          </a:prstGeom>
          <a:solidFill>
            <a:srgbClr val="76923C"/>
          </a:solidFill>
          <a:ln>
            <a:noFill/>
          </a:ln>
        </p:spPr>
        <p:txBody>
          <a:bodyPr lIns="0" tIns="0" rIns="0" bIns="0" anchor="ctr" anchorCtr="0">
            <a:noAutofit/>
          </a:bodyPr>
          <a:lstStyle/>
          <a:p>
            <a:pPr algn="ctr" defTabSz="457200">
              <a:buClr>
                <a:prstClr val="white"/>
              </a:buClr>
              <a:buSzPct val="25000"/>
              <a:buFont typeface="Calibri"/>
              <a:buNone/>
            </a:pPr>
            <a:r>
              <a:rPr lang="en-US" sz="1000" b="1" kern="1200" dirty="0" err="1" smtClean="0">
                <a:solidFill>
                  <a:prstClr val="white"/>
                </a:solidFill>
                <a:latin typeface="Calibri"/>
                <a:ea typeface="Calibri"/>
                <a:cs typeface="Calibri"/>
                <a:sym typeface="Calibri"/>
              </a:rPr>
              <a:t>vPGW</a:t>
            </a:r>
            <a:r>
              <a:rPr lang="en-US" sz="1000" b="1" kern="1200" dirty="0" smtClean="0">
                <a:solidFill>
                  <a:prstClr val="white"/>
                </a:solidFill>
                <a:latin typeface="Calibri"/>
                <a:ea typeface="Calibri"/>
                <a:cs typeface="Calibri"/>
                <a:sym typeface="Calibri"/>
              </a:rPr>
              <a:t>-D</a:t>
            </a:r>
            <a:endParaRPr lang="en-US" sz="1000" b="1" kern="1200" dirty="0">
              <a:solidFill>
                <a:prstClr val="white"/>
              </a:solidFill>
              <a:latin typeface="Calibri"/>
              <a:ea typeface="Calibri"/>
              <a:cs typeface="Calibri"/>
              <a:sym typeface="Calibri"/>
            </a:endParaRPr>
          </a:p>
        </p:txBody>
      </p:sp>
      <p:cxnSp>
        <p:nvCxnSpPr>
          <p:cNvPr id="171" name="Straight Connector 62"/>
          <p:cNvCxnSpPr/>
          <p:nvPr/>
        </p:nvCxnSpPr>
        <p:spPr>
          <a:xfrm>
            <a:off x="5916036" y="3265060"/>
            <a:ext cx="1384442" cy="0"/>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172" name="Shape 1072"/>
          <p:cNvSpPr/>
          <p:nvPr/>
        </p:nvSpPr>
        <p:spPr>
          <a:xfrm>
            <a:off x="3117908" y="3923508"/>
            <a:ext cx="581097" cy="202721"/>
          </a:xfrm>
          <a:prstGeom prst="roundRect">
            <a:avLst>
              <a:gd name="adj" fmla="val 16667"/>
            </a:avLst>
          </a:prstGeom>
          <a:solidFill>
            <a:srgbClr val="938953"/>
          </a:solidFill>
          <a:ln>
            <a:noFill/>
          </a:ln>
        </p:spPr>
        <p:txBody>
          <a:bodyPr lIns="0" tIns="0" rIns="0" bIns="0" anchor="ctr" anchorCtr="0">
            <a:noAutofit/>
          </a:bodyPr>
          <a:lstStyle/>
          <a:p>
            <a:pPr algn="ctr" defTabSz="457200">
              <a:buClr>
                <a:prstClr val="white"/>
              </a:buClr>
              <a:buSzPct val="25000"/>
              <a:buFont typeface="Calibri"/>
              <a:buNone/>
            </a:pPr>
            <a:r>
              <a:rPr lang="en-US" sz="1000" b="1" kern="1200" dirty="0" smtClean="0">
                <a:solidFill>
                  <a:prstClr val="white"/>
                </a:solidFill>
                <a:latin typeface="Calibri"/>
                <a:ea typeface="Calibri"/>
                <a:cs typeface="Calibri"/>
                <a:sym typeface="Calibri"/>
              </a:rPr>
              <a:t>vBBU</a:t>
            </a:r>
            <a:endParaRPr lang="en-US" sz="1000" b="1" kern="1200" dirty="0">
              <a:solidFill>
                <a:prstClr val="white"/>
              </a:solidFill>
              <a:latin typeface="Calibri"/>
              <a:ea typeface="Calibri"/>
              <a:cs typeface="Calibri"/>
              <a:sym typeface="Calibri"/>
            </a:endParaRPr>
          </a:p>
        </p:txBody>
      </p:sp>
      <p:sp>
        <p:nvSpPr>
          <p:cNvPr id="173" name="Shape 1063"/>
          <p:cNvSpPr/>
          <p:nvPr/>
        </p:nvSpPr>
        <p:spPr>
          <a:xfrm>
            <a:off x="4036075" y="3789236"/>
            <a:ext cx="581097" cy="202721"/>
          </a:xfrm>
          <a:prstGeom prst="roundRect">
            <a:avLst>
              <a:gd name="adj" fmla="val 16667"/>
            </a:avLst>
          </a:prstGeom>
          <a:solidFill>
            <a:srgbClr val="76923C"/>
          </a:solidFill>
          <a:ln>
            <a:noFill/>
          </a:ln>
        </p:spPr>
        <p:txBody>
          <a:bodyPr lIns="0" tIns="0" rIns="0" bIns="0" anchor="ctr" anchorCtr="0">
            <a:noAutofit/>
          </a:bodyPr>
          <a:lstStyle/>
          <a:p>
            <a:pPr algn="ctr" defTabSz="457200">
              <a:buClr>
                <a:prstClr val="white"/>
              </a:buClr>
              <a:buSzPct val="25000"/>
              <a:buFont typeface="Calibri"/>
              <a:buNone/>
            </a:pPr>
            <a:r>
              <a:rPr lang="en-US" sz="1000" b="1" kern="1200" dirty="0" smtClean="0">
                <a:solidFill>
                  <a:prstClr val="white"/>
                </a:solidFill>
                <a:latin typeface="Calibri"/>
                <a:ea typeface="Calibri"/>
                <a:cs typeface="Calibri"/>
                <a:sym typeface="Calibri"/>
              </a:rPr>
              <a:t>MME</a:t>
            </a:r>
            <a:endParaRPr lang="en-US" sz="1000" b="1" kern="1200" dirty="0">
              <a:solidFill>
                <a:prstClr val="white"/>
              </a:solidFill>
              <a:latin typeface="Calibri"/>
              <a:ea typeface="Calibri"/>
              <a:cs typeface="Calibri"/>
              <a:sym typeface="Calibri"/>
            </a:endParaRPr>
          </a:p>
        </p:txBody>
      </p:sp>
      <p:pic>
        <p:nvPicPr>
          <p:cNvPr id="174" name="Picture 6" descr="stadium icon에 대한 이미지 검색결과"/>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7943" y="1444593"/>
            <a:ext cx="625822" cy="625822"/>
          </a:xfrm>
          <a:prstGeom prst="rect">
            <a:avLst/>
          </a:prstGeom>
          <a:noFill/>
          <a:extLst>
            <a:ext uri="{909E8E84-426E-40dd-AFC4-6F175D3DCCD1}">
              <a14:hiddenFill xmlns:a14="http://schemas.microsoft.com/office/drawing/2010/main">
                <a:solidFill>
                  <a:srgbClr val="FFFFFF"/>
                </a:solidFill>
              </a14:hiddenFill>
            </a:ext>
          </a:extLst>
        </p:spPr>
      </p:pic>
      <p:sp>
        <p:nvSpPr>
          <p:cNvPr id="175" name="Shape 1064"/>
          <p:cNvSpPr/>
          <p:nvPr/>
        </p:nvSpPr>
        <p:spPr>
          <a:xfrm>
            <a:off x="4977086" y="3751315"/>
            <a:ext cx="581097" cy="202721"/>
          </a:xfrm>
          <a:prstGeom prst="roundRect">
            <a:avLst>
              <a:gd name="adj" fmla="val 16667"/>
            </a:avLst>
          </a:prstGeom>
          <a:solidFill>
            <a:srgbClr val="76923C"/>
          </a:solidFill>
          <a:ln>
            <a:noFill/>
          </a:ln>
        </p:spPr>
        <p:txBody>
          <a:bodyPr lIns="0" tIns="0" rIns="0" bIns="0" anchor="ctr" anchorCtr="0">
            <a:noAutofit/>
          </a:bodyPr>
          <a:lstStyle/>
          <a:p>
            <a:pPr algn="ctr" defTabSz="457200">
              <a:buClr>
                <a:prstClr val="white"/>
              </a:buClr>
              <a:buSzPct val="25000"/>
              <a:buFont typeface="Calibri"/>
              <a:buNone/>
            </a:pPr>
            <a:r>
              <a:rPr lang="en-US" sz="1000" b="1" kern="1200" dirty="0" err="1" smtClean="0">
                <a:solidFill>
                  <a:prstClr val="white"/>
                </a:solidFill>
                <a:latin typeface="Calibri"/>
                <a:ea typeface="Calibri"/>
                <a:cs typeface="Calibri"/>
                <a:sym typeface="Calibri"/>
              </a:rPr>
              <a:t>vPGW</a:t>
            </a:r>
            <a:r>
              <a:rPr lang="en-US" sz="1000" b="1" kern="1200" dirty="0" smtClean="0">
                <a:solidFill>
                  <a:prstClr val="white"/>
                </a:solidFill>
                <a:latin typeface="Calibri"/>
                <a:ea typeface="Calibri"/>
                <a:cs typeface="Calibri"/>
                <a:sym typeface="Calibri"/>
              </a:rPr>
              <a:t>-C</a:t>
            </a:r>
            <a:endParaRPr lang="en-US" sz="1000" b="1" kern="1200" dirty="0">
              <a:solidFill>
                <a:prstClr val="white"/>
              </a:solidFill>
              <a:latin typeface="Calibri"/>
              <a:ea typeface="Calibri"/>
              <a:cs typeface="Calibri"/>
              <a:sym typeface="Calibri"/>
            </a:endParaRPr>
          </a:p>
        </p:txBody>
      </p:sp>
      <p:pic>
        <p:nvPicPr>
          <p:cNvPr id="176" name="Picture 2" descr="commodity servers에 대한 이미지 검색결과"/>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6959"/>
                    </a14:imgEffect>
                  </a14:imgLayer>
                </a14:imgProps>
              </a:ext>
              <a:ext uri="{28A0092B-C50C-407E-A947-70E740481C1C}">
                <a14:useLocalDpi xmlns:a14="http://schemas.microsoft.com/office/drawing/2010/main" val="0"/>
              </a:ext>
            </a:extLst>
          </a:blip>
          <a:srcRect/>
          <a:stretch>
            <a:fillRect/>
          </a:stretch>
        </p:blipFill>
        <p:spPr bwMode="auto">
          <a:xfrm flipH="1">
            <a:off x="7120401" y="3098216"/>
            <a:ext cx="645353" cy="370642"/>
          </a:xfrm>
          <a:prstGeom prst="rect">
            <a:avLst/>
          </a:prstGeom>
          <a:noFill/>
          <a:extLst>
            <a:ext uri="{909E8E84-426E-40dd-AFC4-6F175D3DCCD1}">
              <a14:hiddenFill xmlns:a14="http://schemas.microsoft.com/office/drawing/2010/main">
                <a:solidFill>
                  <a:srgbClr val="FFFFFF"/>
                </a:solidFill>
              </a14:hiddenFill>
            </a:ext>
          </a:extLst>
        </p:spPr>
      </p:pic>
      <p:sp>
        <p:nvSpPr>
          <p:cNvPr id="177" name="Shape 1064"/>
          <p:cNvSpPr/>
          <p:nvPr/>
        </p:nvSpPr>
        <p:spPr>
          <a:xfrm>
            <a:off x="7196386" y="3092991"/>
            <a:ext cx="581097" cy="202721"/>
          </a:xfrm>
          <a:prstGeom prst="roundRect">
            <a:avLst>
              <a:gd name="adj" fmla="val 16667"/>
            </a:avLst>
          </a:prstGeom>
          <a:solidFill>
            <a:srgbClr val="FABF8E"/>
          </a:solidFill>
          <a:ln>
            <a:noFill/>
          </a:ln>
        </p:spPr>
        <p:txBody>
          <a:bodyPr lIns="0" tIns="0" rIns="0" bIns="0" anchor="ctr" anchorCtr="0">
            <a:noAutofit/>
          </a:bodyPr>
          <a:lstStyle/>
          <a:p>
            <a:pPr algn="ctr" defTabSz="457200">
              <a:buClr>
                <a:prstClr val="white"/>
              </a:buClr>
              <a:buSzPct val="25000"/>
              <a:buFont typeface="Calibri"/>
              <a:buNone/>
            </a:pPr>
            <a:r>
              <a:rPr lang="en-US" sz="1000" b="1" kern="1200" dirty="0">
                <a:solidFill>
                  <a:prstClr val="white"/>
                </a:solidFill>
                <a:latin typeface="Calibri"/>
                <a:ea typeface="Calibri"/>
                <a:cs typeface="Calibri"/>
                <a:sym typeface="Calibri"/>
              </a:rPr>
              <a:t>T</a:t>
            </a:r>
            <a:r>
              <a:rPr lang="en-US" altLang="zh-CN" sz="1000" b="1" kern="1200" dirty="0">
                <a:solidFill>
                  <a:prstClr val="white"/>
                </a:solidFill>
                <a:latin typeface="Calibri"/>
                <a:ea typeface="Calibri"/>
                <a:cs typeface="Calibri"/>
                <a:sym typeface="Calibri"/>
              </a:rPr>
              <a:t>eraVM</a:t>
            </a:r>
            <a:endParaRPr lang="en-US" sz="1000" b="1" kern="1200" dirty="0">
              <a:solidFill>
                <a:prstClr val="white"/>
              </a:solidFill>
              <a:latin typeface="Calibri"/>
              <a:ea typeface="Calibri"/>
              <a:cs typeface="Calibri"/>
              <a:sym typeface="Calibri"/>
            </a:endParaRPr>
          </a:p>
        </p:txBody>
      </p:sp>
      <p:pic>
        <p:nvPicPr>
          <p:cNvPr id="179" name="Picture 4" descr="Small cell에 대한 이미지 검색결과"/>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3490" y="3822323"/>
            <a:ext cx="624835" cy="589605"/>
          </a:xfrm>
          <a:prstGeom prst="rect">
            <a:avLst/>
          </a:prstGeom>
          <a:noFill/>
          <a:extLst>
            <a:ext uri="{909E8E84-426E-40dd-AFC4-6F175D3DCCD1}">
              <a14:hiddenFill xmlns:a14="http://schemas.microsoft.com/office/drawing/2010/main">
                <a:solidFill>
                  <a:srgbClr val="FFFFFF"/>
                </a:solidFill>
              </a14:hiddenFill>
            </a:ext>
          </a:extLst>
        </p:spPr>
      </p:pic>
      <p:sp>
        <p:nvSpPr>
          <p:cNvPr id="180" name="Shape 1019"/>
          <p:cNvSpPr/>
          <p:nvPr/>
        </p:nvSpPr>
        <p:spPr>
          <a:xfrm>
            <a:off x="1576971" y="4187240"/>
            <a:ext cx="654229" cy="338552"/>
          </a:xfrm>
          <a:prstGeom prst="rect">
            <a:avLst/>
          </a:prstGeom>
          <a:noFill/>
          <a:ln w="38100" cap="flat" cmpd="sng">
            <a:noFill/>
            <a:miter lim="400000"/>
          </a:ln>
          <a:effectLst/>
          <a:extLst>
            <a:ext uri="{C572A759-6A51-4108-AA02-DFA0A04FC94B}">
              <ma14:wrappingTextBoxFlag xmlns:ma14="http://schemas.microsoft.com/office/mac/drawingml/2011/main" val="1"/>
            </a:ext>
          </a:extLst>
        </p:spPr>
        <p:txBody>
          <a:bodyPr wrap="square" lIns="60959" tIns="60959" rIns="60959" bIns="60959" numCol="1" anchor="ctr">
            <a:spAutoFit/>
          </a:bodyPr>
          <a:lstStyle>
            <a:lvl1pPr algn="ctr">
              <a:defRPr sz="2800">
                <a:solidFill>
                  <a:srgbClr val="FFFFFF"/>
                </a:solidFill>
              </a:defRPr>
            </a:lvl1pPr>
          </a:lstStyle>
          <a:p>
            <a:pPr defTabSz="257099">
              <a:defRPr sz="1800">
                <a:solidFill>
                  <a:srgbClr val="000000"/>
                </a:solidFill>
              </a:defRPr>
            </a:pPr>
            <a:r>
              <a:rPr lang="en-US" sz="1400" kern="1200" dirty="0" smtClean="0">
                <a:solidFill>
                  <a:srgbClr val="000000"/>
                </a:solidFill>
                <a:latin typeface="Calibri"/>
                <a:ea typeface="Vista Sans OT Medium"/>
                <a:cs typeface="Vista Sans OT Medium"/>
                <a:sym typeface="Vista Sans OT Medium"/>
              </a:rPr>
              <a:t>RRU</a:t>
            </a:r>
            <a:r>
              <a:rPr lang="en-US" altLang="zh-CN" sz="1400" kern="1200" dirty="0" smtClean="0">
                <a:solidFill>
                  <a:srgbClr val="000000"/>
                </a:solidFill>
                <a:latin typeface="Calibri"/>
                <a:ea typeface="Vista Sans OT Medium"/>
                <a:cs typeface="Vista Sans OT Medium"/>
                <a:sym typeface="Vista Sans OT Medium"/>
              </a:rPr>
              <a:t>s</a:t>
            </a:r>
            <a:endParaRPr sz="1400" kern="1200" dirty="0">
              <a:solidFill>
                <a:srgbClr val="000000"/>
              </a:solidFill>
              <a:latin typeface="Calibri"/>
              <a:ea typeface="Vista Sans OT Medium"/>
              <a:cs typeface="Vista Sans OT Medium"/>
              <a:sym typeface="Vista Sans OT Medium"/>
            </a:endParaRPr>
          </a:p>
        </p:txBody>
      </p:sp>
      <p:pic>
        <p:nvPicPr>
          <p:cNvPr id="181" name="Shape 764"/>
          <p:cNvPicPr preferRelativeResize="0"/>
          <p:nvPr/>
        </p:nvPicPr>
        <p:blipFill rotWithShape="1">
          <a:blip r:embed="rId8">
            <a:alphaModFix/>
          </a:blip>
          <a:srcRect/>
          <a:stretch/>
        </p:blipFill>
        <p:spPr>
          <a:xfrm>
            <a:off x="1140178" y="4196151"/>
            <a:ext cx="211561" cy="257173"/>
          </a:xfrm>
          <a:prstGeom prst="rect">
            <a:avLst/>
          </a:prstGeom>
          <a:noFill/>
          <a:ln>
            <a:noFill/>
          </a:ln>
        </p:spPr>
      </p:pic>
      <p:pic>
        <p:nvPicPr>
          <p:cNvPr id="182" name="Shape 764"/>
          <p:cNvPicPr preferRelativeResize="0"/>
          <p:nvPr/>
        </p:nvPicPr>
        <p:blipFill rotWithShape="1">
          <a:blip r:embed="rId8">
            <a:alphaModFix/>
          </a:blip>
          <a:srcRect/>
          <a:stretch/>
        </p:blipFill>
        <p:spPr>
          <a:xfrm>
            <a:off x="1140178" y="3781507"/>
            <a:ext cx="211561" cy="257173"/>
          </a:xfrm>
          <a:prstGeom prst="rect">
            <a:avLst/>
          </a:prstGeom>
          <a:noFill/>
          <a:ln>
            <a:noFill/>
          </a:ln>
        </p:spPr>
      </p:pic>
      <p:sp>
        <p:nvSpPr>
          <p:cNvPr id="183" name="TextBox 182"/>
          <p:cNvSpPr txBox="1"/>
          <p:nvPr/>
        </p:nvSpPr>
        <p:spPr>
          <a:xfrm>
            <a:off x="7728626" y="3204052"/>
            <a:ext cx="715767" cy="207749"/>
          </a:xfrm>
          <a:prstGeom prst="rect">
            <a:avLst/>
          </a:prstGeom>
          <a:noFill/>
        </p:spPr>
        <p:txBody>
          <a:bodyPr wrap="none" lIns="68589" tIns="34295" rIns="68589" bIns="34295" rtlCol="0">
            <a:spAutoFit/>
          </a:bodyPr>
          <a:lstStyle/>
          <a:p>
            <a:pPr algn="ctr" defTabSz="685891"/>
            <a:r>
              <a:rPr lang="en-US" sz="900" b="1" kern="1200" dirty="0">
                <a:solidFill>
                  <a:srgbClr val="000000">
                    <a:lumMod val="50000"/>
                    <a:lumOff val="50000"/>
                  </a:srgbClr>
                </a:solidFill>
                <a:latin typeface="Calibri"/>
                <a:ea typeface="+mn-ea"/>
                <a:cs typeface="+mn-cs"/>
              </a:rPr>
              <a:t>INTERNET</a:t>
            </a:r>
          </a:p>
        </p:txBody>
      </p:sp>
      <p:pic>
        <p:nvPicPr>
          <p:cNvPr id="184" name="Picture 6" descr="mobile service network에 대한 이미지 검색결과"/>
          <p:cNvPicPr>
            <a:picLocks noChangeAspect="1" noChangeArrowheads="1"/>
          </p:cNvPicPr>
          <p:nvPr/>
        </p:nvPicPr>
        <p:blipFill rotWithShape="1">
          <a:blip r:embed="rId9">
            <a:extLst>
              <a:ext uri="{28A0092B-C50C-407E-A947-70E740481C1C}">
                <a14:useLocalDpi xmlns:a14="http://schemas.microsoft.com/office/drawing/2010/main" val="0"/>
              </a:ext>
            </a:extLst>
          </a:blip>
          <a:srcRect l="11813"/>
          <a:stretch/>
        </p:blipFill>
        <p:spPr bwMode="auto">
          <a:xfrm>
            <a:off x="2157943" y="976748"/>
            <a:ext cx="783910" cy="480891"/>
          </a:xfrm>
          <a:prstGeom prst="rect">
            <a:avLst/>
          </a:prstGeom>
          <a:noFill/>
          <a:extLst>
            <a:ext uri="{909E8E84-426E-40dd-AFC4-6F175D3DCCD1}">
              <a14:hiddenFill xmlns:a14="http://schemas.microsoft.com/office/drawing/2010/main">
                <a:solidFill>
                  <a:srgbClr val="FFFFFF"/>
                </a:solidFill>
              </a14:hiddenFill>
            </a:ext>
          </a:extLst>
        </p:spPr>
      </p:pic>
      <p:sp>
        <p:nvSpPr>
          <p:cNvPr id="52" name="Oval Callout 102"/>
          <p:cNvSpPr/>
          <p:nvPr/>
        </p:nvSpPr>
        <p:spPr>
          <a:xfrm>
            <a:off x="7444046" y="851556"/>
            <a:ext cx="1550352" cy="881733"/>
          </a:xfrm>
          <a:prstGeom prst="wedgeEllipseCallout">
            <a:avLst>
              <a:gd name="adj1" fmla="val -67050"/>
              <a:gd name="adj2" fmla="val 46982"/>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kern="1200" dirty="0" smtClean="0">
                <a:solidFill>
                  <a:prstClr val="white"/>
                </a:solidFill>
              </a:rPr>
              <a:t>POC at ONS 2016</a:t>
            </a:r>
            <a:endParaRPr lang="en-US" sz="1600" kern="1200" dirty="0">
              <a:solidFill>
                <a:prstClr val="white"/>
              </a:solidFill>
            </a:endParaRPr>
          </a:p>
        </p:txBody>
      </p:sp>
      <p:pic>
        <p:nvPicPr>
          <p:cNvPr id="102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08456" y="2540264"/>
            <a:ext cx="3225800"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7136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altLang="ko-KR" dirty="0" smtClean="0"/>
              <a:t>M-CORD Service example: Video from the Edge</a:t>
            </a:r>
            <a:endParaRPr lang="ko-KR" altLang="en-US" dirty="0"/>
          </a:p>
        </p:txBody>
      </p:sp>
      <p:sp>
        <p:nvSpPr>
          <p:cNvPr id="414" name="Shape 414"/>
          <p:cNvSpPr txBox="1"/>
          <p:nvPr/>
        </p:nvSpPr>
        <p:spPr>
          <a:xfrm>
            <a:off x="609230" y="4035121"/>
            <a:ext cx="8287500" cy="1008000"/>
          </a:xfrm>
          <a:prstGeom prst="rect">
            <a:avLst/>
          </a:prstGeom>
          <a:noFill/>
          <a:ln>
            <a:noFill/>
          </a:ln>
        </p:spPr>
        <p:txBody>
          <a:bodyPr lIns="91419" tIns="91419" rIns="91419" bIns="91419" anchor="ctr" anchorCtr="0">
            <a:noAutofit/>
          </a:bodyPr>
          <a:lstStyle/>
          <a:p>
            <a:pPr marL="266681" indent="-266681" defTabSz="457200">
              <a:buClr>
                <a:srgbClr val="000000"/>
              </a:buClr>
              <a:buSzPct val="100000"/>
              <a:buFont typeface="Arial"/>
              <a:buChar char="•"/>
            </a:pPr>
            <a:r>
              <a:rPr lang="en-US" sz="1800" kern="1200" dirty="0">
                <a:latin typeface="Calibri"/>
                <a:ea typeface="Calibri"/>
                <a:cs typeface="Calibri"/>
                <a:sym typeface="Calibri"/>
              </a:rPr>
              <a:t>Local service          : UE1          vBB</a:t>
            </a:r>
            <a:r>
              <a:rPr lang="en-US" sz="1800" kern="1200" dirty="0">
                <a:solidFill>
                  <a:prstClr val="black"/>
                </a:solidFill>
                <a:latin typeface="Calibri"/>
                <a:ea typeface="Calibri"/>
                <a:cs typeface="Calibri"/>
                <a:sym typeface="Calibri"/>
              </a:rPr>
              <a:t>U</a:t>
            </a:r>
            <a:r>
              <a:rPr lang="en-US" sz="1800" kern="1200" dirty="0" smtClean="0">
                <a:latin typeface="Calibri"/>
                <a:ea typeface="Calibri"/>
                <a:cs typeface="Calibri"/>
                <a:sym typeface="Calibri"/>
              </a:rPr>
              <a:t>          </a:t>
            </a:r>
            <a:r>
              <a:rPr lang="en-US" sz="1800" kern="1200" dirty="0" err="1">
                <a:latin typeface="Calibri"/>
                <a:ea typeface="Calibri"/>
                <a:cs typeface="Calibri"/>
                <a:sym typeface="Calibri"/>
              </a:rPr>
              <a:t>vSGW</a:t>
            </a:r>
            <a:r>
              <a:rPr lang="en-US" sz="1800" kern="1200" dirty="0" smtClean="0">
                <a:latin typeface="Calibri"/>
                <a:ea typeface="Calibri"/>
                <a:cs typeface="Calibri"/>
                <a:sym typeface="Calibri"/>
              </a:rPr>
              <a:t>            local-PGW</a:t>
            </a:r>
            <a:r>
              <a:rPr lang="en-US" sz="1800" kern="1200" dirty="0" smtClean="0">
                <a:solidFill>
                  <a:prstClr val="black"/>
                </a:solidFill>
                <a:latin typeface="Calibri"/>
                <a:ea typeface="Calibri"/>
                <a:cs typeface="Calibri"/>
                <a:sym typeface="Calibri"/>
              </a:rPr>
              <a:t> </a:t>
            </a:r>
            <a:endParaRPr lang="en-US" sz="1800" kern="1200" dirty="0">
              <a:solidFill>
                <a:prstClr val="black"/>
              </a:solidFill>
              <a:latin typeface="Calibri"/>
              <a:ea typeface="Calibri"/>
              <a:cs typeface="Calibri"/>
              <a:sym typeface="Calibri"/>
            </a:endParaRPr>
          </a:p>
          <a:p>
            <a:pPr marL="266681" indent="-266681" defTabSz="457200">
              <a:spcBef>
                <a:spcPts val="400"/>
              </a:spcBef>
              <a:buClr>
                <a:srgbClr val="000000"/>
              </a:buClr>
              <a:buSzPct val="100000"/>
              <a:buFont typeface="Arial"/>
              <a:buChar char="•"/>
            </a:pPr>
            <a:r>
              <a:rPr lang="en-US" sz="1800" kern="1200" dirty="0">
                <a:latin typeface="Calibri"/>
                <a:ea typeface="Calibri"/>
                <a:cs typeface="Calibri"/>
                <a:sym typeface="Calibri"/>
              </a:rPr>
              <a:t>Non-local Service :  UE2          vBB</a:t>
            </a:r>
            <a:r>
              <a:rPr lang="en-US" sz="1800" kern="1200" dirty="0">
                <a:solidFill>
                  <a:prstClr val="black"/>
                </a:solidFill>
                <a:latin typeface="Calibri"/>
                <a:ea typeface="Calibri"/>
                <a:cs typeface="Calibri"/>
                <a:sym typeface="Calibri"/>
              </a:rPr>
              <a:t>U</a:t>
            </a:r>
            <a:r>
              <a:rPr lang="en-US" sz="1800" kern="1200" dirty="0">
                <a:latin typeface="Calibri"/>
                <a:ea typeface="Calibri"/>
                <a:cs typeface="Calibri"/>
                <a:sym typeface="Calibri"/>
              </a:rPr>
              <a:t> </a:t>
            </a:r>
            <a:r>
              <a:rPr lang="en-US" sz="1800" kern="1200" dirty="0" smtClean="0">
                <a:latin typeface="Calibri"/>
                <a:ea typeface="Calibri"/>
                <a:cs typeface="Calibri"/>
                <a:sym typeface="Calibri"/>
              </a:rPr>
              <a:t>         </a:t>
            </a:r>
            <a:r>
              <a:rPr lang="en-US" sz="1800" kern="1200" dirty="0" err="1">
                <a:solidFill>
                  <a:prstClr val="black"/>
                </a:solidFill>
                <a:latin typeface="Calibri"/>
                <a:ea typeface="Calibri"/>
                <a:cs typeface="Calibri"/>
                <a:sym typeface="Calibri"/>
              </a:rPr>
              <a:t>v</a:t>
            </a:r>
            <a:r>
              <a:rPr lang="en-US" sz="1800" kern="1200" dirty="0" err="1">
                <a:latin typeface="Calibri"/>
                <a:ea typeface="Calibri"/>
                <a:cs typeface="Calibri"/>
                <a:sym typeface="Calibri"/>
              </a:rPr>
              <a:t>SGW</a:t>
            </a:r>
            <a:r>
              <a:rPr lang="en-US" sz="1800" kern="1200" dirty="0">
                <a:latin typeface="Calibri"/>
                <a:ea typeface="Calibri"/>
                <a:cs typeface="Calibri"/>
                <a:sym typeface="Calibri"/>
              </a:rPr>
              <a:t>            global-PGW</a:t>
            </a:r>
          </a:p>
          <a:p>
            <a:pPr defTabSz="457200">
              <a:spcBef>
                <a:spcPts val="400"/>
              </a:spcBef>
              <a:buClr>
                <a:srgbClr val="000000"/>
              </a:buClr>
            </a:pPr>
            <a:endParaRPr sz="1800" kern="1200" dirty="0"/>
          </a:p>
        </p:txBody>
      </p:sp>
      <p:sp>
        <p:nvSpPr>
          <p:cNvPr id="41" name="Rectangle 144"/>
          <p:cNvSpPr/>
          <p:nvPr/>
        </p:nvSpPr>
        <p:spPr>
          <a:xfrm>
            <a:off x="6585070" y="2444070"/>
            <a:ext cx="467354" cy="56015"/>
          </a:xfrm>
          <a:prstGeom prst="rect">
            <a:avLst/>
          </a:prstGeom>
          <a:solidFill>
            <a:srgbClr val="000000">
              <a:lumMod val="50000"/>
              <a:lumOff val="50000"/>
            </a:srgbClr>
          </a:solidFill>
          <a:ln w="25400" cap="flat" cmpd="sng" algn="ctr">
            <a:solidFill>
              <a:srgbClr val="FFFFFF"/>
            </a:solidFill>
            <a:prstDash val="solid"/>
          </a:ln>
          <a:effectLst/>
        </p:spPr>
        <p:txBody>
          <a:bodyPr lIns="68585" tIns="34295" rIns="68585" bIns="34295" rtlCol="0" anchor="ctr"/>
          <a:lstStyle/>
          <a:p>
            <a:pPr algn="ctr" defTabSz="685840"/>
            <a:endParaRPr lang="en-US" sz="1800" kern="1200">
              <a:solidFill>
                <a:srgbClr val="ECE7D4"/>
              </a:solidFill>
              <a:latin typeface="Calibri"/>
              <a:ea typeface="+mn-ea"/>
              <a:cs typeface="+mn-cs"/>
            </a:endParaRPr>
          </a:p>
        </p:txBody>
      </p:sp>
      <p:pic>
        <p:nvPicPr>
          <p:cNvPr id="42" name="Picture 2" descr="http://wpuploads.appadvice.com/wp-content/uploads/2013/04/Screen-Shot-2013-04-15-at-09.32.4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7359" y="2267659"/>
            <a:ext cx="171079" cy="31110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wpuploads.appadvice.com/wp-content/uploads/2013/04/Screen-Shot-2013-04-15-at-09.32.4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1064" y="2902552"/>
            <a:ext cx="177374" cy="322550"/>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21"/>
          <p:cNvGrpSpPr/>
          <p:nvPr/>
        </p:nvGrpSpPr>
        <p:grpSpPr>
          <a:xfrm>
            <a:off x="1893402" y="2228030"/>
            <a:ext cx="342989" cy="353058"/>
            <a:chOff x="2179894" y="4176040"/>
            <a:chExt cx="457200" cy="470744"/>
          </a:xfrm>
        </p:grpSpPr>
        <p:sp>
          <p:nvSpPr>
            <p:cNvPr id="45" name="Oval 19"/>
            <p:cNvSpPr/>
            <p:nvPr/>
          </p:nvSpPr>
          <p:spPr>
            <a:xfrm>
              <a:off x="2179894" y="4564980"/>
              <a:ext cx="457200" cy="81804"/>
            </a:xfrm>
            <a:prstGeom prst="ellipse">
              <a:avLst/>
            </a:prstGeom>
            <a:solidFill>
              <a:srgbClr val="91B4C5">
                <a:lumMod val="20000"/>
                <a:lumOff val="80000"/>
              </a:srgbClr>
            </a:solidFill>
            <a:ln w="3175" cap="flat" cmpd="sng" algn="ctr">
              <a:solidFill>
                <a:srgbClr val="000000">
                  <a:lumMod val="50000"/>
                  <a:lumOff val="50000"/>
                </a:srgbClr>
              </a:solidFill>
              <a:prstDash val="solid"/>
            </a:ln>
            <a:effectLst/>
          </p:spPr>
          <p:txBody>
            <a:bodyPr rtlCol="0" anchor="ctr"/>
            <a:lstStyle/>
            <a:p>
              <a:pPr algn="ctr" defTabSz="685840"/>
              <a:endParaRPr lang="en-US" sz="1800" kern="1200">
                <a:solidFill>
                  <a:srgbClr val="ECE7D4"/>
                </a:solidFill>
                <a:latin typeface="Calibri"/>
                <a:ea typeface="+mn-ea"/>
                <a:cs typeface="+mn-cs"/>
              </a:endParaRPr>
            </a:p>
          </p:txBody>
        </p:sp>
        <p:pic>
          <p:nvPicPr>
            <p:cNvPr id="46" name="Picture 4" descr="http://www.rfcell.com/resize.ashx?path=/sites/rfcell/UserContent/images/Picture3.png&amp;width=8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42199" y="4176040"/>
              <a:ext cx="251765" cy="453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Group 59"/>
          <p:cNvGrpSpPr/>
          <p:nvPr/>
        </p:nvGrpSpPr>
        <p:grpSpPr>
          <a:xfrm>
            <a:off x="1600643" y="2673631"/>
            <a:ext cx="342989" cy="353058"/>
            <a:chOff x="2179894" y="4176040"/>
            <a:chExt cx="457200" cy="470744"/>
          </a:xfrm>
        </p:grpSpPr>
        <p:sp>
          <p:nvSpPr>
            <p:cNvPr id="48" name="Oval 61"/>
            <p:cNvSpPr/>
            <p:nvPr/>
          </p:nvSpPr>
          <p:spPr>
            <a:xfrm>
              <a:off x="2179894" y="4564980"/>
              <a:ext cx="457200" cy="81804"/>
            </a:xfrm>
            <a:prstGeom prst="ellipse">
              <a:avLst/>
            </a:prstGeom>
            <a:solidFill>
              <a:srgbClr val="91B4C5">
                <a:lumMod val="20000"/>
                <a:lumOff val="80000"/>
              </a:srgbClr>
            </a:solidFill>
            <a:ln w="3175" cap="flat" cmpd="sng" algn="ctr">
              <a:solidFill>
                <a:srgbClr val="000000">
                  <a:lumMod val="50000"/>
                  <a:lumOff val="50000"/>
                </a:srgbClr>
              </a:solidFill>
              <a:prstDash val="solid"/>
            </a:ln>
            <a:effectLst/>
          </p:spPr>
          <p:txBody>
            <a:bodyPr rtlCol="0" anchor="ctr"/>
            <a:lstStyle/>
            <a:p>
              <a:pPr algn="ctr" defTabSz="685840"/>
              <a:endParaRPr lang="en-US" sz="1800" kern="1200">
                <a:solidFill>
                  <a:srgbClr val="ECE7D4"/>
                </a:solidFill>
                <a:latin typeface="Calibri"/>
                <a:ea typeface="+mn-ea"/>
                <a:cs typeface="+mn-cs"/>
              </a:endParaRPr>
            </a:p>
          </p:txBody>
        </p:sp>
        <p:pic>
          <p:nvPicPr>
            <p:cNvPr id="49" name="Picture 4" descr="http://www.rfcell.com/resize.ashx?path=/sites/rfcell/UserContent/images/Picture3.png&amp;width=8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42199" y="4176040"/>
              <a:ext cx="251765" cy="453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64"/>
          <p:cNvGrpSpPr/>
          <p:nvPr/>
        </p:nvGrpSpPr>
        <p:grpSpPr>
          <a:xfrm>
            <a:off x="1987087" y="2976128"/>
            <a:ext cx="342989" cy="353058"/>
            <a:chOff x="2179894" y="4176040"/>
            <a:chExt cx="457200" cy="470744"/>
          </a:xfrm>
        </p:grpSpPr>
        <p:sp>
          <p:nvSpPr>
            <p:cNvPr id="51" name="Oval 66"/>
            <p:cNvSpPr/>
            <p:nvPr/>
          </p:nvSpPr>
          <p:spPr>
            <a:xfrm>
              <a:off x="2179894" y="4564980"/>
              <a:ext cx="457200" cy="81804"/>
            </a:xfrm>
            <a:prstGeom prst="ellipse">
              <a:avLst/>
            </a:prstGeom>
            <a:solidFill>
              <a:srgbClr val="91B4C5">
                <a:lumMod val="20000"/>
                <a:lumOff val="80000"/>
              </a:srgbClr>
            </a:solidFill>
            <a:ln w="3175" cap="flat" cmpd="sng" algn="ctr">
              <a:solidFill>
                <a:srgbClr val="000000">
                  <a:lumMod val="50000"/>
                  <a:lumOff val="50000"/>
                </a:srgbClr>
              </a:solidFill>
              <a:prstDash val="solid"/>
            </a:ln>
            <a:effectLst/>
          </p:spPr>
          <p:txBody>
            <a:bodyPr rtlCol="0" anchor="ctr"/>
            <a:lstStyle/>
            <a:p>
              <a:pPr algn="ctr" defTabSz="685840"/>
              <a:endParaRPr lang="en-US" sz="1800" kern="1200">
                <a:solidFill>
                  <a:srgbClr val="ECE7D4"/>
                </a:solidFill>
                <a:latin typeface="Calibri"/>
                <a:ea typeface="+mn-ea"/>
                <a:cs typeface="+mn-cs"/>
              </a:endParaRPr>
            </a:p>
          </p:txBody>
        </p:sp>
        <p:pic>
          <p:nvPicPr>
            <p:cNvPr id="52" name="Picture 4" descr="http://www.rfcell.com/resize.ashx?path=/sites/rfcell/UserContent/images/Picture3.png&amp;width=8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42199" y="4176040"/>
              <a:ext cx="251765" cy="453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69"/>
          <p:cNvGrpSpPr/>
          <p:nvPr/>
        </p:nvGrpSpPr>
        <p:grpSpPr>
          <a:xfrm>
            <a:off x="1640236" y="1162444"/>
            <a:ext cx="342989" cy="353058"/>
            <a:chOff x="2179894" y="4176040"/>
            <a:chExt cx="457200" cy="470744"/>
          </a:xfrm>
        </p:grpSpPr>
        <p:sp>
          <p:nvSpPr>
            <p:cNvPr id="54" name="Oval 71"/>
            <p:cNvSpPr/>
            <p:nvPr/>
          </p:nvSpPr>
          <p:spPr>
            <a:xfrm>
              <a:off x="2179894" y="4564980"/>
              <a:ext cx="457200" cy="81804"/>
            </a:xfrm>
            <a:prstGeom prst="ellipse">
              <a:avLst/>
            </a:prstGeom>
            <a:solidFill>
              <a:srgbClr val="91B4C5">
                <a:lumMod val="20000"/>
                <a:lumOff val="80000"/>
              </a:srgbClr>
            </a:solidFill>
            <a:ln w="3175" cap="flat" cmpd="sng" algn="ctr">
              <a:solidFill>
                <a:srgbClr val="91B4C5">
                  <a:lumMod val="60000"/>
                  <a:lumOff val="40000"/>
                </a:srgbClr>
              </a:solidFill>
              <a:prstDash val="solid"/>
            </a:ln>
            <a:effectLst/>
          </p:spPr>
          <p:txBody>
            <a:bodyPr rtlCol="0" anchor="ctr"/>
            <a:lstStyle/>
            <a:p>
              <a:pPr algn="ctr" defTabSz="685840"/>
              <a:endParaRPr lang="en-US" sz="1800" kern="1200">
                <a:solidFill>
                  <a:srgbClr val="91B4C5">
                    <a:lumMod val="40000"/>
                    <a:lumOff val="60000"/>
                  </a:srgbClr>
                </a:solidFill>
                <a:latin typeface="Calibri"/>
                <a:ea typeface="+mn-ea"/>
                <a:cs typeface="+mn-cs"/>
              </a:endParaRPr>
            </a:p>
          </p:txBody>
        </p:sp>
        <p:pic>
          <p:nvPicPr>
            <p:cNvPr id="55" name="Picture 4" descr="http://www.rfcell.com/resize.ashx?path=/sites/rfcell/UserContent/images/Picture3.png&amp;width=800"/>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42199" y="4176040"/>
              <a:ext cx="251765" cy="453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79"/>
          <p:cNvGrpSpPr/>
          <p:nvPr/>
        </p:nvGrpSpPr>
        <p:grpSpPr>
          <a:xfrm>
            <a:off x="1856433" y="1397092"/>
            <a:ext cx="342989" cy="353058"/>
            <a:chOff x="2179894" y="4176040"/>
            <a:chExt cx="457200" cy="470744"/>
          </a:xfrm>
        </p:grpSpPr>
        <p:sp>
          <p:nvSpPr>
            <p:cNvPr id="57" name="Oval 81"/>
            <p:cNvSpPr/>
            <p:nvPr/>
          </p:nvSpPr>
          <p:spPr>
            <a:xfrm>
              <a:off x="2179894" y="4564980"/>
              <a:ext cx="457200" cy="81804"/>
            </a:xfrm>
            <a:prstGeom prst="ellipse">
              <a:avLst/>
            </a:prstGeom>
            <a:solidFill>
              <a:srgbClr val="91B4C5">
                <a:lumMod val="20000"/>
                <a:lumOff val="80000"/>
              </a:srgbClr>
            </a:solidFill>
            <a:ln w="3175" cap="flat" cmpd="sng" algn="ctr">
              <a:solidFill>
                <a:srgbClr val="91B4C5">
                  <a:lumMod val="60000"/>
                  <a:lumOff val="40000"/>
                </a:srgbClr>
              </a:solidFill>
              <a:prstDash val="solid"/>
            </a:ln>
            <a:effectLst/>
          </p:spPr>
          <p:txBody>
            <a:bodyPr rtlCol="0" anchor="ctr"/>
            <a:lstStyle/>
            <a:p>
              <a:pPr algn="ctr" defTabSz="685840"/>
              <a:endParaRPr lang="en-US" sz="1800" kern="1200">
                <a:solidFill>
                  <a:srgbClr val="91B4C5">
                    <a:lumMod val="40000"/>
                    <a:lumOff val="60000"/>
                  </a:srgbClr>
                </a:solidFill>
                <a:latin typeface="Calibri"/>
                <a:ea typeface="+mn-ea"/>
                <a:cs typeface="+mn-cs"/>
              </a:endParaRPr>
            </a:p>
          </p:txBody>
        </p:sp>
        <p:pic>
          <p:nvPicPr>
            <p:cNvPr id="58" name="Picture 4" descr="http://www.rfcell.com/resize.ashx?path=/sites/rfcell/UserContent/images/Picture3.png&amp;width=800"/>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42199" y="4176040"/>
              <a:ext cx="251765" cy="45349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9" name="Straight Connector 84"/>
          <p:cNvCxnSpPr>
            <a:stCxn id="45" idx="6"/>
          </p:cNvCxnSpPr>
          <p:nvPr/>
        </p:nvCxnSpPr>
        <p:spPr>
          <a:xfrm>
            <a:off x="2236392" y="2550412"/>
            <a:ext cx="440413" cy="150992"/>
          </a:xfrm>
          <a:prstGeom prst="line">
            <a:avLst/>
          </a:prstGeom>
          <a:noFill/>
          <a:ln w="28575" cap="flat" cmpd="sng" algn="ctr">
            <a:solidFill>
              <a:srgbClr val="F9DD5A">
                <a:lumMod val="50000"/>
                <a:alpha val="36000"/>
              </a:srgbClr>
            </a:solidFill>
            <a:prstDash val="solid"/>
          </a:ln>
          <a:effectLst/>
        </p:spPr>
      </p:cxnSp>
      <p:cxnSp>
        <p:nvCxnSpPr>
          <p:cNvPr id="60" name="Straight Connector 85"/>
          <p:cNvCxnSpPr>
            <a:stCxn id="51" idx="6"/>
          </p:cNvCxnSpPr>
          <p:nvPr/>
        </p:nvCxnSpPr>
        <p:spPr>
          <a:xfrm flipV="1">
            <a:off x="2330076" y="2701406"/>
            <a:ext cx="346729" cy="597107"/>
          </a:xfrm>
          <a:prstGeom prst="line">
            <a:avLst/>
          </a:prstGeom>
          <a:noFill/>
          <a:ln w="28575" cap="flat" cmpd="sng" algn="ctr">
            <a:solidFill>
              <a:srgbClr val="F9DD5A">
                <a:lumMod val="50000"/>
                <a:alpha val="36000"/>
              </a:srgbClr>
            </a:solidFill>
            <a:prstDash val="solid"/>
          </a:ln>
          <a:effectLst/>
        </p:spPr>
      </p:cxnSp>
      <p:cxnSp>
        <p:nvCxnSpPr>
          <p:cNvPr id="61" name="Straight Connector 89"/>
          <p:cNvCxnSpPr>
            <a:stCxn id="48" idx="6"/>
          </p:cNvCxnSpPr>
          <p:nvPr/>
        </p:nvCxnSpPr>
        <p:spPr>
          <a:xfrm flipV="1">
            <a:off x="1943630" y="2701403"/>
            <a:ext cx="733173" cy="294610"/>
          </a:xfrm>
          <a:prstGeom prst="line">
            <a:avLst/>
          </a:prstGeom>
          <a:noFill/>
          <a:ln w="28575" cap="flat" cmpd="sng" algn="ctr">
            <a:solidFill>
              <a:srgbClr val="F9DD5A">
                <a:lumMod val="50000"/>
                <a:alpha val="36000"/>
              </a:srgbClr>
            </a:solidFill>
            <a:prstDash val="solid"/>
          </a:ln>
          <a:effectLst/>
        </p:spPr>
      </p:cxnSp>
      <p:cxnSp>
        <p:nvCxnSpPr>
          <p:cNvPr id="62" name="Straight Connector 94"/>
          <p:cNvCxnSpPr>
            <a:stCxn id="54" idx="6"/>
            <a:endCxn id="77" idx="1"/>
          </p:cNvCxnSpPr>
          <p:nvPr/>
        </p:nvCxnSpPr>
        <p:spPr>
          <a:xfrm>
            <a:off x="1983223" y="1484825"/>
            <a:ext cx="552014" cy="76520"/>
          </a:xfrm>
          <a:prstGeom prst="line">
            <a:avLst/>
          </a:prstGeom>
          <a:noFill/>
          <a:ln w="9525" cap="flat" cmpd="sng" algn="ctr">
            <a:solidFill>
              <a:srgbClr val="91B4C5">
                <a:lumMod val="40000"/>
                <a:lumOff val="60000"/>
              </a:srgbClr>
            </a:solidFill>
            <a:prstDash val="solid"/>
          </a:ln>
          <a:effectLst/>
        </p:spPr>
      </p:cxnSp>
      <p:cxnSp>
        <p:nvCxnSpPr>
          <p:cNvPr id="63" name="Straight Connector 100"/>
          <p:cNvCxnSpPr>
            <a:stCxn id="57" idx="6"/>
            <a:endCxn id="77" idx="1"/>
          </p:cNvCxnSpPr>
          <p:nvPr/>
        </p:nvCxnSpPr>
        <p:spPr>
          <a:xfrm flipV="1">
            <a:off x="2199419" y="1561348"/>
            <a:ext cx="335817" cy="158129"/>
          </a:xfrm>
          <a:prstGeom prst="line">
            <a:avLst/>
          </a:prstGeom>
          <a:noFill/>
          <a:ln w="9525" cap="flat" cmpd="sng" algn="ctr">
            <a:solidFill>
              <a:srgbClr val="91B4C5">
                <a:lumMod val="40000"/>
                <a:lumOff val="60000"/>
              </a:srgbClr>
            </a:solidFill>
            <a:prstDash val="solid"/>
          </a:ln>
          <a:effectLst/>
        </p:spPr>
      </p:cxnSp>
      <p:sp>
        <p:nvSpPr>
          <p:cNvPr id="64" name="Cloud 103"/>
          <p:cNvSpPr/>
          <p:nvPr/>
        </p:nvSpPr>
        <p:spPr>
          <a:xfrm rot="479475">
            <a:off x="4572925" y="1842625"/>
            <a:ext cx="2246447" cy="1260434"/>
          </a:xfrm>
          <a:prstGeom prst="cloud">
            <a:avLst/>
          </a:prstGeom>
          <a:solidFill>
            <a:srgbClr val="ECE7D4">
              <a:lumMod val="75000"/>
            </a:srgbClr>
          </a:solidFill>
          <a:ln w="12700" cap="flat" cmpd="sng" algn="ctr">
            <a:solidFill>
              <a:srgbClr val="ECE7D4"/>
            </a:solidFill>
            <a:prstDash val="solid"/>
          </a:ln>
          <a:effectLst/>
          <a:scene3d>
            <a:camera prst="isometricOffAxis1Top"/>
            <a:lightRig rig="threePt" dir="t"/>
          </a:scene3d>
          <a:sp3d>
            <a:bevelT w="152400" h="50800" prst="softRound"/>
          </a:sp3d>
        </p:spPr>
        <p:txBody>
          <a:bodyPr lIns="68585" tIns="34295" rIns="68585" bIns="34295" rtlCol="0" anchor="ctr"/>
          <a:lstStyle/>
          <a:p>
            <a:pPr algn="ctr" defTabSz="685840"/>
            <a:endParaRPr lang="en-US" sz="1800" kern="1200">
              <a:solidFill>
                <a:srgbClr val="ECE7D4"/>
              </a:solidFill>
              <a:latin typeface="Calibri"/>
              <a:ea typeface="+mn-ea"/>
              <a:cs typeface="+mn-cs"/>
            </a:endParaRPr>
          </a:p>
        </p:txBody>
      </p:sp>
      <p:sp>
        <p:nvSpPr>
          <p:cNvPr id="65" name="TextBox 64"/>
          <p:cNvSpPr txBox="1"/>
          <p:nvPr/>
        </p:nvSpPr>
        <p:spPr>
          <a:xfrm>
            <a:off x="1553684" y="2264480"/>
            <a:ext cx="1232215" cy="253926"/>
          </a:xfrm>
          <a:prstGeom prst="rect">
            <a:avLst/>
          </a:prstGeom>
          <a:noFill/>
        </p:spPr>
        <p:txBody>
          <a:bodyPr wrap="none" lIns="68585" tIns="34295" rIns="68585" bIns="34295" rtlCol="0">
            <a:spAutoFit/>
          </a:bodyPr>
          <a:lstStyle/>
          <a:p>
            <a:pPr defTabSz="685840"/>
            <a:r>
              <a:rPr lang="en-US" sz="1200" b="1" kern="1200" dirty="0">
                <a:solidFill>
                  <a:srgbClr val="FF0000"/>
                </a:solidFill>
                <a:latin typeface="Calibri"/>
                <a:ea typeface="+mn-ea"/>
                <a:cs typeface="+mn-cs"/>
              </a:rPr>
              <a:t>Non-local service</a:t>
            </a:r>
          </a:p>
        </p:txBody>
      </p:sp>
      <p:sp>
        <p:nvSpPr>
          <p:cNvPr id="66" name="TextBox 65"/>
          <p:cNvSpPr txBox="1"/>
          <p:nvPr/>
        </p:nvSpPr>
        <p:spPr>
          <a:xfrm>
            <a:off x="5164066" y="2777808"/>
            <a:ext cx="1172327" cy="253926"/>
          </a:xfrm>
          <a:prstGeom prst="rect">
            <a:avLst/>
          </a:prstGeom>
          <a:noFill/>
        </p:spPr>
        <p:txBody>
          <a:bodyPr wrap="none" lIns="68585" tIns="34295" rIns="68585" bIns="34295" rtlCol="0">
            <a:spAutoFit/>
          </a:bodyPr>
          <a:lstStyle/>
          <a:p>
            <a:pPr algn="ctr" defTabSz="685840"/>
            <a:r>
              <a:rPr lang="en-US" sz="1200" b="1" kern="1200" dirty="0">
                <a:solidFill>
                  <a:srgbClr val="FF0000"/>
                </a:solidFill>
                <a:latin typeface="Calibri"/>
                <a:ea typeface="+mn-ea"/>
                <a:cs typeface="+mn-cs"/>
              </a:rPr>
              <a:t>Central/Core DC</a:t>
            </a:r>
          </a:p>
        </p:txBody>
      </p:sp>
      <p:pic>
        <p:nvPicPr>
          <p:cNvPr id="67" name="Picture 12" descr="https://upload.wikimedia.org/wikipedia/sr/thumb/1/18/RouterSymbol-Blue-3d.svg/800px-RouterSymbol-Blue-3d.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0985" y="2332858"/>
            <a:ext cx="311053" cy="220013"/>
          </a:xfrm>
          <a:prstGeom prst="rect">
            <a:avLst/>
          </a:prstGeom>
          <a:noFill/>
          <a:extLst>
            <a:ext uri="{909E8E84-426E-40dd-AFC4-6F175D3DCCD1}">
              <a14:hiddenFill xmlns:a14="http://schemas.microsoft.com/office/drawing/2010/main">
                <a:solidFill>
                  <a:srgbClr val="FFFFFF"/>
                </a:solidFill>
              </a14:hiddenFill>
            </a:ext>
          </a:extLst>
        </p:spPr>
      </p:pic>
      <p:cxnSp>
        <p:nvCxnSpPr>
          <p:cNvPr id="68" name="Straight Connector 114"/>
          <p:cNvCxnSpPr/>
          <p:nvPr/>
        </p:nvCxnSpPr>
        <p:spPr>
          <a:xfrm>
            <a:off x="3429957" y="1769013"/>
            <a:ext cx="1198175" cy="633965"/>
          </a:xfrm>
          <a:prstGeom prst="line">
            <a:avLst/>
          </a:prstGeom>
          <a:noFill/>
          <a:ln w="28575" cap="flat" cmpd="sng" algn="ctr">
            <a:solidFill>
              <a:srgbClr val="0070C0"/>
            </a:solidFill>
            <a:prstDash val="solid"/>
          </a:ln>
          <a:effectLst/>
        </p:spPr>
      </p:cxnSp>
      <p:cxnSp>
        <p:nvCxnSpPr>
          <p:cNvPr id="69" name="Straight Connector 115"/>
          <p:cNvCxnSpPr>
            <a:endCxn id="67" idx="1"/>
          </p:cNvCxnSpPr>
          <p:nvPr/>
        </p:nvCxnSpPr>
        <p:spPr>
          <a:xfrm flipV="1">
            <a:off x="3687820" y="2442864"/>
            <a:ext cx="893162" cy="203575"/>
          </a:xfrm>
          <a:prstGeom prst="line">
            <a:avLst/>
          </a:prstGeom>
          <a:noFill/>
          <a:ln w="28575" cap="flat" cmpd="sng" algn="ctr">
            <a:solidFill>
              <a:srgbClr val="0070C0"/>
            </a:solidFill>
            <a:prstDash val="solid"/>
          </a:ln>
          <a:effectLst/>
        </p:spPr>
      </p:cxnSp>
      <p:sp>
        <p:nvSpPr>
          <p:cNvPr id="70" name="TextBox 69"/>
          <p:cNvSpPr txBox="1"/>
          <p:nvPr/>
        </p:nvSpPr>
        <p:spPr>
          <a:xfrm>
            <a:off x="5750227" y="2526169"/>
            <a:ext cx="373628" cy="207758"/>
          </a:xfrm>
          <a:prstGeom prst="rect">
            <a:avLst/>
          </a:prstGeom>
          <a:noFill/>
        </p:spPr>
        <p:txBody>
          <a:bodyPr wrap="none" lIns="68585" tIns="34295" rIns="68585" bIns="34295" rtlCol="0">
            <a:spAutoFit/>
          </a:bodyPr>
          <a:lstStyle/>
          <a:p>
            <a:pPr defTabSz="685840"/>
            <a:r>
              <a:rPr lang="en-US" sz="900" kern="1200" dirty="0">
                <a:solidFill>
                  <a:sysClr val="windowText" lastClr="000000"/>
                </a:solidFill>
                <a:latin typeface="Calibri"/>
                <a:ea typeface="+mn-ea"/>
                <a:cs typeface="+mn-cs"/>
              </a:rPr>
              <a:t>PGW</a:t>
            </a:r>
          </a:p>
        </p:txBody>
      </p:sp>
      <p:pic>
        <p:nvPicPr>
          <p:cNvPr id="71" name="Picture 6" descr="http://cdn.1001freedownloads.com/vector/thumb/89146/database_serv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4831" y="2000026"/>
            <a:ext cx="256556" cy="316166"/>
          </a:xfrm>
          <a:prstGeom prst="rect">
            <a:avLst/>
          </a:prstGeom>
          <a:noFill/>
          <a:extLst>
            <a:ext uri="{909E8E84-426E-40dd-AFC4-6F175D3DCCD1}">
              <a14:hiddenFill xmlns:a14="http://schemas.microsoft.com/office/drawing/2010/main">
                <a:solidFill>
                  <a:srgbClr val="FFFFFF"/>
                </a:solidFill>
              </a14:hiddenFill>
            </a:ext>
          </a:extLst>
        </p:spPr>
      </p:pic>
      <p:sp>
        <p:nvSpPr>
          <p:cNvPr id="72" name="Cloud 147"/>
          <p:cNvSpPr/>
          <p:nvPr/>
        </p:nvSpPr>
        <p:spPr>
          <a:xfrm>
            <a:off x="6960000" y="2211880"/>
            <a:ext cx="1119569" cy="529856"/>
          </a:xfrm>
          <a:prstGeom prst="cloud">
            <a:avLst/>
          </a:prstGeom>
          <a:solidFill>
            <a:srgbClr val="FFFFFF"/>
          </a:solidFill>
          <a:ln w="12700" cap="flat" cmpd="sng" algn="ctr">
            <a:solidFill>
              <a:srgbClr val="FFFFFF"/>
            </a:solidFill>
            <a:prstDash val="solid"/>
          </a:ln>
          <a:effectLst/>
          <a:scene3d>
            <a:camera prst="orthographicFront"/>
            <a:lightRig rig="threePt" dir="t"/>
          </a:scene3d>
          <a:sp3d>
            <a:bevelT w="152400" h="50800" prst="softRound"/>
          </a:sp3d>
        </p:spPr>
        <p:txBody>
          <a:bodyPr lIns="68585" tIns="34295" rIns="68585" bIns="34295" rtlCol="0" anchor="ctr"/>
          <a:lstStyle/>
          <a:p>
            <a:pPr algn="ctr" defTabSz="685840"/>
            <a:endParaRPr lang="en-US" sz="1800" kern="1200">
              <a:solidFill>
                <a:srgbClr val="ECE7D4"/>
              </a:solidFill>
              <a:latin typeface="Calibri"/>
              <a:ea typeface="+mn-ea"/>
              <a:cs typeface="+mn-cs"/>
            </a:endParaRPr>
          </a:p>
        </p:txBody>
      </p:sp>
      <p:sp>
        <p:nvSpPr>
          <p:cNvPr id="73" name="TextBox 72"/>
          <p:cNvSpPr txBox="1"/>
          <p:nvPr/>
        </p:nvSpPr>
        <p:spPr>
          <a:xfrm>
            <a:off x="7212481" y="2533988"/>
            <a:ext cx="614606" cy="207758"/>
          </a:xfrm>
          <a:prstGeom prst="rect">
            <a:avLst/>
          </a:prstGeom>
          <a:noFill/>
        </p:spPr>
        <p:txBody>
          <a:bodyPr wrap="none" lIns="68585" tIns="34295" rIns="68585" bIns="34295" rtlCol="0">
            <a:spAutoFit/>
          </a:bodyPr>
          <a:lstStyle/>
          <a:p>
            <a:pPr algn="ctr" defTabSz="685840"/>
            <a:r>
              <a:rPr lang="en-US" sz="900" b="1" kern="1200" dirty="0">
                <a:solidFill>
                  <a:srgbClr val="000000">
                    <a:lumMod val="50000"/>
                    <a:lumOff val="50000"/>
                  </a:srgbClr>
                </a:solidFill>
                <a:latin typeface="Calibri"/>
                <a:ea typeface="+mn-ea"/>
                <a:cs typeface="+mn-cs"/>
              </a:rPr>
              <a:t>INTERNET</a:t>
            </a:r>
          </a:p>
        </p:txBody>
      </p:sp>
      <p:pic>
        <p:nvPicPr>
          <p:cNvPr id="74" name="Picture 12" descr="https://upload.wikimedia.org/wikipedia/sr/thumb/1/18/RouterSymbol-Blue-3d.svg/800px-RouterSymbol-Blue-3d.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7569" y="2361535"/>
            <a:ext cx="311053" cy="22001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8" descr="http://static1.squarespace.com/static/501587e5c4aa0c0d03289988/t/530a4774e4b0efed6707af65/1393182581824/youtube_logo_detai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49683" y="2120052"/>
            <a:ext cx="270100" cy="27003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https://lh3.googleusercontent.com/ZZPdzvlpK9r_Df9C3M7j1rNRi7hhHRvPhlklJ3lfi5jk86Jd1s0Y5wcQ1QgbVaAP5Q=w300"/>
          <p:cNvPicPr>
            <a:picLocks noChangeAspect="1" noChangeArrowheads="1"/>
          </p:cNvPicPr>
          <p:nvPr/>
        </p:nvPicPr>
        <p:blipFill>
          <a:blip r:embed="rId9" cstate="print">
            <a:duotone>
              <a:srgbClr val="ECE7D4">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7543104" y="2120052"/>
            <a:ext cx="270100" cy="27003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35239" y="1223800"/>
            <a:ext cx="1060707" cy="675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81027" y="2329681"/>
            <a:ext cx="1060707" cy="675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TextBox 78"/>
          <p:cNvSpPr txBox="1"/>
          <p:nvPr/>
        </p:nvSpPr>
        <p:spPr>
          <a:xfrm>
            <a:off x="1717720" y="3121437"/>
            <a:ext cx="945277" cy="253926"/>
          </a:xfrm>
          <a:prstGeom prst="rect">
            <a:avLst/>
          </a:prstGeom>
          <a:noFill/>
        </p:spPr>
        <p:txBody>
          <a:bodyPr wrap="none" lIns="68585" tIns="34295" rIns="68585" bIns="34295" rtlCol="0">
            <a:spAutoFit/>
          </a:bodyPr>
          <a:lstStyle/>
          <a:p>
            <a:pPr defTabSz="685840"/>
            <a:r>
              <a:rPr lang="en-US" sz="1200" b="1" kern="1200" dirty="0">
                <a:solidFill>
                  <a:srgbClr val="0000FF"/>
                </a:solidFill>
                <a:latin typeface="Calibri"/>
                <a:ea typeface="+mn-ea"/>
                <a:cs typeface="+mn-cs"/>
              </a:rPr>
              <a:t>Local service</a:t>
            </a:r>
          </a:p>
        </p:txBody>
      </p:sp>
      <p:pic>
        <p:nvPicPr>
          <p:cNvPr id="80" name="Shape 677"/>
          <p:cNvPicPr preferRelativeResize="0"/>
          <p:nvPr/>
        </p:nvPicPr>
        <p:blipFill rotWithShape="1">
          <a:blip r:embed="rId11">
            <a:alphaModFix/>
          </a:blip>
          <a:srcRect/>
          <a:stretch/>
        </p:blipFill>
        <p:spPr>
          <a:xfrm>
            <a:off x="5806533" y="2225072"/>
            <a:ext cx="286774" cy="348855"/>
          </a:xfrm>
          <a:prstGeom prst="rect">
            <a:avLst/>
          </a:prstGeom>
          <a:noFill/>
          <a:ln>
            <a:noFill/>
          </a:ln>
        </p:spPr>
      </p:pic>
      <p:pic>
        <p:nvPicPr>
          <p:cNvPr id="81" name="Shape 677"/>
          <p:cNvPicPr preferRelativeResize="0"/>
          <p:nvPr/>
        </p:nvPicPr>
        <p:blipFill rotWithShape="1">
          <a:blip r:embed="rId11">
            <a:alphaModFix/>
          </a:blip>
          <a:srcRect/>
          <a:stretch/>
        </p:blipFill>
        <p:spPr>
          <a:xfrm>
            <a:off x="5973210" y="2187107"/>
            <a:ext cx="286774" cy="348855"/>
          </a:xfrm>
          <a:prstGeom prst="rect">
            <a:avLst/>
          </a:prstGeom>
          <a:noFill/>
          <a:ln>
            <a:noFill/>
          </a:ln>
        </p:spPr>
      </p:pic>
      <p:sp>
        <p:nvSpPr>
          <p:cNvPr id="82" name="자유형 81"/>
          <p:cNvSpPr/>
          <p:nvPr/>
        </p:nvSpPr>
        <p:spPr>
          <a:xfrm>
            <a:off x="1567670" y="2667228"/>
            <a:ext cx="1853033" cy="345899"/>
          </a:xfrm>
          <a:custGeom>
            <a:avLst/>
            <a:gdLst>
              <a:gd name="connsiteX0" fmla="*/ 0 w 2470067"/>
              <a:gd name="connsiteY0" fmla="*/ 441729 h 461199"/>
              <a:gd name="connsiteX1" fmla="*/ 207818 w 2470067"/>
              <a:gd name="connsiteY1" fmla="*/ 453604 h 461199"/>
              <a:gd name="connsiteX2" fmla="*/ 730332 w 2470067"/>
              <a:gd name="connsiteY2" fmla="*/ 340789 h 461199"/>
              <a:gd name="connsiteX3" fmla="*/ 1573480 w 2470067"/>
              <a:gd name="connsiteY3" fmla="*/ 49843 h 461199"/>
              <a:gd name="connsiteX4" fmla="*/ 1828800 w 2470067"/>
              <a:gd name="connsiteY4" fmla="*/ 20155 h 461199"/>
              <a:gd name="connsiteX5" fmla="*/ 2090057 w 2470067"/>
              <a:gd name="connsiteY5" fmla="*/ 2342 h 461199"/>
              <a:gd name="connsiteX6" fmla="*/ 2470067 w 2470067"/>
              <a:gd name="connsiteY6" fmla="*/ 73594 h 46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067" h="461199">
                <a:moveTo>
                  <a:pt x="0" y="441729"/>
                </a:moveTo>
                <a:cubicBezTo>
                  <a:pt x="43048" y="456078"/>
                  <a:pt x="86096" y="470427"/>
                  <a:pt x="207818" y="453604"/>
                </a:cubicBezTo>
                <a:cubicBezTo>
                  <a:pt x="329540" y="436781"/>
                  <a:pt x="502722" y="408082"/>
                  <a:pt x="730332" y="340789"/>
                </a:cubicBezTo>
                <a:cubicBezTo>
                  <a:pt x="957942" y="273496"/>
                  <a:pt x="1390402" y="103282"/>
                  <a:pt x="1573480" y="49843"/>
                </a:cubicBezTo>
                <a:cubicBezTo>
                  <a:pt x="1756558" y="-3596"/>
                  <a:pt x="1742704" y="28072"/>
                  <a:pt x="1828800" y="20155"/>
                </a:cubicBezTo>
                <a:cubicBezTo>
                  <a:pt x="1914896" y="12238"/>
                  <a:pt x="1983179" y="-6565"/>
                  <a:pt x="2090057" y="2342"/>
                </a:cubicBezTo>
                <a:cubicBezTo>
                  <a:pt x="2196935" y="11249"/>
                  <a:pt x="2333501" y="42421"/>
                  <a:pt x="2470067" y="73594"/>
                </a:cubicBezTo>
              </a:path>
            </a:pathLst>
          </a:custGeom>
          <a:noFill/>
          <a:ln w="38100" cap="flat" cmpd="sng" algn="ctr">
            <a:solidFill>
              <a:srgbClr val="0000FF"/>
            </a:solidFill>
            <a:prstDash val="solid"/>
            <a:headEnd type="triangle"/>
            <a:tailEnd type="triangle"/>
          </a:ln>
          <a:effectLst/>
        </p:spPr>
        <p:txBody>
          <a:bodyPr lIns="68585" tIns="34295" rIns="68585" bIns="34295" rtlCol="0" anchor="ctr"/>
          <a:lstStyle/>
          <a:p>
            <a:pPr algn="ctr" defTabSz="685840"/>
            <a:endParaRPr lang="ko-KR" altLang="en-US" sz="1800" kern="1200">
              <a:solidFill>
                <a:srgbClr val="ECE7D4"/>
              </a:solidFill>
              <a:latin typeface="Calibri"/>
              <a:ea typeface="굴림"/>
              <a:cs typeface="+mn-cs"/>
            </a:endParaRPr>
          </a:p>
        </p:txBody>
      </p:sp>
      <p:sp>
        <p:nvSpPr>
          <p:cNvPr id="83" name="자유형 82"/>
          <p:cNvSpPr/>
          <p:nvPr/>
        </p:nvSpPr>
        <p:spPr>
          <a:xfrm>
            <a:off x="1594678" y="2424883"/>
            <a:ext cx="4311866" cy="185273"/>
          </a:xfrm>
          <a:custGeom>
            <a:avLst/>
            <a:gdLst>
              <a:gd name="connsiteX0" fmla="*/ 0 w 5747657"/>
              <a:gd name="connsiteY0" fmla="*/ 8838 h 247030"/>
              <a:gd name="connsiteX1" fmla="*/ 771896 w 5747657"/>
              <a:gd name="connsiteY1" fmla="*/ 80090 h 247030"/>
              <a:gd name="connsiteX2" fmla="*/ 1347849 w 5747657"/>
              <a:gd name="connsiteY2" fmla="*/ 198843 h 247030"/>
              <a:gd name="connsiteX3" fmla="*/ 1674421 w 5747657"/>
              <a:gd name="connsiteY3" fmla="*/ 240406 h 247030"/>
              <a:gd name="connsiteX4" fmla="*/ 2143496 w 5747657"/>
              <a:gd name="connsiteY4" fmla="*/ 68214 h 247030"/>
              <a:gd name="connsiteX5" fmla="*/ 2796639 w 5747657"/>
              <a:gd name="connsiteY5" fmla="*/ 181030 h 247030"/>
              <a:gd name="connsiteX6" fmla="*/ 3918857 w 5747657"/>
              <a:gd name="connsiteY6" fmla="*/ 14775 h 247030"/>
              <a:gd name="connsiteX7" fmla="*/ 5201392 w 5747657"/>
              <a:gd name="connsiteY7" fmla="*/ 8838 h 247030"/>
              <a:gd name="connsiteX8" fmla="*/ 5747657 w 5747657"/>
              <a:gd name="connsiteY8" fmla="*/ 20713 h 24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7657" h="247030">
                <a:moveTo>
                  <a:pt x="0" y="8838"/>
                </a:moveTo>
                <a:cubicBezTo>
                  <a:pt x="273627" y="28630"/>
                  <a:pt x="547255" y="48423"/>
                  <a:pt x="771896" y="80090"/>
                </a:cubicBezTo>
                <a:cubicBezTo>
                  <a:pt x="996538" y="111758"/>
                  <a:pt x="1197428" y="172124"/>
                  <a:pt x="1347849" y="198843"/>
                </a:cubicBezTo>
                <a:cubicBezTo>
                  <a:pt x="1498270" y="225562"/>
                  <a:pt x="1541813" y="262177"/>
                  <a:pt x="1674421" y="240406"/>
                </a:cubicBezTo>
                <a:cubicBezTo>
                  <a:pt x="1807029" y="218635"/>
                  <a:pt x="1956460" y="78110"/>
                  <a:pt x="2143496" y="68214"/>
                </a:cubicBezTo>
                <a:cubicBezTo>
                  <a:pt x="2330532" y="58318"/>
                  <a:pt x="2500746" y="189936"/>
                  <a:pt x="2796639" y="181030"/>
                </a:cubicBezTo>
                <a:cubicBezTo>
                  <a:pt x="3092532" y="172124"/>
                  <a:pt x="3518065" y="43474"/>
                  <a:pt x="3918857" y="14775"/>
                </a:cubicBezTo>
                <a:cubicBezTo>
                  <a:pt x="4319649" y="-13924"/>
                  <a:pt x="4896592" y="7848"/>
                  <a:pt x="5201392" y="8838"/>
                </a:cubicBezTo>
                <a:cubicBezTo>
                  <a:pt x="5506192" y="9828"/>
                  <a:pt x="5626924" y="15270"/>
                  <a:pt x="5747657" y="20713"/>
                </a:cubicBezTo>
              </a:path>
            </a:pathLst>
          </a:custGeom>
          <a:noFill/>
          <a:ln w="38100" cap="flat" cmpd="sng" algn="ctr">
            <a:solidFill>
              <a:srgbClr val="FF0000"/>
            </a:solidFill>
            <a:prstDash val="solid"/>
            <a:headEnd type="triangle"/>
            <a:tailEnd type="triangle"/>
          </a:ln>
          <a:effectLst/>
        </p:spPr>
        <p:txBody>
          <a:bodyPr lIns="68585" tIns="34295" rIns="68585" bIns="34295" rtlCol="0" anchor="ctr"/>
          <a:lstStyle/>
          <a:p>
            <a:pPr algn="ctr" defTabSz="685840"/>
            <a:endParaRPr lang="ko-KR" altLang="en-US" sz="1800" kern="1200">
              <a:solidFill>
                <a:srgbClr val="ECE7D4"/>
              </a:solidFill>
              <a:latin typeface="Calibri"/>
              <a:ea typeface="굴림"/>
              <a:cs typeface="+mn-cs"/>
            </a:endParaRPr>
          </a:p>
        </p:txBody>
      </p:sp>
      <p:sp>
        <p:nvSpPr>
          <p:cNvPr id="84" name="TextBox 83"/>
          <p:cNvSpPr txBox="1"/>
          <p:nvPr/>
        </p:nvSpPr>
        <p:spPr>
          <a:xfrm>
            <a:off x="2915046" y="2955357"/>
            <a:ext cx="928734" cy="438592"/>
          </a:xfrm>
          <a:prstGeom prst="rect">
            <a:avLst/>
          </a:prstGeom>
          <a:noFill/>
        </p:spPr>
        <p:txBody>
          <a:bodyPr wrap="none" lIns="68585" tIns="34295" rIns="68585" bIns="34295" rtlCol="0">
            <a:spAutoFit/>
          </a:bodyPr>
          <a:lstStyle/>
          <a:p>
            <a:pPr algn="ctr" defTabSz="685840"/>
            <a:r>
              <a:rPr lang="en-US" sz="1200" b="1" kern="1200" dirty="0">
                <a:solidFill>
                  <a:srgbClr val="0070C0"/>
                </a:solidFill>
                <a:latin typeface="Calibri"/>
                <a:ea typeface="+mn-ea"/>
                <a:cs typeface="+mn-cs"/>
              </a:rPr>
              <a:t>M-CORD</a:t>
            </a:r>
          </a:p>
          <a:p>
            <a:pPr algn="ctr" defTabSz="685840"/>
            <a:r>
              <a:rPr lang="en-US" sz="1200" b="1" kern="1200" dirty="0">
                <a:solidFill>
                  <a:srgbClr val="0070C0"/>
                </a:solidFill>
                <a:latin typeface="Calibri"/>
                <a:ea typeface="+mn-ea"/>
                <a:cs typeface="+mn-cs"/>
              </a:rPr>
              <a:t>mobile edge</a:t>
            </a:r>
          </a:p>
        </p:txBody>
      </p:sp>
      <p:sp>
        <p:nvSpPr>
          <p:cNvPr id="85" name="TextBox 84"/>
          <p:cNvSpPr txBox="1"/>
          <p:nvPr/>
        </p:nvSpPr>
        <p:spPr>
          <a:xfrm>
            <a:off x="2640265" y="1736754"/>
            <a:ext cx="928734" cy="438592"/>
          </a:xfrm>
          <a:prstGeom prst="rect">
            <a:avLst/>
          </a:prstGeom>
          <a:noFill/>
        </p:spPr>
        <p:txBody>
          <a:bodyPr wrap="none" lIns="68585" tIns="34295" rIns="68585" bIns="34295" rtlCol="0">
            <a:spAutoFit/>
          </a:bodyPr>
          <a:lstStyle/>
          <a:p>
            <a:pPr algn="ctr" defTabSz="685840"/>
            <a:r>
              <a:rPr lang="en-US" sz="1200" b="1" kern="1200" dirty="0">
                <a:solidFill>
                  <a:srgbClr val="0070C0"/>
                </a:solidFill>
                <a:latin typeface="Calibri"/>
                <a:ea typeface="+mn-ea"/>
                <a:cs typeface="+mn-cs"/>
              </a:rPr>
              <a:t>M-CORD</a:t>
            </a:r>
          </a:p>
          <a:p>
            <a:pPr algn="ctr" defTabSz="685840"/>
            <a:r>
              <a:rPr lang="en-US" sz="1200" b="1" kern="1200" dirty="0">
                <a:solidFill>
                  <a:srgbClr val="0070C0"/>
                </a:solidFill>
                <a:latin typeface="Calibri"/>
                <a:ea typeface="+mn-ea"/>
                <a:cs typeface="+mn-cs"/>
              </a:rPr>
              <a:t>mobile edge</a:t>
            </a:r>
          </a:p>
        </p:txBody>
      </p:sp>
      <p:cxnSp>
        <p:nvCxnSpPr>
          <p:cNvPr id="7" name="직선 화살표 연결선 6"/>
          <p:cNvCxnSpPr/>
          <p:nvPr/>
        </p:nvCxnSpPr>
        <p:spPr>
          <a:xfrm>
            <a:off x="3246384" y="4238626"/>
            <a:ext cx="32061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9" name="직선 화살표 연결선 88"/>
          <p:cNvCxnSpPr/>
          <p:nvPr/>
        </p:nvCxnSpPr>
        <p:spPr>
          <a:xfrm>
            <a:off x="4260887" y="4238610"/>
            <a:ext cx="32061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0" name="직선 화살표 연결선 89"/>
          <p:cNvCxnSpPr/>
          <p:nvPr/>
        </p:nvCxnSpPr>
        <p:spPr>
          <a:xfrm>
            <a:off x="5342072" y="4238594"/>
            <a:ext cx="32061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1" name="직선 화살표 연결선 90"/>
          <p:cNvCxnSpPr/>
          <p:nvPr/>
        </p:nvCxnSpPr>
        <p:spPr>
          <a:xfrm>
            <a:off x="3266433" y="4553411"/>
            <a:ext cx="32061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2" name="직선 화살표 연결선 91"/>
          <p:cNvCxnSpPr/>
          <p:nvPr/>
        </p:nvCxnSpPr>
        <p:spPr>
          <a:xfrm>
            <a:off x="4253478" y="4553411"/>
            <a:ext cx="32061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3" name="직선 화살표 연결선 92"/>
          <p:cNvCxnSpPr/>
          <p:nvPr/>
        </p:nvCxnSpPr>
        <p:spPr>
          <a:xfrm>
            <a:off x="5340546" y="4553411"/>
            <a:ext cx="32061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994605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chemeClr val="bg1"/>
                </a:solidFill>
              </a:rPr>
              <a:t>Expected Service Opportunities on M-CORD   </a:t>
            </a:r>
            <a:endParaRPr lang="en-US" dirty="0">
              <a:solidFill>
                <a:schemeClr val="bg1"/>
              </a:solidFill>
            </a:endParaRPr>
          </a:p>
        </p:txBody>
      </p:sp>
      <p:sp>
        <p:nvSpPr>
          <p:cNvPr id="3" name="Content Placeholder 2"/>
          <p:cNvSpPr>
            <a:spLocks noGrp="1"/>
          </p:cNvSpPr>
          <p:nvPr>
            <p:ph idx="4294967295"/>
          </p:nvPr>
        </p:nvSpPr>
        <p:spPr>
          <a:xfrm>
            <a:off x="363890" y="1387466"/>
            <a:ext cx="7618755" cy="3263504"/>
          </a:xfrm>
        </p:spPr>
        <p:txBody>
          <a:bodyPr/>
          <a:lstStyle/>
          <a:p>
            <a:r>
              <a:rPr lang="en-US" dirty="0" smtClean="0"/>
              <a:t>m-Health</a:t>
            </a:r>
          </a:p>
          <a:p>
            <a:r>
              <a:rPr lang="en-US" dirty="0" smtClean="0"/>
              <a:t>Platform for Mission-critical IoT </a:t>
            </a:r>
          </a:p>
          <a:p>
            <a:r>
              <a:rPr lang="en-US" dirty="0" smtClean="0"/>
              <a:t>Connectionless services for Massive IoT</a:t>
            </a:r>
          </a:p>
          <a:p>
            <a:r>
              <a:rPr lang="en-US" dirty="0" smtClean="0"/>
              <a:t>Network Slicing for new services of diverse SLAs </a:t>
            </a:r>
          </a:p>
          <a:p>
            <a:r>
              <a:rPr lang="en-US" dirty="0" smtClean="0"/>
              <a:t>Analytics and Security  </a:t>
            </a:r>
            <a:endParaRPr lang="en-US" dirty="0"/>
          </a:p>
        </p:txBody>
      </p:sp>
    </p:spTree>
    <p:extLst>
      <p:ext uri="{BB962C8B-B14F-4D97-AF65-F5344CB8AC3E}">
        <p14:creationId xmlns:p14="http://schemas.microsoft.com/office/powerpoint/2010/main" val="77374181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9544" y="781006"/>
            <a:ext cx="8031321" cy="4208672"/>
          </a:xfrm>
        </p:spPr>
        <p:txBody>
          <a:bodyPr>
            <a:noAutofit/>
          </a:bodyPr>
          <a:lstStyle/>
          <a:p>
            <a:pPr marL="174625" indent="-174625">
              <a:buFont typeface="Wingdings" panose="05000000000000000000" pitchFamily="2" charset="2"/>
              <a:buChar char="§"/>
            </a:pPr>
            <a:r>
              <a:rPr lang="en-US" sz="1800" b="1" dirty="0" smtClean="0"/>
              <a:t>RAN Slicing</a:t>
            </a:r>
          </a:p>
          <a:p>
            <a:pPr marL="627063" lvl="1" indent="-169863">
              <a:spcBef>
                <a:spcPts val="300"/>
              </a:spcBef>
              <a:buFont typeface="Arial" panose="020B0604020202020204" pitchFamily="34" charset="0"/>
              <a:buChar char="•"/>
            </a:pPr>
            <a:r>
              <a:rPr lang="en-US" sz="1400" dirty="0" smtClean="0"/>
              <a:t>Policy driven </a:t>
            </a:r>
            <a:r>
              <a:rPr lang="en-US" sz="1400" dirty="0" smtClean="0">
                <a:solidFill>
                  <a:srgbClr val="0070C0"/>
                </a:solidFill>
              </a:rPr>
              <a:t>- Time, Location, UE category, Service, etc.</a:t>
            </a:r>
          </a:p>
          <a:p>
            <a:pPr marL="627063" lvl="1" indent="-169863">
              <a:spcBef>
                <a:spcPts val="300"/>
              </a:spcBef>
              <a:buFont typeface="Arial" panose="020B0604020202020204" pitchFamily="34" charset="0"/>
              <a:buChar char="•"/>
            </a:pPr>
            <a:r>
              <a:rPr lang="en-US" sz="1400" dirty="0" smtClean="0"/>
              <a:t>Resource management and isolation between slices</a:t>
            </a:r>
          </a:p>
          <a:p>
            <a:pPr marL="627063" lvl="1" indent="-169863">
              <a:spcBef>
                <a:spcPts val="300"/>
              </a:spcBef>
              <a:buFont typeface="Arial" panose="020B0604020202020204" pitchFamily="34" charset="0"/>
              <a:buChar char="•"/>
            </a:pPr>
            <a:r>
              <a:rPr lang="en-US" sz="1400" dirty="0" smtClean="0"/>
              <a:t>RAN selection of Core network entity</a:t>
            </a:r>
          </a:p>
          <a:p>
            <a:pPr marL="627063" lvl="1" indent="-169863">
              <a:spcBef>
                <a:spcPts val="300"/>
              </a:spcBef>
              <a:buFont typeface="Arial" panose="020B0604020202020204" pitchFamily="34" charset="0"/>
              <a:buChar char="•"/>
            </a:pPr>
            <a:r>
              <a:rPr lang="en-US" sz="1400" dirty="0" smtClean="0"/>
              <a:t>Front-haul slicing </a:t>
            </a:r>
            <a:r>
              <a:rPr lang="en-US" sz="1400" dirty="0" smtClean="0">
                <a:solidFill>
                  <a:srgbClr val="0070C0"/>
                </a:solidFill>
              </a:rPr>
              <a:t>– based on simple tag such as VLAN</a:t>
            </a:r>
          </a:p>
          <a:p>
            <a:pPr marL="627063" lvl="1" indent="-169863">
              <a:spcBef>
                <a:spcPts val="300"/>
              </a:spcBef>
              <a:buFont typeface="Arial" panose="020B0604020202020204" pitchFamily="34" charset="0"/>
              <a:buChar char="•"/>
            </a:pPr>
            <a:r>
              <a:rPr lang="en-US" sz="1400" dirty="0" smtClean="0"/>
              <a:t>Support for Multi-RATs </a:t>
            </a:r>
            <a:endParaRPr lang="en-US" sz="1400" dirty="0" smtClean="0">
              <a:solidFill>
                <a:srgbClr val="0070C0"/>
              </a:solidFill>
            </a:endParaRPr>
          </a:p>
          <a:p>
            <a:pPr marL="174625" indent="-174625">
              <a:spcBef>
                <a:spcPts val="1200"/>
              </a:spcBef>
              <a:buFont typeface="Wingdings" panose="05000000000000000000" pitchFamily="2" charset="2"/>
              <a:buChar char="§"/>
            </a:pPr>
            <a:r>
              <a:rPr lang="en-US" sz="1800" b="1" dirty="0" smtClean="0"/>
              <a:t> Observability and Analytics</a:t>
            </a:r>
          </a:p>
          <a:p>
            <a:pPr marL="627063" lvl="1" indent="-169863">
              <a:spcBef>
                <a:spcPts val="300"/>
              </a:spcBef>
              <a:buFont typeface="Arial" panose="020B0604020202020204" pitchFamily="34" charset="0"/>
              <a:buChar char="•"/>
            </a:pPr>
            <a:r>
              <a:rPr lang="en-US" sz="1400" dirty="0" smtClean="0">
                <a:solidFill>
                  <a:prstClr val="black"/>
                </a:solidFill>
              </a:rPr>
              <a:t>Integration </a:t>
            </a:r>
            <a:r>
              <a:rPr lang="en-US" sz="1400" dirty="0">
                <a:solidFill>
                  <a:prstClr val="black"/>
                </a:solidFill>
              </a:rPr>
              <a:t>with </a:t>
            </a:r>
            <a:r>
              <a:rPr lang="en-US" sz="1400" dirty="0" smtClean="0">
                <a:solidFill>
                  <a:prstClr val="black"/>
                </a:solidFill>
              </a:rPr>
              <a:t>A-CORD</a:t>
            </a:r>
            <a:endParaRPr lang="en-US" sz="1400" dirty="0"/>
          </a:p>
          <a:p>
            <a:pPr marL="627063" lvl="1" indent="-169863">
              <a:spcBef>
                <a:spcPts val="300"/>
              </a:spcBef>
              <a:buFont typeface="Arial" panose="020B0604020202020204" pitchFamily="34" charset="0"/>
              <a:buChar char="•"/>
            </a:pPr>
            <a:r>
              <a:rPr lang="en-US" altLang="ko-KR" sz="1400" dirty="0"/>
              <a:t>Real-time vProbes</a:t>
            </a:r>
          </a:p>
          <a:p>
            <a:pPr marL="627063" lvl="1" indent="-169863">
              <a:spcBef>
                <a:spcPts val="300"/>
              </a:spcBef>
              <a:buFont typeface="Arial" panose="020B0604020202020204" pitchFamily="34" charset="0"/>
              <a:buChar char="•"/>
            </a:pPr>
            <a:r>
              <a:rPr lang="en-US" sz="1400" dirty="0" smtClean="0"/>
              <a:t>Closed </a:t>
            </a:r>
            <a:r>
              <a:rPr lang="en-US" sz="1400" dirty="0"/>
              <a:t>l</a:t>
            </a:r>
            <a:r>
              <a:rPr lang="en-US" sz="1400" dirty="0" smtClean="0"/>
              <a:t>oop </a:t>
            </a:r>
            <a:r>
              <a:rPr lang="en-US" sz="1400" dirty="0"/>
              <a:t>a</a:t>
            </a:r>
            <a:r>
              <a:rPr lang="en-US" sz="1400" dirty="0" smtClean="0"/>
              <a:t>nalytics</a:t>
            </a:r>
            <a:endParaRPr lang="en-US" sz="1400" dirty="0"/>
          </a:p>
          <a:p>
            <a:pPr marL="627063" lvl="1" indent="-169863">
              <a:spcBef>
                <a:spcPts val="300"/>
              </a:spcBef>
              <a:buFont typeface="Arial" panose="020B0604020202020204" pitchFamily="34" charset="0"/>
              <a:buChar char="•"/>
            </a:pPr>
            <a:r>
              <a:rPr lang="en-US" sz="1400" dirty="0" smtClean="0"/>
              <a:t>Example use </a:t>
            </a:r>
            <a:r>
              <a:rPr lang="en-US" sz="1400" dirty="0"/>
              <a:t>c</a:t>
            </a:r>
            <a:r>
              <a:rPr lang="en-US" sz="1400" dirty="0" smtClean="0"/>
              <a:t>ases: Open SON, Root </a:t>
            </a:r>
            <a:r>
              <a:rPr lang="en-US" sz="1400" dirty="0"/>
              <a:t>c</a:t>
            </a:r>
            <a:r>
              <a:rPr lang="en-US" sz="1400" dirty="0" smtClean="0"/>
              <a:t>ause </a:t>
            </a:r>
            <a:r>
              <a:rPr lang="en-US" sz="1400" dirty="0"/>
              <a:t>a</a:t>
            </a:r>
            <a:r>
              <a:rPr lang="en-US" sz="1400" dirty="0" smtClean="0"/>
              <a:t>nalysis </a:t>
            </a:r>
          </a:p>
          <a:p>
            <a:pPr marL="231775" indent="-231775">
              <a:spcBef>
                <a:spcPts val="1200"/>
              </a:spcBef>
              <a:buClr>
                <a:schemeClr val="bg1">
                  <a:lumMod val="65000"/>
                </a:schemeClr>
              </a:buClr>
              <a:buFont typeface="Wingdings" panose="05000000000000000000" pitchFamily="2" charset="2"/>
              <a:buChar char="§"/>
            </a:pPr>
            <a:r>
              <a:rPr lang="en-US" sz="2000" b="1" dirty="0" smtClean="0">
                <a:solidFill>
                  <a:schemeClr val="bg1">
                    <a:lumMod val="75000"/>
                  </a:schemeClr>
                </a:solidFill>
              </a:rPr>
              <a:t>Flexible Disaggregation </a:t>
            </a:r>
          </a:p>
          <a:p>
            <a:pPr marL="627063" lvl="1" indent="-169863">
              <a:spcBef>
                <a:spcPts val="300"/>
              </a:spcBef>
              <a:buFont typeface="Arial" panose="020B0604020202020204" pitchFamily="34" charset="0"/>
              <a:buChar char="•"/>
            </a:pPr>
            <a:r>
              <a:rPr lang="en-US" sz="1400" dirty="0" smtClean="0"/>
              <a:t>Horizontal </a:t>
            </a:r>
            <a:r>
              <a:rPr lang="en-US" altLang="ko-KR" sz="1400" dirty="0" smtClean="0">
                <a:solidFill>
                  <a:srgbClr val="0070C0"/>
                </a:solidFill>
              </a:rPr>
              <a:t>– Split architecture depending on front-haul and latency requirement</a:t>
            </a:r>
          </a:p>
          <a:p>
            <a:pPr marL="627063" lvl="1" indent="-169863">
              <a:spcBef>
                <a:spcPts val="300"/>
              </a:spcBef>
              <a:buFont typeface="Arial" panose="020B0604020202020204" pitchFamily="34" charset="0"/>
              <a:buChar char="•"/>
            </a:pPr>
            <a:r>
              <a:rPr lang="en-US" altLang="ko-KR" sz="1400" dirty="0" smtClean="0"/>
              <a:t>Vertical </a:t>
            </a:r>
            <a:r>
              <a:rPr lang="en-US" altLang="ko-KR" sz="1400" dirty="0" smtClean="0">
                <a:solidFill>
                  <a:srgbClr val="0070C0"/>
                </a:solidFill>
              </a:rPr>
              <a:t>– Control-plane / Data-plane</a:t>
            </a:r>
            <a:endParaRPr lang="en-US" altLang="ko-KR" sz="1400" dirty="0">
              <a:solidFill>
                <a:srgbClr val="0070C0"/>
              </a:solidFill>
            </a:endParaRPr>
          </a:p>
        </p:txBody>
      </p:sp>
      <p:sp>
        <p:nvSpPr>
          <p:cNvPr id="4" name="모서리가 둥근 직사각형 3"/>
          <p:cNvSpPr/>
          <p:nvPr/>
        </p:nvSpPr>
        <p:spPr>
          <a:xfrm>
            <a:off x="67169" y="236887"/>
            <a:ext cx="313831" cy="283028"/>
          </a:xfrm>
          <a:prstGeom prst="round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ltLang="ko-KR" b="1" dirty="0" smtClean="0">
                <a:solidFill>
                  <a:prstClr val="white"/>
                </a:solidFill>
                <a:latin typeface="Calibri" panose="020F0502020204030204" pitchFamily="34" charset="0"/>
              </a:rPr>
              <a:t>1</a:t>
            </a:r>
            <a:endParaRPr lang="ko-KR" altLang="en-US" b="1" dirty="0">
              <a:solidFill>
                <a:prstClr val="white"/>
              </a:solidFill>
              <a:latin typeface="Calibri" panose="020F0502020204030204" pitchFamily="34" charset="0"/>
            </a:endParaRPr>
          </a:p>
        </p:txBody>
      </p:sp>
      <p:sp>
        <p:nvSpPr>
          <p:cNvPr id="8" name="Shape 49"/>
          <p:cNvSpPr txBox="1">
            <a:spLocks/>
          </p:cNvSpPr>
          <p:nvPr/>
        </p:nvSpPr>
        <p:spPr>
          <a:xfrm>
            <a:off x="409679" y="0"/>
            <a:ext cx="8229600" cy="752598"/>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en-US" dirty="0" smtClean="0"/>
              <a:t>Disaggregated and Virtualized RAN</a:t>
            </a:r>
            <a:endParaRPr lang="en-US" dirty="0"/>
          </a:p>
        </p:txBody>
      </p:sp>
      <p:sp>
        <p:nvSpPr>
          <p:cNvPr id="9" name="직사각형 8"/>
          <p:cNvSpPr/>
          <p:nvPr/>
        </p:nvSpPr>
        <p:spPr>
          <a:xfrm>
            <a:off x="5334000" y="1586241"/>
            <a:ext cx="2895600" cy="523220"/>
          </a:xfrm>
          <a:prstGeom prst="rect">
            <a:avLst/>
          </a:prstGeom>
        </p:spPr>
        <p:txBody>
          <a:bodyPr wrap="square">
            <a:spAutoFit/>
          </a:bodyPr>
          <a:lstStyle/>
          <a:p>
            <a:r>
              <a:rPr lang="en-US" altLang="ko-KR" dirty="0">
                <a:solidFill>
                  <a:srgbClr val="0070C0"/>
                </a:solidFill>
                <a:latin typeface="바탕"/>
                <a:ea typeface="바탕"/>
              </a:rPr>
              <a:t> </a:t>
            </a:r>
            <a:r>
              <a:rPr lang="en-US" altLang="ko-KR" dirty="0" smtClean="0">
                <a:solidFill>
                  <a:srgbClr val="0070C0"/>
                </a:solidFill>
                <a:latin typeface="Calibri" panose="020F0502020204030204" pitchFamily="34" charset="0"/>
              </a:rPr>
              <a:t>RAN </a:t>
            </a:r>
            <a:r>
              <a:rPr lang="en-US" altLang="ko-KR" dirty="0">
                <a:solidFill>
                  <a:srgbClr val="0070C0"/>
                </a:solidFill>
                <a:latin typeface="Calibri" panose="020F0502020204030204" pitchFamily="34" charset="0"/>
              </a:rPr>
              <a:t>+ Front-haul + Core slicing </a:t>
            </a:r>
            <a:r>
              <a:rPr lang="en-US" altLang="ko-KR" dirty="0" smtClean="0">
                <a:solidFill>
                  <a:srgbClr val="0070C0"/>
                </a:solidFill>
                <a:latin typeface="Calibri" panose="020F0502020204030204" pitchFamily="34" charset="0"/>
              </a:rPr>
              <a:t/>
            </a:r>
            <a:br>
              <a:rPr lang="en-US" altLang="ko-KR" dirty="0" smtClean="0">
                <a:solidFill>
                  <a:srgbClr val="0070C0"/>
                </a:solidFill>
                <a:latin typeface="Calibri" panose="020F0502020204030204" pitchFamily="34" charset="0"/>
              </a:rPr>
            </a:br>
            <a:r>
              <a:rPr lang="en-US" altLang="ko-KR" dirty="0" smtClean="0">
                <a:solidFill>
                  <a:srgbClr val="0070C0"/>
                </a:solidFill>
                <a:latin typeface="Calibri" panose="020F0502020204030204" pitchFamily="34" charset="0"/>
              </a:rPr>
              <a:t>  should </a:t>
            </a:r>
            <a:r>
              <a:rPr lang="en-US" altLang="ko-KR" dirty="0">
                <a:solidFill>
                  <a:srgbClr val="0070C0"/>
                </a:solidFill>
                <a:latin typeface="Calibri" panose="020F0502020204030204" pitchFamily="34" charset="0"/>
              </a:rPr>
              <a:t>be coordinated</a:t>
            </a:r>
            <a:endParaRPr lang="ko-KR" altLang="en-US" dirty="0">
              <a:latin typeface="Calibri" panose="020F0502020204030204" pitchFamily="34" charset="0"/>
            </a:endParaRPr>
          </a:p>
        </p:txBody>
      </p:sp>
      <p:sp>
        <p:nvSpPr>
          <p:cNvPr id="10" name="Right Bracket 1"/>
          <p:cNvSpPr/>
          <p:nvPr/>
        </p:nvSpPr>
        <p:spPr>
          <a:xfrm>
            <a:off x="5142552" y="1352551"/>
            <a:ext cx="203200" cy="990600"/>
          </a:xfrm>
          <a:prstGeom prst="rightBrace">
            <a:avLst/>
          </a:prstGeom>
          <a:ln w="127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107796174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077" name="Picture 5" descr="C:\Users\ymigg\Downloads\20160309_1434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965679" y="1893367"/>
            <a:ext cx="3452046" cy="1941776"/>
          </a:xfrm>
          <a:prstGeom prst="rect">
            <a:avLst/>
          </a:prstGeom>
          <a:noFill/>
          <a:extLst>
            <a:ext uri="{909E8E84-426E-40dd-AFC4-6F175D3DCCD1}">
              <a14:hiddenFill xmlns:a14="http://schemas.microsoft.com/office/drawing/2010/main">
                <a:solidFill>
                  <a:srgbClr val="FFFFFF"/>
                </a:solidFill>
              </a14:hiddenFill>
            </a:ext>
          </a:extLst>
        </p:spPr>
      </p:pic>
      <p:sp>
        <p:nvSpPr>
          <p:cNvPr id="48" name="직사각형 47"/>
          <p:cNvSpPr/>
          <p:nvPr/>
        </p:nvSpPr>
        <p:spPr>
          <a:xfrm>
            <a:off x="5957940" y="1878716"/>
            <a:ext cx="1009645" cy="894173"/>
          </a:xfrm>
          <a:prstGeom prst="rect">
            <a:avLst/>
          </a:prstGeom>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defTabSz="457200"/>
            <a:endParaRPr lang="ko-KR" altLang="en-US" sz="1800" kern="1200">
              <a:solidFill>
                <a:prstClr val="white"/>
              </a:solidFill>
            </a:endParaRPr>
          </a:p>
        </p:txBody>
      </p:sp>
      <p:sp>
        <p:nvSpPr>
          <p:cNvPr id="45" name="직사각형 44"/>
          <p:cNvSpPr/>
          <p:nvPr/>
        </p:nvSpPr>
        <p:spPr>
          <a:xfrm>
            <a:off x="1425410" y="2266917"/>
            <a:ext cx="1947863" cy="476302"/>
          </a:xfrm>
          <a:prstGeom prst="rect">
            <a:avLst/>
          </a:prstGeom>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defTabSz="457200"/>
            <a:endParaRPr lang="ko-KR" altLang="en-US" sz="1800" kern="1200">
              <a:solidFill>
                <a:prstClr val="white"/>
              </a:solidFill>
            </a:endParaRPr>
          </a:p>
        </p:txBody>
      </p:sp>
      <p:sp>
        <p:nvSpPr>
          <p:cNvPr id="46" name="직사각형 45"/>
          <p:cNvSpPr/>
          <p:nvPr/>
        </p:nvSpPr>
        <p:spPr>
          <a:xfrm>
            <a:off x="1443311" y="3581360"/>
            <a:ext cx="1947863" cy="381798"/>
          </a:xfrm>
          <a:prstGeom prst="rect">
            <a:avLst/>
          </a:prstGeom>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defTabSz="457200"/>
            <a:endParaRPr lang="ko-KR" altLang="en-US" sz="1800" kern="1200">
              <a:solidFill>
                <a:prstClr val="white"/>
              </a:solidFill>
            </a:endParaRPr>
          </a:p>
        </p:txBody>
      </p:sp>
      <p:sp>
        <p:nvSpPr>
          <p:cNvPr id="44" name="직사각형 43"/>
          <p:cNvSpPr/>
          <p:nvPr/>
        </p:nvSpPr>
        <p:spPr>
          <a:xfrm>
            <a:off x="1419211" y="1722820"/>
            <a:ext cx="1947863" cy="456080"/>
          </a:xfrm>
          <a:prstGeom prst="rect">
            <a:avLst/>
          </a:prstGeom>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defTabSz="457200"/>
            <a:endParaRPr lang="ko-KR" altLang="en-US" sz="1800" kern="1200">
              <a:solidFill>
                <a:prstClr val="white"/>
              </a:solidFill>
            </a:endParaRPr>
          </a:p>
        </p:txBody>
      </p:sp>
      <p:sp>
        <p:nvSpPr>
          <p:cNvPr id="12" name="직사각형 11"/>
          <p:cNvSpPr/>
          <p:nvPr/>
        </p:nvSpPr>
        <p:spPr>
          <a:xfrm>
            <a:off x="1419213" y="1166325"/>
            <a:ext cx="1947863" cy="479626"/>
          </a:xfrm>
          <a:prstGeom prst="rect">
            <a:avLst/>
          </a:prstGeom>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defTabSz="457200"/>
            <a:endParaRPr lang="ko-KR" altLang="en-US" sz="1800" kern="1200">
              <a:solidFill>
                <a:prstClr val="white"/>
              </a:solidFill>
            </a:endParaRPr>
          </a:p>
        </p:txBody>
      </p:sp>
      <p:sp>
        <p:nvSpPr>
          <p:cNvPr id="323" name="Shape 323"/>
          <p:cNvSpPr/>
          <p:nvPr/>
        </p:nvSpPr>
        <p:spPr>
          <a:xfrm>
            <a:off x="168276" y="-144463"/>
            <a:ext cx="304798" cy="304798"/>
          </a:xfrm>
          <a:prstGeom prst="rect">
            <a:avLst/>
          </a:prstGeom>
          <a:noFill/>
          <a:ln>
            <a:noFill/>
          </a:ln>
        </p:spPr>
        <p:txBody>
          <a:bodyPr lIns="91419" tIns="45697" rIns="91419" bIns="45697" anchor="t" anchorCtr="0">
            <a:noAutofit/>
          </a:bodyPr>
          <a:lstStyle/>
          <a:p>
            <a:pPr defTabSz="457200">
              <a:buClr>
                <a:srgbClr val="000000"/>
              </a:buClr>
            </a:pPr>
            <a:endParaRPr sz="1800" kern="1200"/>
          </a:p>
        </p:txBody>
      </p:sp>
      <p:sp>
        <p:nvSpPr>
          <p:cNvPr id="326" name="Shape 326"/>
          <p:cNvSpPr/>
          <p:nvPr/>
        </p:nvSpPr>
        <p:spPr>
          <a:xfrm>
            <a:off x="320676" y="7938"/>
            <a:ext cx="304798" cy="304798"/>
          </a:xfrm>
          <a:prstGeom prst="rect">
            <a:avLst/>
          </a:prstGeom>
          <a:noFill/>
          <a:ln>
            <a:noFill/>
          </a:ln>
        </p:spPr>
        <p:txBody>
          <a:bodyPr lIns="91419" tIns="45697" rIns="91419" bIns="45697" anchor="t" anchorCtr="0">
            <a:noAutofit/>
          </a:bodyPr>
          <a:lstStyle/>
          <a:p>
            <a:pPr defTabSz="457200">
              <a:buClr>
                <a:srgbClr val="000000"/>
              </a:buClr>
            </a:pPr>
            <a:endParaRPr sz="1800" kern="1200"/>
          </a:p>
        </p:txBody>
      </p:sp>
      <p:sp>
        <p:nvSpPr>
          <p:cNvPr id="328" name="Shape 328"/>
          <p:cNvSpPr/>
          <p:nvPr/>
        </p:nvSpPr>
        <p:spPr>
          <a:xfrm>
            <a:off x="473076" y="160335"/>
            <a:ext cx="304798" cy="304798"/>
          </a:xfrm>
          <a:prstGeom prst="rect">
            <a:avLst/>
          </a:prstGeom>
          <a:noFill/>
          <a:ln>
            <a:noFill/>
          </a:ln>
        </p:spPr>
        <p:txBody>
          <a:bodyPr lIns="91419" tIns="45697" rIns="91419" bIns="45697" anchor="t" anchorCtr="0">
            <a:noAutofit/>
          </a:bodyPr>
          <a:lstStyle/>
          <a:p>
            <a:pPr defTabSz="457200">
              <a:buClr>
                <a:srgbClr val="000000"/>
              </a:buClr>
            </a:pPr>
            <a:endParaRPr sz="1800" kern="1200"/>
          </a:p>
        </p:txBody>
      </p:sp>
      <p:sp>
        <p:nvSpPr>
          <p:cNvPr id="330" name="Shape 330"/>
          <p:cNvSpPr/>
          <p:nvPr/>
        </p:nvSpPr>
        <p:spPr>
          <a:xfrm>
            <a:off x="625475" y="312738"/>
            <a:ext cx="304798" cy="304798"/>
          </a:xfrm>
          <a:prstGeom prst="rect">
            <a:avLst/>
          </a:prstGeom>
          <a:noFill/>
          <a:ln>
            <a:noFill/>
          </a:ln>
        </p:spPr>
        <p:txBody>
          <a:bodyPr lIns="91419" tIns="45697" rIns="91419" bIns="45697" anchor="t" anchorCtr="0">
            <a:noAutofit/>
          </a:bodyPr>
          <a:lstStyle/>
          <a:p>
            <a:pPr defTabSz="457200">
              <a:buClr>
                <a:srgbClr val="000000"/>
              </a:buClr>
            </a:pPr>
            <a:endParaRPr sz="1800" kern="1200"/>
          </a:p>
        </p:txBody>
      </p:sp>
      <p:sp>
        <p:nvSpPr>
          <p:cNvPr id="348" name="Shape 348"/>
          <p:cNvSpPr/>
          <p:nvPr/>
        </p:nvSpPr>
        <p:spPr>
          <a:xfrm>
            <a:off x="777876" y="465138"/>
            <a:ext cx="304798" cy="304798"/>
          </a:xfrm>
          <a:prstGeom prst="rect">
            <a:avLst/>
          </a:prstGeom>
          <a:noFill/>
          <a:ln>
            <a:noFill/>
          </a:ln>
        </p:spPr>
        <p:txBody>
          <a:bodyPr lIns="91419" tIns="45697" rIns="91419" bIns="45697" anchor="t" anchorCtr="0">
            <a:noAutofit/>
          </a:bodyPr>
          <a:lstStyle/>
          <a:p>
            <a:pPr defTabSz="457200">
              <a:buClr>
                <a:srgbClr val="000000"/>
              </a:buClr>
            </a:pPr>
            <a:endParaRPr sz="1800" kern="1200"/>
          </a:p>
        </p:txBody>
      </p:sp>
      <p:pic>
        <p:nvPicPr>
          <p:cNvPr id="349" name="Shape 349"/>
          <p:cNvPicPr preferRelativeResize="0"/>
          <p:nvPr/>
        </p:nvPicPr>
        <p:blipFill rotWithShape="1">
          <a:blip r:embed="rId4">
            <a:alphaModFix/>
          </a:blip>
          <a:srcRect/>
          <a:stretch/>
        </p:blipFill>
        <p:spPr>
          <a:xfrm>
            <a:off x="6064851" y="1995297"/>
            <a:ext cx="782698" cy="151200"/>
          </a:xfrm>
          <a:prstGeom prst="rect">
            <a:avLst/>
          </a:prstGeom>
          <a:noFill/>
          <a:ln>
            <a:noFill/>
          </a:ln>
        </p:spPr>
      </p:pic>
      <p:sp>
        <p:nvSpPr>
          <p:cNvPr id="350" name="Shape 350"/>
          <p:cNvSpPr txBox="1"/>
          <p:nvPr/>
        </p:nvSpPr>
        <p:spPr>
          <a:xfrm>
            <a:off x="3492518" y="4523541"/>
            <a:ext cx="2346300" cy="315600"/>
          </a:xfrm>
          <a:prstGeom prst="rect">
            <a:avLst/>
          </a:prstGeom>
          <a:solidFill>
            <a:schemeClr val="lt1">
              <a:alpha val="73725"/>
            </a:schemeClr>
          </a:solidFill>
          <a:ln>
            <a:noFill/>
          </a:ln>
        </p:spPr>
        <p:txBody>
          <a:bodyPr lIns="68570" tIns="34274" rIns="68570" bIns="34274" anchor="t" anchorCtr="0">
            <a:noAutofit/>
          </a:bodyPr>
          <a:lstStyle/>
          <a:p>
            <a:pPr algn="ctr" defTabSz="457200">
              <a:buClr>
                <a:srgbClr val="000000"/>
              </a:buClr>
              <a:buSzPct val="25000"/>
            </a:pPr>
            <a:r>
              <a:rPr lang="en-US" sz="1600" kern="1200" dirty="0">
                <a:latin typeface="Calibri"/>
                <a:ea typeface="Calibri"/>
                <a:cs typeface="Calibri"/>
                <a:sym typeface="Calibri"/>
              </a:rPr>
              <a:t>[ M-CORD POC Rack ]</a:t>
            </a:r>
          </a:p>
        </p:txBody>
      </p:sp>
      <p:pic>
        <p:nvPicPr>
          <p:cNvPr id="342" name="Shape 342"/>
          <p:cNvPicPr preferRelativeResize="0"/>
          <p:nvPr/>
        </p:nvPicPr>
        <p:blipFill rotWithShape="1">
          <a:blip r:embed="rId5">
            <a:alphaModFix/>
          </a:blip>
          <a:srcRect/>
          <a:stretch/>
        </p:blipFill>
        <p:spPr>
          <a:xfrm>
            <a:off x="1541298" y="1325187"/>
            <a:ext cx="747299" cy="217798"/>
          </a:xfrm>
          <a:prstGeom prst="rect">
            <a:avLst/>
          </a:prstGeom>
          <a:noFill/>
          <a:ln>
            <a:noFill/>
          </a:ln>
        </p:spPr>
      </p:pic>
      <p:sp>
        <p:nvSpPr>
          <p:cNvPr id="2" name="TextBox 1"/>
          <p:cNvSpPr txBox="1"/>
          <p:nvPr/>
        </p:nvSpPr>
        <p:spPr>
          <a:xfrm>
            <a:off x="2745059" y="1333029"/>
            <a:ext cx="539130" cy="338554"/>
          </a:xfrm>
          <a:prstGeom prst="rect">
            <a:avLst/>
          </a:prstGeom>
          <a:noFill/>
        </p:spPr>
        <p:txBody>
          <a:bodyPr wrap="none" lIns="91434" tIns="45717" rIns="91434" bIns="45717" rtlCol="0">
            <a:spAutoFit/>
          </a:bodyPr>
          <a:lstStyle/>
          <a:p>
            <a:pPr defTabSz="457200"/>
            <a:r>
              <a:rPr lang="en-US" sz="1600" kern="1200" dirty="0">
                <a:solidFill>
                  <a:prstClr val="black"/>
                </a:solidFill>
                <a:latin typeface="Calibri"/>
                <a:ea typeface="+mn-ea"/>
                <a:cs typeface="+mn-cs"/>
              </a:rPr>
              <a:t>RRU</a:t>
            </a:r>
          </a:p>
        </p:txBody>
      </p:sp>
      <p:sp>
        <p:nvSpPr>
          <p:cNvPr id="35" name="TextBox 34"/>
          <p:cNvSpPr txBox="1"/>
          <p:nvPr/>
        </p:nvSpPr>
        <p:spPr>
          <a:xfrm>
            <a:off x="2658808" y="1152126"/>
            <a:ext cx="632204" cy="338554"/>
          </a:xfrm>
          <a:prstGeom prst="rect">
            <a:avLst/>
          </a:prstGeom>
          <a:noFill/>
        </p:spPr>
        <p:txBody>
          <a:bodyPr wrap="none" lIns="91434" tIns="45717" rIns="91434" bIns="45717" rtlCol="0">
            <a:spAutoFit/>
          </a:bodyPr>
          <a:lstStyle/>
          <a:p>
            <a:pPr defTabSz="457200"/>
            <a:r>
              <a:rPr lang="en-US" sz="1600" kern="1200" dirty="0">
                <a:solidFill>
                  <a:prstClr val="black"/>
                </a:solidFill>
                <a:latin typeface="Calibri"/>
                <a:ea typeface="+mn-ea"/>
                <a:cs typeface="+mn-cs"/>
              </a:rPr>
              <a:t>vBBU</a:t>
            </a:r>
          </a:p>
        </p:txBody>
      </p:sp>
      <p:grpSp>
        <p:nvGrpSpPr>
          <p:cNvPr id="72" name="그룹 71"/>
          <p:cNvGrpSpPr/>
          <p:nvPr/>
        </p:nvGrpSpPr>
        <p:grpSpPr>
          <a:xfrm>
            <a:off x="1419210" y="2919402"/>
            <a:ext cx="1947863" cy="387832"/>
            <a:chOff x="1419210" y="2047850"/>
            <a:chExt cx="1947863" cy="387832"/>
          </a:xfrm>
        </p:grpSpPr>
        <p:sp>
          <p:nvSpPr>
            <p:cNvPr id="43" name="직사각형 42"/>
            <p:cNvSpPr/>
            <p:nvPr/>
          </p:nvSpPr>
          <p:spPr>
            <a:xfrm>
              <a:off x="1419210" y="2047850"/>
              <a:ext cx="1947863" cy="3878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ko-KR" altLang="en-US" sz="1800" kern="1200">
                <a:solidFill>
                  <a:prstClr val="white"/>
                </a:solidFill>
              </a:endParaRPr>
            </a:p>
          </p:txBody>
        </p:sp>
        <p:pic>
          <p:nvPicPr>
            <p:cNvPr id="338" name="Shape 338"/>
            <p:cNvPicPr preferRelativeResize="0"/>
            <p:nvPr/>
          </p:nvPicPr>
          <p:blipFill rotWithShape="1">
            <a:blip r:embed="rId6">
              <a:alphaModFix/>
            </a:blip>
            <a:srcRect/>
            <a:stretch/>
          </p:blipFill>
          <p:spPr>
            <a:xfrm>
              <a:off x="1541295" y="2131537"/>
              <a:ext cx="436800" cy="253199"/>
            </a:xfrm>
            <a:prstGeom prst="rect">
              <a:avLst/>
            </a:prstGeom>
            <a:noFill/>
            <a:ln>
              <a:noFill/>
            </a:ln>
          </p:spPr>
        </p:pic>
        <p:sp>
          <p:nvSpPr>
            <p:cNvPr id="36" name="TextBox 35"/>
            <p:cNvSpPr txBox="1"/>
            <p:nvPr/>
          </p:nvSpPr>
          <p:spPr>
            <a:xfrm>
              <a:off x="2634853" y="2097127"/>
              <a:ext cx="651140" cy="338554"/>
            </a:xfrm>
            <a:prstGeom prst="rect">
              <a:avLst/>
            </a:prstGeom>
            <a:noFill/>
          </p:spPr>
          <p:txBody>
            <a:bodyPr wrap="none" rtlCol="0">
              <a:spAutoFit/>
            </a:bodyPr>
            <a:lstStyle/>
            <a:p>
              <a:pPr defTabSz="457200"/>
              <a:r>
                <a:rPr lang="en-US" sz="1600" kern="1200" dirty="0">
                  <a:solidFill>
                    <a:prstClr val="black"/>
                  </a:solidFill>
                  <a:latin typeface="Calibri"/>
                  <a:ea typeface="+mn-ea"/>
                  <a:cs typeface="+mn-cs"/>
                </a:rPr>
                <a:t>eSON</a:t>
              </a:r>
            </a:p>
          </p:txBody>
        </p:sp>
      </p:grpSp>
      <p:pic>
        <p:nvPicPr>
          <p:cNvPr id="344" name="Shape 344"/>
          <p:cNvPicPr preferRelativeResize="0"/>
          <p:nvPr/>
        </p:nvPicPr>
        <p:blipFill rotWithShape="1">
          <a:blip r:embed="rId7">
            <a:alphaModFix/>
          </a:blip>
          <a:srcRect b="2419"/>
          <a:stretch/>
        </p:blipFill>
        <p:spPr>
          <a:xfrm>
            <a:off x="1541294" y="1864760"/>
            <a:ext cx="787497" cy="224099"/>
          </a:xfrm>
          <a:prstGeom prst="rect">
            <a:avLst/>
          </a:prstGeom>
          <a:noFill/>
          <a:ln>
            <a:noFill/>
          </a:ln>
        </p:spPr>
      </p:pic>
      <p:sp>
        <p:nvSpPr>
          <p:cNvPr id="37" name="TextBox 36"/>
          <p:cNvSpPr txBox="1"/>
          <p:nvPr/>
        </p:nvSpPr>
        <p:spPr>
          <a:xfrm>
            <a:off x="2417243" y="1661579"/>
            <a:ext cx="889787" cy="584776"/>
          </a:xfrm>
          <a:prstGeom prst="rect">
            <a:avLst/>
          </a:prstGeom>
          <a:noFill/>
        </p:spPr>
        <p:txBody>
          <a:bodyPr wrap="none" lIns="91434" tIns="45717" rIns="91434" bIns="45717" rtlCol="0">
            <a:spAutoFit/>
          </a:bodyPr>
          <a:lstStyle/>
          <a:p>
            <a:pPr defTabSz="457200"/>
            <a:r>
              <a:rPr lang="en-US" sz="1600" kern="1200" dirty="0">
                <a:solidFill>
                  <a:prstClr val="black"/>
                </a:solidFill>
                <a:latin typeface="Calibri"/>
                <a:ea typeface="+mn-ea"/>
                <a:cs typeface="+mn-cs"/>
              </a:rPr>
              <a:t>vPGW-C</a:t>
            </a:r>
          </a:p>
          <a:p>
            <a:pPr defTabSz="457200"/>
            <a:r>
              <a:rPr lang="en-US" sz="1600" kern="1200" dirty="0">
                <a:solidFill>
                  <a:prstClr val="black"/>
                </a:solidFill>
                <a:latin typeface="Calibri"/>
                <a:ea typeface="+mn-ea"/>
                <a:cs typeface="+mn-cs"/>
              </a:rPr>
              <a:t>vPGW-U</a:t>
            </a:r>
          </a:p>
        </p:txBody>
      </p:sp>
      <p:pic>
        <p:nvPicPr>
          <p:cNvPr id="340" name="Shape 340"/>
          <p:cNvPicPr preferRelativeResize="0"/>
          <p:nvPr/>
        </p:nvPicPr>
        <p:blipFill rotWithShape="1">
          <a:blip r:embed="rId8">
            <a:alphaModFix/>
          </a:blip>
          <a:srcRect/>
          <a:stretch/>
        </p:blipFill>
        <p:spPr>
          <a:xfrm>
            <a:off x="1548903" y="2313563"/>
            <a:ext cx="566698" cy="147300"/>
          </a:xfrm>
          <a:prstGeom prst="rect">
            <a:avLst/>
          </a:prstGeom>
          <a:noFill/>
          <a:ln>
            <a:noFill/>
          </a:ln>
        </p:spPr>
      </p:pic>
      <p:sp>
        <p:nvSpPr>
          <p:cNvPr id="38" name="TextBox 37"/>
          <p:cNvSpPr txBox="1"/>
          <p:nvPr/>
        </p:nvSpPr>
        <p:spPr>
          <a:xfrm>
            <a:off x="2562004" y="2224551"/>
            <a:ext cx="728384" cy="584776"/>
          </a:xfrm>
          <a:prstGeom prst="rect">
            <a:avLst/>
          </a:prstGeom>
          <a:noFill/>
        </p:spPr>
        <p:txBody>
          <a:bodyPr wrap="none" lIns="91434" tIns="45717" rIns="91434" bIns="45717" rtlCol="0">
            <a:spAutoFit/>
          </a:bodyPr>
          <a:lstStyle/>
          <a:p>
            <a:pPr defTabSz="457200"/>
            <a:r>
              <a:rPr lang="en-US" sz="1600" kern="1200" dirty="0">
                <a:solidFill>
                  <a:prstClr val="black"/>
                </a:solidFill>
                <a:latin typeface="Calibri"/>
                <a:ea typeface="+mn-ea"/>
                <a:cs typeface="+mn-cs"/>
              </a:rPr>
              <a:t>vMME</a:t>
            </a:r>
          </a:p>
          <a:p>
            <a:pPr defTabSz="457200"/>
            <a:r>
              <a:rPr lang="en-US" sz="1600" kern="1200" dirty="0">
                <a:solidFill>
                  <a:prstClr val="black"/>
                </a:solidFill>
                <a:latin typeface="Calibri"/>
                <a:ea typeface="+mn-ea"/>
                <a:cs typeface="+mn-cs"/>
              </a:rPr>
              <a:t>vSGW</a:t>
            </a:r>
          </a:p>
        </p:txBody>
      </p:sp>
      <p:pic>
        <p:nvPicPr>
          <p:cNvPr id="346" name="Shape 346"/>
          <p:cNvPicPr preferRelativeResize="0"/>
          <p:nvPr/>
        </p:nvPicPr>
        <p:blipFill rotWithShape="1">
          <a:blip r:embed="rId9">
            <a:alphaModFix/>
          </a:blip>
          <a:srcRect/>
          <a:stretch/>
        </p:blipFill>
        <p:spPr>
          <a:xfrm>
            <a:off x="1565396" y="3689906"/>
            <a:ext cx="747299" cy="140399"/>
          </a:xfrm>
          <a:prstGeom prst="rect">
            <a:avLst/>
          </a:prstGeom>
          <a:noFill/>
          <a:ln>
            <a:noFill/>
          </a:ln>
        </p:spPr>
      </p:pic>
      <p:sp>
        <p:nvSpPr>
          <p:cNvPr id="39" name="TextBox 38"/>
          <p:cNvSpPr txBox="1"/>
          <p:nvPr/>
        </p:nvSpPr>
        <p:spPr>
          <a:xfrm>
            <a:off x="2391388" y="3581361"/>
            <a:ext cx="938432" cy="446915"/>
          </a:xfrm>
          <a:prstGeom prst="rect">
            <a:avLst/>
          </a:prstGeom>
          <a:noFill/>
        </p:spPr>
        <p:txBody>
          <a:bodyPr wrap="none" lIns="91434" tIns="45717" rIns="91434" bIns="45717" rtlCol="0">
            <a:spAutoFit/>
          </a:bodyPr>
          <a:lstStyle/>
          <a:p>
            <a:pPr defTabSz="457200">
              <a:lnSpc>
                <a:spcPts val="1200"/>
              </a:lnSpc>
            </a:pPr>
            <a:r>
              <a:rPr lang="en-US" sz="1100" kern="1200" dirty="0">
                <a:solidFill>
                  <a:prstClr val="black"/>
                </a:solidFill>
                <a:latin typeface="Calibri"/>
                <a:ea typeface="+mn-ea"/>
                <a:cs typeface="+mn-cs"/>
              </a:rPr>
              <a:t>UE, App</a:t>
            </a:r>
          </a:p>
          <a:p>
            <a:pPr defTabSz="457200">
              <a:lnSpc>
                <a:spcPts val="1500"/>
              </a:lnSpc>
            </a:pPr>
            <a:r>
              <a:rPr lang="en-US" sz="1600" kern="1200" dirty="0">
                <a:solidFill>
                  <a:prstClr val="black"/>
                </a:solidFill>
                <a:latin typeface="Calibri"/>
                <a:ea typeface="+mn-ea"/>
                <a:cs typeface="+mn-cs"/>
              </a:rPr>
              <a:t>Emulator</a:t>
            </a:r>
          </a:p>
        </p:txBody>
      </p:sp>
      <p:sp>
        <p:nvSpPr>
          <p:cNvPr id="47" name="TextBox 46"/>
          <p:cNvSpPr txBox="1"/>
          <p:nvPr/>
        </p:nvSpPr>
        <p:spPr>
          <a:xfrm>
            <a:off x="6143777" y="2188113"/>
            <a:ext cx="684803" cy="584776"/>
          </a:xfrm>
          <a:prstGeom prst="rect">
            <a:avLst/>
          </a:prstGeom>
          <a:noFill/>
        </p:spPr>
        <p:txBody>
          <a:bodyPr wrap="none" lIns="91434" tIns="45717" rIns="91434" bIns="45717" rtlCol="0">
            <a:spAutoFit/>
          </a:bodyPr>
          <a:lstStyle/>
          <a:p>
            <a:pPr algn="ctr" defTabSz="457200"/>
            <a:r>
              <a:rPr lang="en-US" sz="1600" kern="1200" dirty="0">
                <a:solidFill>
                  <a:prstClr val="black"/>
                </a:solidFill>
                <a:latin typeface="Calibri"/>
                <a:ea typeface="+mn-ea"/>
                <a:cs typeface="+mn-cs"/>
              </a:rPr>
              <a:t>ONOS</a:t>
            </a:r>
          </a:p>
          <a:p>
            <a:pPr algn="ctr" defTabSz="457200"/>
            <a:r>
              <a:rPr lang="en-US" sz="1600" kern="1200" dirty="0">
                <a:solidFill>
                  <a:prstClr val="black"/>
                </a:solidFill>
                <a:latin typeface="Calibri"/>
                <a:ea typeface="+mn-ea"/>
                <a:cs typeface="+mn-cs"/>
              </a:rPr>
              <a:t>XOS</a:t>
            </a:r>
          </a:p>
        </p:txBody>
      </p:sp>
      <p:sp>
        <p:nvSpPr>
          <p:cNvPr id="9" name="제목 8"/>
          <p:cNvSpPr>
            <a:spLocks noGrp="1"/>
          </p:cNvSpPr>
          <p:nvPr>
            <p:ph type="title"/>
          </p:nvPr>
        </p:nvSpPr>
        <p:spPr/>
        <p:txBody>
          <a:bodyPr>
            <a:normAutofit fontScale="90000"/>
          </a:bodyPr>
          <a:lstStyle/>
          <a:p>
            <a:r>
              <a:rPr lang="en-US" altLang="ko-KR" dirty="0" smtClean="0"/>
              <a:t>M-CORD PoC: Infrastructure &amp; Collaborators</a:t>
            </a:r>
            <a:endParaRPr lang="ko-KR" altLang="en-US" dirty="0"/>
          </a:p>
        </p:txBody>
      </p:sp>
      <p:pic>
        <p:nvPicPr>
          <p:cNvPr id="3074" name="Picture 2" descr="netcracker에 대한 이미지 검색결과"/>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49110" y="2499895"/>
            <a:ext cx="874330" cy="189395"/>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직선 연결선 13"/>
          <p:cNvCxnSpPr>
            <a:stCxn id="44" idx="3"/>
          </p:cNvCxnSpPr>
          <p:nvPr/>
        </p:nvCxnSpPr>
        <p:spPr>
          <a:xfrm flipV="1">
            <a:off x="3367074" y="1729645"/>
            <a:ext cx="839651" cy="221216"/>
          </a:xfrm>
          <a:prstGeom prst="line">
            <a:avLst/>
          </a:prstGeom>
          <a:ln w="9525">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51" name="직선 연결선 50"/>
          <p:cNvCxnSpPr/>
          <p:nvPr/>
        </p:nvCxnSpPr>
        <p:spPr>
          <a:xfrm>
            <a:off x="3338382" y="1517350"/>
            <a:ext cx="1619789" cy="212294"/>
          </a:xfrm>
          <a:prstGeom prst="line">
            <a:avLst/>
          </a:prstGeom>
          <a:ln w="9525">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55" name="직선 연결선 54"/>
          <p:cNvCxnSpPr>
            <a:stCxn id="43" idx="3"/>
          </p:cNvCxnSpPr>
          <p:nvPr/>
        </p:nvCxnSpPr>
        <p:spPr>
          <a:xfrm flipV="1">
            <a:off x="3367071" y="2571751"/>
            <a:ext cx="938230" cy="541568"/>
          </a:xfrm>
          <a:prstGeom prst="line">
            <a:avLst/>
          </a:prstGeom>
          <a:ln w="9525">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58" name="직선 연결선 57"/>
          <p:cNvCxnSpPr>
            <a:stCxn id="12" idx="3"/>
          </p:cNvCxnSpPr>
          <p:nvPr/>
        </p:nvCxnSpPr>
        <p:spPr>
          <a:xfrm>
            <a:off x="3367073" y="1406141"/>
            <a:ext cx="971565" cy="111211"/>
          </a:xfrm>
          <a:prstGeom prst="line">
            <a:avLst/>
          </a:prstGeom>
          <a:ln w="9525">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65" name="직선 연결선 64"/>
          <p:cNvCxnSpPr>
            <a:stCxn id="45" idx="3"/>
          </p:cNvCxnSpPr>
          <p:nvPr/>
        </p:nvCxnSpPr>
        <p:spPr>
          <a:xfrm flipV="1">
            <a:off x="3373273" y="2266920"/>
            <a:ext cx="775003" cy="238151"/>
          </a:xfrm>
          <a:prstGeom prst="line">
            <a:avLst/>
          </a:prstGeom>
          <a:ln w="9525">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69" name="직선 연결선 68"/>
          <p:cNvCxnSpPr>
            <a:stCxn id="46" idx="3"/>
          </p:cNvCxnSpPr>
          <p:nvPr/>
        </p:nvCxnSpPr>
        <p:spPr>
          <a:xfrm>
            <a:off x="3391171" y="3772259"/>
            <a:ext cx="1126844" cy="632667"/>
          </a:xfrm>
          <a:prstGeom prst="line">
            <a:avLst/>
          </a:prstGeom>
          <a:ln w="9525">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71" name="직선 연결선 70"/>
          <p:cNvCxnSpPr>
            <a:endCxn id="48" idx="1"/>
          </p:cNvCxnSpPr>
          <p:nvPr/>
        </p:nvCxnSpPr>
        <p:spPr>
          <a:xfrm>
            <a:off x="5238752" y="1878713"/>
            <a:ext cx="719187" cy="447087"/>
          </a:xfrm>
          <a:prstGeom prst="line">
            <a:avLst/>
          </a:prstGeom>
          <a:ln w="9525">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109" name="직선 연결선 108"/>
          <p:cNvCxnSpPr/>
          <p:nvPr/>
        </p:nvCxnSpPr>
        <p:spPr>
          <a:xfrm>
            <a:off x="4958168" y="1729643"/>
            <a:ext cx="151995" cy="775425"/>
          </a:xfrm>
          <a:prstGeom prst="line">
            <a:avLst/>
          </a:prstGeom>
          <a:ln w="9525">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116" name="직선 연결선 115"/>
          <p:cNvCxnSpPr>
            <a:endCxn id="48" idx="1"/>
          </p:cNvCxnSpPr>
          <p:nvPr/>
        </p:nvCxnSpPr>
        <p:spPr>
          <a:xfrm>
            <a:off x="5238752" y="1995300"/>
            <a:ext cx="719187" cy="330503"/>
          </a:xfrm>
          <a:prstGeom prst="line">
            <a:avLst/>
          </a:prstGeom>
          <a:ln w="9525">
            <a:solidFill>
              <a:srgbClr val="00B0F0"/>
            </a:solidFill>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14293" y="4837637"/>
            <a:ext cx="8963025" cy="276999"/>
          </a:xfrm>
          <a:prstGeom prst="rect">
            <a:avLst/>
          </a:prstGeom>
          <a:noFill/>
        </p:spPr>
        <p:txBody>
          <a:bodyPr wrap="square" lIns="0" tIns="0" rIns="0" bIns="0" rtlCol="0">
            <a:spAutoFit/>
          </a:bodyPr>
          <a:lstStyle/>
          <a:p>
            <a:pPr algn="r" defTabSz="457200"/>
            <a:r>
              <a:rPr lang="en-US" altLang="ko-KR" sz="900" b="1" kern="1200" dirty="0">
                <a:solidFill>
                  <a:prstClr val="white">
                    <a:lumMod val="65000"/>
                  </a:prstClr>
                </a:solidFill>
                <a:latin typeface="Calibri"/>
                <a:ea typeface="맑은 고딕"/>
                <a:cs typeface="+mn-cs"/>
              </a:rPr>
              <a:t>RRU</a:t>
            </a:r>
            <a:r>
              <a:rPr lang="en-US" altLang="ko-KR" sz="900" kern="1200" dirty="0">
                <a:solidFill>
                  <a:prstClr val="white">
                    <a:lumMod val="65000"/>
                  </a:prstClr>
                </a:solidFill>
                <a:latin typeface="Calibri"/>
                <a:ea typeface="맑은 고딕"/>
                <a:cs typeface="+mn-cs"/>
              </a:rPr>
              <a:t>: Remote Radio Unit,  </a:t>
            </a:r>
            <a:r>
              <a:rPr lang="en-US" altLang="ko-KR" sz="900" b="1" kern="1200" dirty="0">
                <a:solidFill>
                  <a:prstClr val="white">
                    <a:lumMod val="65000"/>
                  </a:prstClr>
                </a:solidFill>
                <a:latin typeface="Calibri"/>
                <a:ea typeface="맑은 고딕"/>
                <a:cs typeface="+mn-cs"/>
              </a:rPr>
              <a:t>(v- </a:t>
            </a:r>
            <a:r>
              <a:rPr lang="en-US" altLang="ko-KR" sz="900" kern="1200" dirty="0">
                <a:solidFill>
                  <a:prstClr val="white">
                    <a:lumMod val="65000"/>
                  </a:prstClr>
                </a:solidFill>
                <a:latin typeface="Calibri"/>
                <a:ea typeface="맑은 고딕"/>
                <a:cs typeface="+mn-cs"/>
              </a:rPr>
              <a:t>: virtualized)</a:t>
            </a:r>
            <a:r>
              <a:rPr lang="en-US" altLang="ko-KR" sz="900" b="1" kern="1200" dirty="0">
                <a:solidFill>
                  <a:prstClr val="white">
                    <a:lumMod val="65000"/>
                  </a:prstClr>
                </a:solidFill>
                <a:latin typeface="Calibri"/>
                <a:ea typeface="맑은 고딕"/>
                <a:cs typeface="+mn-cs"/>
              </a:rPr>
              <a:t>,  vBBU</a:t>
            </a:r>
            <a:r>
              <a:rPr lang="en-US" altLang="ko-KR" sz="900" kern="1200" dirty="0">
                <a:solidFill>
                  <a:prstClr val="white">
                    <a:lumMod val="65000"/>
                  </a:prstClr>
                </a:solidFill>
                <a:latin typeface="Calibri"/>
                <a:ea typeface="맑은 고딕"/>
                <a:cs typeface="+mn-cs"/>
              </a:rPr>
              <a:t>: Baseband Unit,  </a:t>
            </a:r>
            <a:r>
              <a:rPr lang="en-US" altLang="ko-KR" sz="900" b="1" kern="1200" dirty="0">
                <a:solidFill>
                  <a:prstClr val="white">
                    <a:lumMod val="65000"/>
                  </a:prstClr>
                </a:solidFill>
                <a:latin typeface="Calibri"/>
                <a:ea typeface="맑은 고딕"/>
                <a:cs typeface="+mn-cs"/>
              </a:rPr>
              <a:t>vMME: </a:t>
            </a:r>
            <a:r>
              <a:rPr lang="en-US" altLang="ko-KR" sz="900" kern="1200" dirty="0">
                <a:solidFill>
                  <a:prstClr val="white">
                    <a:lumMod val="65000"/>
                  </a:prstClr>
                </a:solidFill>
                <a:latin typeface="Calibri"/>
                <a:ea typeface="맑은 고딕"/>
                <a:cs typeface="+mn-cs"/>
              </a:rPr>
              <a:t>Mobility Management Entity,</a:t>
            </a:r>
            <a:r>
              <a:rPr lang="en-US" altLang="ko-KR" sz="900" b="1" kern="1200" dirty="0">
                <a:solidFill>
                  <a:prstClr val="white">
                    <a:lumMod val="65000"/>
                  </a:prstClr>
                </a:solidFill>
                <a:latin typeface="Calibri"/>
                <a:ea typeface="맑은 고딕"/>
                <a:cs typeface="+mn-cs"/>
              </a:rPr>
              <a:t>  vSGW</a:t>
            </a:r>
            <a:r>
              <a:rPr lang="en-US" altLang="ko-KR" sz="900" kern="1200" dirty="0">
                <a:solidFill>
                  <a:prstClr val="white">
                    <a:lumMod val="65000"/>
                  </a:prstClr>
                </a:solidFill>
                <a:latin typeface="Calibri"/>
                <a:ea typeface="맑은 고딕"/>
                <a:cs typeface="+mn-cs"/>
              </a:rPr>
              <a:t>: Serving Gateway, </a:t>
            </a:r>
            <a:br>
              <a:rPr lang="en-US" altLang="ko-KR" sz="900" kern="1200" dirty="0">
                <a:solidFill>
                  <a:prstClr val="white">
                    <a:lumMod val="65000"/>
                  </a:prstClr>
                </a:solidFill>
                <a:latin typeface="Calibri"/>
                <a:ea typeface="맑은 고딕"/>
                <a:cs typeface="+mn-cs"/>
              </a:rPr>
            </a:br>
            <a:r>
              <a:rPr lang="en-US" altLang="ko-KR" sz="900" b="1" kern="1200" dirty="0">
                <a:solidFill>
                  <a:prstClr val="white">
                    <a:lumMod val="65000"/>
                  </a:prstClr>
                </a:solidFill>
                <a:latin typeface="Calibri"/>
                <a:ea typeface="맑은 고딕"/>
                <a:cs typeface="+mn-cs"/>
              </a:rPr>
              <a:t>vPGW-C/D</a:t>
            </a:r>
            <a:r>
              <a:rPr lang="en-US" altLang="ko-KR" sz="900" kern="1200" dirty="0">
                <a:solidFill>
                  <a:prstClr val="white">
                    <a:lumMod val="65000"/>
                  </a:prstClr>
                </a:solidFill>
                <a:latin typeface="Calibri"/>
                <a:ea typeface="맑은 고딕"/>
                <a:cs typeface="+mn-cs"/>
              </a:rPr>
              <a:t>: PDN Gateway Control plane/Data plane,  </a:t>
            </a:r>
            <a:r>
              <a:rPr lang="en-US" altLang="ko-KR" sz="900" b="1" kern="1200" dirty="0">
                <a:solidFill>
                  <a:prstClr val="white">
                    <a:lumMod val="65000"/>
                  </a:prstClr>
                </a:solidFill>
                <a:latin typeface="Calibri"/>
                <a:ea typeface="맑은 고딕"/>
                <a:cs typeface="+mn-cs"/>
              </a:rPr>
              <a:t>SON</a:t>
            </a:r>
            <a:r>
              <a:rPr lang="en-US" altLang="ko-KR" sz="900" kern="1200" dirty="0">
                <a:solidFill>
                  <a:prstClr val="white">
                    <a:lumMod val="65000"/>
                  </a:prstClr>
                </a:solidFill>
                <a:latin typeface="Calibri"/>
                <a:ea typeface="맑은 고딕"/>
                <a:cs typeface="+mn-cs"/>
              </a:rPr>
              <a:t>: Self Organizing Network</a:t>
            </a:r>
            <a:endParaRPr lang="ko-KR" altLang="en-US" sz="900" kern="1200" dirty="0">
              <a:solidFill>
                <a:prstClr val="white">
                  <a:lumMod val="65000"/>
                </a:prstClr>
              </a:solidFill>
              <a:latin typeface="Calibri"/>
              <a:ea typeface="맑은 고딕"/>
              <a:cs typeface="+mn-cs"/>
            </a:endParaRPr>
          </a:p>
        </p:txBody>
      </p:sp>
    </p:spTree>
    <p:extLst>
      <p:ext uri="{BB962C8B-B14F-4D97-AF65-F5344CB8AC3E}">
        <p14:creationId xmlns:p14="http://schemas.microsoft.com/office/powerpoint/2010/main" val="53866079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모서리가 둥근 직사각형 3"/>
          <p:cNvSpPr/>
          <p:nvPr/>
        </p:nvSpPr>
        <p:spPr>
          <a:xfrm>
            <a:off x="6524954" y="1689124"/>
            <a:ext cx="2060245" cy="116464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ko-KR" altLang="en-US" sz="1800" kern="1200">
              <a:solidFill>
                <a:prstClr val="white"/>
              </a:solidFill>
            </a:endParaRPr>
          </a:p>
        </p:txBody>
      </p:sp>
      <p:sp>
        <p:nvSpPr>
          <p:cNvPr id="56" name="AutoShape 10" descr="Cavium에 대한 이미지 검색결과"/>
          <p:cNvSpPr>
            <a:spLocks noChangeAspect="1" noChangeArrowheads="1"/>
          </p:cNvSpPr>
          <p:nvPr/>
        </p:nvSpPr>
        <p:spPr bwMode="auto">
          <a:xfrm>
            <a:off x="1682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ko-KR" altLang="en-US" sz="1800" kern="1200">
              <a:solidFill>
                <a:prstClr val="black"/>
              </a:solidFill>
              <a:latin typeface="Calibri"/>
              <a:ea typeface="맑은 고딕"/>
              <a:cs typeface="+mn-cs"/>
              <a:rtl val="0"/>
            </a:endParaRPr>
          </a:p>
        </p:txBody>
      </p:sp>
      <p:sp>
        <p:nvSpPr>
          <p:cNvPr id="58" name="AutoShape 14" descr="NetCracker에 대한 이미지 검색결과"/>
          <p:cNvSpPr>
            <a:spLocks noChangeAspect="1" noChangeArrowheads="1"/>
          </p:cNvSpPr>
          <p:nvPr/>
        </p:nvSpPr>
        <p:spPr bwMode="auto">
          <a:xfrm>
            <a:off x="3206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ko-KR" altLang="en-US" sz="1800" kern="1200">
              <a:solidFill>
                <a:prstClr val="black"/>
              </a:solidFill>
              <a:latin typeface="Calibri"/>
              <a:ea typeface="맑은 고딕"/>
              <a:cs typeface="+mn-cs"/>
              <a:rtl val="0"/>
            </a:endParaRPr>
          </a:p>
        </p:txBody>
      </p:sp>
      <p:sp>
        <p:nvSpPr>
          <p:cNvPr id="60" name="AutoShape 20" descr="airhop communications에 대한 이미지 검색결과"/>
          <p:cNvSpPr>
            <a:spLocks noChangeAspect="1" noChangeArrowheads="1"/>
          </p:cNvSpPr>
          <p:nvPr/>
        </p:nvSpPr>
        <p:spPr bwMode="auto">
          <a:xfrm>
            <a:off x="4730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ko-KR" altLang="en-US" sz="1800" kern="1200">
              <a:solidFill>
                <a:prstClr val="black"/>
              </a:solidFill>
              <a:latin typeface="Calibri"/>
              <a:ea typeface="맑은 고딕"/>
              <a:cs typeface="+mn-cs"/>
              <a:rtl val="0"/>
            </a:endParaRPr>
          </a:p>
        </p:txBody>
      </p:sp>
      <p:sp>
        <p:nvSpPr>
          <p:cNvPr id="62" name="AutoShape 22" descr="cobham에 대한 이미지 검색결과"/>
          <p:cNvSpPr>
            <a:spLocks noChangeAspect="1" noChangeArrowheads="1"/>
          </p:cNvSpPr>
          <p:nvPr/>
        </p:nvSpPr>
        <p:spPr bwMode="auto">
          <a:xfrm>
            <a:off x="6254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ko-KR" altLang="en-US" sz="1800" kern="1200">
              <a:solidFill>
                <a:prstClr val="black"/>
              </a:solidFill>
              <a:latin typeface="Calibri"/>
              <a:ea typeface="맑은 고딕"/>
              <a:cs typeface="+mn-cs"/>
              <a:rtl val="0"/>
            </a:endParaRPr>
          </a:p>
        </p:txBody>
      </p:sp>
      <p:sp>
        <p:nvSpPr>
          <p:cNvPr id="40" name="Title 1"/>
          <p:cNvSpPr txBox="1">
            <a:spLocks/>
          </p:cNvSpPr>
          <p:nvPr/>
        </p:nvSpPr>
        <p:spPr>
          <a:xfrm>
            <a:off x="159030" y="1"/>
            <a:ext cx="8605887" cy="6794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a:solidFill>
                  <a:schemeClr val="accent1"/>
                </a:solidFill>
                <a:latin typeface="+mj-lt"/>
                <a:ea typeface="+mj-ea"/>
                <a:cs typeface="+mj-cs"/>
              </a:defRPr>
            </a:lvl1pPr>
          </a:lstStyle>
          <a:p>
            <a:r>
              <a:rPr lang="en-US" dirty="0" smtClean="0">
                <a:solidFill>
                  <a:prstClr val="white"/>
                </a:solidFill>
                <a:rtl val="0"/>
              </a:rPr>
              <a:t>M-CORD </a:t>
            </a:r>
            <a:r>
              <a:rPr lang="en-US" dirty="0">
                <a:solidFill>
                  <a:prstClr val="white"/>
                </a:solidFill>
                <a:rtl val="0"/>
              </a:rPr>
              <a:t>N</a:t>
            </a:r>
            <a:r>
              <a:rPr lang="en-US" dirty="0" smtClean="0">
                <a:solidFill>
                  <a:prstClr val="white"/>
                </a:solidFill>
                <a:rtl val="0"/>
              </a:rPr>
              <a:t>ext POCs Goal</a:t>
            </a:r>
            <a:endParaRPr lang="en-US" dirty="0">
              <a:solidFill>
                <a:prstClr val="white"/>
              </a:solidFill>
              <a:rtl val="0"/>
            </a:endParaRPr>
          </a:p>
        </p:txBody>
      </p:sp>
      <p:sp>
        <p:nvSpPr>
          <p:cNvPr id="29" name="AutoShape 2" descr="ON.Lab에 대한 이미지 검색결과"/>
          <p:cNvSpPr>
            <a:spLocks noChangeAspect="1" noChangeArrowheads="1"/>
          </p:cNvSpPr>
          <p:nvPr/>
        </p:nvSpPr>
        <p:spPr bwMode="auto">
          <a:xfrm>
            <a:off x="7778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ko-KR" altLang="en-US" sz="1800" kern="1200">
              <a:solidFill>
                <a:prstClr val="black"/>
              </a:solidFill>
              <a:latin typeface="Calibri"/>
              <a:ea typeface="맑은 고딕"/>
              <a:cs typeface="+mn-cs"/>
              <a:rtl val="0"/>
            </a:endParaRPr>
          </a:p>
        </p:txBody>
      </p:sp>
      <p:sp>
        <p:nvSpPr>
          <p:cNvPr id="3" name="오른쪽 화살표 2"/>
          <p:cNvSpPr/>
          <p:nvPr/>
        </p:nvSpPr>
        <p:spPr>
          <a:xfrm>
            <a:off x="5499527" y="2514423"/>
            <a:ext cx="560751" cy="357809"/>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ko-KR" altLang="en-US" sz="1800" kern="1200">
              <a:solidFill>
                <a:prstClr val="white"/>
              </a:solidFill>
            </a:endParaRPr>
          </a:p>
        </p:txBody>
      </p:sp>
      <p:sp>
        <p:nvSpPr>
          <p:cNvPr id="25" name="TextBox 24"/>
          <p:cNvSpPr txBox="1"/>
          <p:nvPr/>
        </p:nvSpPr>
        <p:spPr>
          <a:xfrm>
            <a:off x="3397403" y="3977396"/>
            <a:ext cx="2446448" cy="769441"/>
          </a:xfrm>
          <a:prstGeom prst="rect">
            <a:avLst/>
          </a:prstGeom>
          <a:noFill/>
        </p:spPr>
        <p:txBody>
          <a:bodyPr wrap="square" rtlCol="0">
            <a:spAutoFit/>
          </a:bodyPr>
          <a:lstStyle/>
          <a:p>
            <a:pPr algn="ctr" defTabSz="457200"/>
            <a:r>
              <a:rPr lang="en-US" b="1" kern="1200" dirty="0" smtClean="0">
                <a:solidFill>
                  <a:prstClr val="black"/>
                </a:solidFill>
                <a:latin typeface="Calibri"/>
                <a:ea typeface="+mn-ea"/>
                <a:cs typeface="+mn-cs"/>
              </a:rPr>
              <a:t>5G </a:t>
            </a:r>
            <a:r>
              <a:rPr lang="en-US" b="1" kern="1200" dirty="0">
                <a:solidFill>
                  <a:prstClr val="black"/>
                </a:solidFill>
                <a:latin typeface="Calibri"/>
                <a:ea typeface="+mn-ea"/>
                <a:cs typeface="+mn-cs"/>
              </a:rPr>
              <a:t>T</a:t>
            </a:r>
            <a:r>
              <a:rPr lang="en-US" b="1" kern="1200" dirty="0" smtClean="0">
                <a:solidFill>
                  <a:prstClr val="black"/>
                </a:solidFill>
                <a:latin typeface="Calibri"/>
                <a:ea typeface="+mn-ea"/>
                <a:cs typeface="+mn-cs"/>
              </a:rPr>
              <a:t>echnology building blocks</a:t>
            </a:r>
            <a:br>
              <a:rPr lang="en-US" b="1" kern="1200" dirty="0" smtClean="0">
                <a:solidFill>
                  <a:prstClr val="black"/>
                </a:solidFill>
                <a:latin typeface="Calibri"/>
                <a:ea typeface="+mn-ea"/>
                <a:cs typeface="+mn-cs"/>
              </a:rPr>
            </a:br>
            <a:r>
              <a:rPr lang="en-US" sz="1200" b="1" kern="1200" dirty="0" smtClean="0">
                <a:solidFill>
                  <a:prstClr val="black"/>
                </a:solidFill>
                <a:latin typeface="Calibri"/>
                <a:ea typeface="+mn-ea"/>
                <a:cs typeface="+mn-cs"/>
              </a:rPr>
              <a:t>and </a:t>
            </a:r>
            <a:r>
              <a:rPr lang="en-US" b="1" kern="1200" dirty="0" smtClean="0">
                <a:solidFill>
                  <a:prstClr val="black"/>
                </a:solidFill>
                <a:latin typeface="Calibri"/>
                <a:ea typeface="+mn-ea"/>
                <a:cs typeface="+mn-cs"/>
              </a:rPr>
              <a:t>Use cases</a:t>
            </a:r>
            <a:endParaRPr lang="en-US" sz="1200" b="1" kern="1200" dirty="0" smtClean="0">
              <a:solidFill>
                <a:prstClr val="black"/>
              </a:solidFill>
              <a:latin typeface="Calibri"/>
              <a:ea typeface="+mn-ea"/>
              <a:cs typeface="+mn-cs"/>
            </a:endParaRPr>
          </a:p>
          <a:p>
            <a:pPr algn="ctr" defTabSz="457200"/>
            <a:r>
              <a:rPr lang="en-US" sz="1200" b="1" kern="1200" dirty="0" smtClean="0">
                <a:solidFill>
                  <a:srgbClr val="FF0000"/>
                </a:solidFill>
                <a:latin typeface="Calibri"/>
                <a:ea typeface="+mn-ea"/>
                <a:cs typeface="+mn-cs"/>
              </a:rPr>
              <a:t>+ </a:t>
            </a:r>
            <a:r>
              <a:rPr lang="en-US" sz="1600" b="1" kern="1200" dirty="0" smtClean="0">
                <a:solidFill>
                  <a:srgbClr val="FF0000"/>
                </a:solidFill>
                <a:latin typeface="Calibri"/>
                <a:ea typeface="+mn-ea"/>
                <a:cs typeface="+mn-cs"/>
              </a:rPr>
              <a:t>New collaborators</a:t>
            </a:r>
          </a:p>
        </p:txBody>
      </p:sp>
      <p:sp>
        <p:nvSpPr>
          <p:cNvPr id="26" name="TextBox 25"/>
          <p:cNvSpPr txBox="1"/>
          <p:nvPr/>
        </p:nvSpPr>
        <p:spPr>
          <a:xfrm>
            <a:off x="3438863" y="2247739"/>
            <a:ext cx="471759" cy="830997"/>
          </a:xfrm>
          <a:prstGeom prst="rect">
            <a:avLst/>
          </a:prstGeom>
          <a:noFill/>
        </p:spPr>
        <p:txBody>
          <a:bodyPr wrap="square" rtlCol="0">
            <a:spAutoFit/>
          </a:bodyPr>
          <a:lstStyle/>
          <a:p>
            <a:pPr defTabSz="457200"/>
            <a:r>
              <a:rPr lang="en-US" sz="4800" kern="1200" dirty="0" smtClean="0">
                <a:solidFill>
                  <a:prstClr val="white">
                    <a:lumMod val="50000"/>
                  </a:prstClr>
                </a:solidFill>
                <a:latin typeface="Calibri"/>
                <a:ea typeface="+mn-ea"/>
                <a:cs typeface="+mn-cs"/>
              </a:rPr>
              <a:t>+</a:t>
            </a:r>
          </a:p>
        </p:txBody>
      </p:sp>
      <p:sp>
        <p:nvSpPr>
          <p:cNvPr id="30" name="TextBox 29"/>
          <p:cNvSpPr txBox="1"/>
          <p:nvPr/>
        </p:nvSpPr>
        <p:spPr>
          <a:xfrm>
            <a:off x="6643274" y="1680104"/>
            <a:ext cx="1941926" cy="954107"/>
          </a:xfrm>
          <a:prstGeom prst="rect">
            <a:avLst/>
          </a:prstGeom>
          <a:noFill/>
        </p:spPr>
        <p:txBody>
          <a:bodyPr wrap="square" rtlCol="0">
            <a:spAutoFit/>
          </a:bodyPr>
          <a:lstStyle/>
          <a:p>
            <a:pPr defTabSz="457200"/>
            <a:r>
              <a:rPr lang="en-US" kern="1200" dirty="0" smtClean="0">
                <a:solidFill>
                  <a:prstClr val="black"/>
                </a:solidFill>
                <a:latin typeface="Calibri"/>
                <a:ea typeface="+mn-ea"/>
                <a:cs typeface="+mn-cs"/>
              </a:rPr>
              <a:t>Next POCs with</a:t>
            </a:r>
          </a:p>
          <a:p>
            <a:pPr marL="171450" indent="-171450" defTabSz="457200">
              <a:buFontTx/>
              <a:buChar char="-"/>
            </a:pPr>
            <a:r>
              <a:rPr lang="en-US" kern="1200" dirty="0" smtClean="0">
                <a:solidFill>
                  <a:prstClr val="black"/>
                </a:solidFill>
                <a:latin typeface="Calibri"/>
                <a:ea typeface="+mn-ea"/>
                <a:cs typeface="+mn-cs"/>
              </a:rPr>
              <a:t>Enhanced integration</a:t>
            </a:r>
          </a:p>
          <a:p>
            <a:pPr marL="171450" indent="-171450" defTabSz="457200">
              <a:buFontTx/>
              <a:buChar char="-"/>
            </a:pPr>
            <a:r>
              <a:rPr lang="en-US" kern="1200" dirty="0" smtClean="0">
                <a:solidFill>
                  <a:prstClr val="black"/>
                </a:solidFill>
                <a:latin typeface="Calibri"/>
                <a:ea typeface="+mn-ea"/>
                <a:cs typeface="+mn-cs"/>
              </a:rPr>
              <a:t>New features</a:t>
            </a:r>
          </a:p>
          <a:p>
            <a:pPr marL="171450" indent="-171450" defTabSz="457200">
              <a:buFontTx/>
              <a:buChar char="-"/>
            </a:pPr>
            <a:r>
              <a:rPr lang="en-US" kern="1200" dirty="0" smtClean="0">
                <a:solidFill>
                  <a:prstClr val="black"/>
                </a:solidFill>
                <a:latin typeface="Calibri"/>
                <a:ea typeface="+mn-ea"/>
                <a:cs typeface="+mn-cs"/>
              </a:rPr>
              <a:t>New use cases</a:t>
            </a:r>
          </a:p>
        </p:txBody>
      </p:sp>
      <p:sp>
        <p:nvSpPr>
          <p:cNvPr id="31" name="TextBox 30"/>
          <p:cNvSpPr txBox="1"/>
          <p:nvPr/>
        </p:nvSpPr>
        <p:spPr>
          <a:xfrm>
            <a:off x="6502206" y="2939900"/>
            <a:ext cx="1938135" cy="1492716"/>
          </a:xfrm>
          <a:prstGeom prst="rect">
            <a:avLst/>
          </a:prstGeom>
          <a:noFill/>
        </p:spPr>
        <p:txBody>
          <a:bodyPr wrap="square" rtlCol="0">
            <a:spAutoFit/>
          </a:bodyPr>
          <a:lstStyle/>
          <a:p>
            <a:pPr defTabSz="457200"/>
            <a:r>
              <a:rPr lang="en-US" sz="1300" b="1" kern="1200" dirty="0" smtClean="0">
                <a:solidFill>
                  <a:prstClr val="black"/>
                </a:solidFill>
                <a:latin typeface="Calibri"/>
                <a:ea typeface="+mn-ea"/>
                <a:cs typeface="+mn-cs"/>
              </a:rPr>
              <a:t>Success criteria</a:t>
            </a:r>
          </a:p>
          <a:p>
            <a:pPr marL="171450" indent="-171450" defTabSz="457200">
              <a:buFontTx/>
              <a:buChar char="-"/>
            </a:pPr>
            <a:r>
              <a:rPr lang="en-US" sz="1300" kern="1200" dirty="0" smtClean="0">
                <a:solidFill>
                  <a:prstClr val="black"/>
                </a:solidFill>
                <a:latin typeface="Calibri"/>
                <a:ea typeface="+mn-ea"/>
                <a:cs typeface="+mn-cs"/>
              </a:rPr>
              <a:t>Abstractions</a:t>
            </a:r>
          </a:p>
          <a:p>
            <a:pPr marL="171450" indent="-171450" defTabSz="457200">
              <a:buFontTx/>
              <a:buChar char="-"/>
            </a:pPr>
            <a:r>
              <a:rPr lang="en-US" sz="1300" kern="1200" dirty="0" smtClean="0">
                <a:solidFill>
                  <a:prstClr val="black"/>
                </a:solidFill>
                <a:latin typeface="Calibri"/>
                <a:ea typeface="+mn-ea"/>
                <a:cs typeface="+mn-cs"/>
              </a:rPr>
              <a:t>Slicing</a:t>
            </a:r>
          </a:p>
          <a:p>
            <a:pPr marL="171450" indent="-171450" defTabSz="457200">
              <a:buFontTx/>
              <a:buChar char="-"/>
            </a:pPr>
            <a:r>
              <a:rPr lang="en-US" sz="1300" kern="1200" dirty="0" smtClean="0">
                <a:solidFill>
                  <a:prstClr val="black"/>
                </a:solidFill>
                <a:latin typeface="Calibri"/>
                <a:ea typeface="+mn-ea"/>
                <a:cs typeface="+mn-cs"/>
              </a:rPr>
              <a:t>Programmability</a:t>
            </a:r>
          </a:p>
          <a:p>
            <a:pPr marL="171450" indent="-171450" defTabSz="457200">
              <a:buFontTx/>
              <a:buChar char="-"/>
            </a:pPr>
            <a:r>
              <a:rPr lang="en-US" sz="1300" kern="1200" dirty="0" smtClean="0">
                <a:solidFill>
                  <a:prstClr val="black"/>
                </a:solidFill>
                <a:latin typeface="Calibri"/>
                <a:ea typeface="+mn-ea"/>
                <a:cs typeface="+mn-cs"/>
              </a:rPr>
              <a:t>Open interfaces</a:t>
            </a:r>
          </a:p>
          <a:p>
            <a:pPr marL="171450" indent="-171450" defTabSz="457200">
              <a:buFontTx/>
              <a:buChar char="-"/>
            </a:pPr>
            <a:r>
              <a:rPr lang="en-US" sz="1300" kern="1200" dirty="0" smtClean="0">
                <a:solidFill>
                  <a:prstClr val="black"/>
                </a:solidFill>
                <a:latin typeface="Calibri"/>
                <a:ea typeface="+mn-ea"/>
                <a:cs typeface="+mn-cs"/>
              </a:rPr>
              <a:t>Performance</a:t>
            </a:r>
          </a:p>
          <a:p>
            <a:pPr marL="171450" indent="-171450" defTabSz="457200">
              <a:buFontTx/>
              <a:buChar char="-"/>
            </a:pPr>
            <a:r>
              <a:rPr lang="en-US" sz="1300" kern="1200" dirty="0" smtClean="0">
                <a:solidFill>
                  <a:prstClr val="black"/>
                </a:solidFill>
                <a:latin typeface="Calibri"/>
                <a:ea typeface="+mn-ea"/>
                <a:cs typeface="+mn-cs"/>
              </a:rPr>
              <a:t>Valuable edge services</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7492" y="2034333"/>
            <a:ext cx="716684" cy="716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752434" y="4239006"/>
            <a:ext cx="2273649" cy="261610"/>
          </a:xfrm>
          <a:prstGeom prst="rect">
            <a:avLst/>
          </a:prstGeom>
          <a:noFill/>
        </p:spPr>
        <p:txBody>
          <a:bodyPr wrap="square" rtlCol="0">
            <a:spAutoFit/>
          </a:bodyPr>
          <a:lstStyle/>
          <a:p>
            <a:pPr defTabSz="457200"/>
            <a:r>
              <a:rPr lang="en-US" sz="1100" b="1" kern="1200" dirty="0" smtClean="0">
                <a:solidFill>
                  <a:prstClr val="black"/>
                </a:solidFill>
                <a:latin typeface="Calibri"/>
                <a:ea typeface="+mn-ea"/>
                <a:cs typeface="+mn-cs"/>
              </a:rPr>
              <a:t>M-CORD POC (at ONS 2016)</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540" y="2871086"/>
            <a:ext cx="1390650" cy="82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5" descr="C:\Users\ymigg\Downloads\20160309_1434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90389" y="1847010"/>
            <a:ext cx="2894324" cy="1628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08203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932" y="1312068"/>
            <a:ext cx="221932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779" y="1312068"/>
            <a:ext cx="2755900" cy="1326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7868" y="1312068"/>
            <a:ext cx="2160483"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932" y="3494882"/>
            <a:ext cx="1927225" cy="135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7762" y="3494882"/>
            <a:ext cx="1500187"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3121" y="3411537"/>
            <a:ext cx="2249487" cy="173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hape 996"/>
          <p:cNvSpPr txBox="1">
            <a:spLocks/>
          </p:cNvSpPr>
          <p:nvPr/>
        </p:nvSpPr>
        <p:spPr>
          <a:xfrm>
            <a:off x="780756" y="1"/>
            <a:ext cx="7579277" cy="679450"/>
          </a:xfrm>
          <a:prstGeom prst="rect">
            <a:avLst/>
          </a:prstGeom>
          <a:noFill/>
          <a:ln>
            <a:noFill/>
          </a:ln>
        </p:spPr>
        <p:txBody>
          <a:bodyPr vert="horz" lIns="91425" tIns="45700" rIns="91425" bIns="45700" rtlCol="0" anchor="ctr" anchorCtr="0">
            <a:noAutofit/>
          </a:bodyPr>
          <a:lstStyle>
            <a:lvl1pPr algn="ctr" defTabSz="457200" rtl="0" eaLnBrk="1" latinLnBrk="0" hangingPunct="1">
              <a:spcBef>
                <a:spcPct val="0"/>
              </a:spcBef>
              <a:buNone/>
              <a:defRPr sz="3600" kern="1200">
                <a:solidFill>
                  <a:schemeClr val="accent1"/>
                </a:solidFill>
                <a:latin typeface="+mj-lt"/>
                <a:ea typeface="+mj-ea"/>
                <a:cs typeface="+mj-cs"/>
              </a:defRPr>
            </a:lvl1pPr>
          </a:lstStyle>
          <a:p>
            <a:pPr>
              <a:spcBef>
                <a:spcPts val="0"/>
              </a:spcBef>
              <a:buClr>
                <a:srgbClr val="953734"/>
              </a:buClr>
              <a:buSzPct val="25000"/>
              <a:buFont typeface="Calibri"/>
              <a:buNone/>
            </a:pPr>
            <a:r>
              <a:rPr lang="en-US" dirty="0" smtClean="0">
                <a:solidFill>
                  <a:prstClr val="white"/>
                </a:solidFill>
                <a:ea typeface="Calibri"/>
                <a:cs typeface="Calibri"/>
                <a:sym typeface="Calibri"/>
                <a:rtl val="0"/>
              </a:rPr>
              <a:t>M-CORD Proposed Expansions </a:t>
            </a:r>
            <a:endParaRPr lang="en-US" dirty="0">
              <a:solidFill>
                <a:prstClr val="white"/>
              </a:solidFill>
              <a:ea typeface="Calibri"/>
              <a:cs typeface="Calibri"/>
              <a:sym typeface="Calibri"/>
              <a:rtl val="0"/>
            </a:endParaRPr>
          </a:p>
        </p:txBody>
      </p:sp>
      <p:sp>
        <p:nvSpPr>
          <p:cNvPr id="20" name="직사각형 19"/>
          <p:cNvSpPr/>
          <p:nvPr/>
        </p:nvSpPr>
        <p:spPr>
          <a:xfrm>
            <a:off x="239204" y="918151"/>
            <a:ext cx="2311953" cy="299717"/>
          </a:xfrm>
          <a:prstGeom prst="rect">
            <a:avLst/>
          </a:prstGeom>
          <a:solidFill>
            <a:srgbClr val="666666">
              <a:lumMod val="60000"/>
              <a:lumOff val="40000"/>
            </a:srgbClr>
          </a:solidFill>
          <a:ln w="25400" cap="flat" cmpd="sng" algn="ctr">
            <a:noFill/>
            <a:prstDash val="solid"/>
          </a:ln>
          <a:effectLst/>
        </p:spPr>
        <p:txBody>
          <a:bodyPr lIns="121906" tIns="60953" rIns="121906" bIns="60953" rtlCol="0" anchor="ctr"/>
          <a:lstStyle/>
          <a:p>
            <a:pPr algn="ctr" defTabSz="1219080">
              <a:defRPr/>
            </a:pPr>
            <a:r>
              <a:rPr lang="en-US" altLang="ko-KR" sz="1600" dirty="0" smtClean="0">
                <a:solidFill>
                  <a:srgbClr val="FFFFFF"/>
                </a:solidFill>
                <a:latin typeface="Calibri"/>
                <a:ea typeface="맑은 고딕"/>
                <a:cs typeface="+mn-cs"/>
              </a:rPr>
              <a:t>  RAN disaggregation</a:t>
            </a:r>
            <a:endParaRPr lang="ko-KR" altLang="en-US" sz="1600" dirty="0" smtClean="0">
              <a:solidFill>
                <a:srgbClr val="FFFFFF"/>
              </a:solidFill>
              <a:latin typeface="Calibri"/>
              <a:ea typeface="맑은 고딕"/>
              <a:cs typeface="+mn-cs"/>
            </a:endParaRPr>
          </a:p>
        </p:txBody>
      </p:sp>
      <p:sp>
        <p:nvSpPr>
          <p:cNvPr id="21" name="직사각형 20"/>
          <p:cNvSpPr/>
          <p:nvPr/>
        </p:nvSpPr>
        <p:spPr>
          <a:xfrm>
            <a:off x="3282510" y="918151"/>
            <a:ext cx="2311953" cy="299717"/>
          </a:xfrm>
          <a:prstGeom prst="rect">
            <a:avLst/>
          </a:prstGeom>
          <a:solidFill>
            <a:srgbClr val="666666">
              <a:lumMod val="60000"/>
              <a:lumOff val="40000"/>
            </a:srgbClr>
          </a:solidFill>
          <a:ln w="25400" cap="flat" cmpd="sng" algn="ctr">
            <a:noFill/>
            <a:prstDash val="solid"/>
          </a:ln>
          <a:effectLst/>
        </p:spPr>
        <p:txBody>
          <a:bodyPr lIns="121906" tIns="60953" rIns="121906" bIns="60953" rtlCol="0" anchor="ctr"/>
          <a:lstStyle/>
          <a:p>
            <a:pPr algn="ctr" defTabSz="1219080">
              <a:defRPr/>
            </a:pPr>
            <a:r>
              <a:rPr lang="en-US" altLang="ko-KR" sz="1600" dirty="0" smtClean="0">
                <a:solidFill>
                  <a:srgbClr val="FFFFFF"/>
                </a:solidFill>
                <a:latin typeface="Calibri"/>
                <a:ea typeface="맑은 고딕"/>
                <a:cs typeface="+mn-cs"/>
              </a:rPr>
              <a:t>  EPC disaggregation</a:t>
            </a:r>
            <a:endParaRPr lang="ko-KR" altLang="en-US" sz="1600" dirty="0" smtClean="0">
              <a:solidFill>
                <a:srgbClr val="FFFFFF"/>
              </a:solidFill>
              <a:latin typeface="Calibri"/>
              <a:ea typeface="맑은 고딕"/>
              <a:cs typeface="+mn-cs"/>
            </a:endParaRPr>
          </a:p>
        </p:txBody>
      </p:sp>
      <p:sp>
        <p:nvSpPr>
          <p:cNvPr id="22" name="직사각형 21"/>
          <p:cNvSpPr/>
          <p:nvPr/>
        </p:nvSpPr>
        <p:spPr>
          <a:xfrm>
            <a:off x="6353645" y="918151"/>
            <a:ext cx="2311953" cy="299717"/>
          </a:xfrm>
          <a:prstGeom prst="rect">
            <a:avLst/>
          </a:prstGeom>
          <a:solidFill>
            <a:srgbClr val="666666">
              <a:lumMod val="60000"/>
              <a:lumOff val="40000"/>
            </a:srgbClr>
          </a:solidFill>
          <a:ln w="25400" cap="flat" cmpd="sng" algn="ctr">
            <a:noFill/>
            <a:prstDash val="solid"/>
          </a:ln>
          <a:effectLst/>
        </p:spPr>
        <p:txBody>
          <a:bodyPr lIns="121906" tIns="60953" rIns="121906" bIns="60953" rtlCol="0" anchor="ctr"/>
          <a:lstStyle/>
          <a:p>
            <a:pPr algn="ctr" defTabSz="1219080">
              <a:defRPr/>
            </a:pPr>
            <a:r>
              <a:rPr lang="en-US" altLang="ko-KR" sz="1600" dirty="0" smtClean="0">
                <a:solidFill>
                  <a:srgbClr val="FFFFFF"/>
                </a:solidFill>
                <a:latin typeface="Calibri"/>
                <a:ea typeface="맑은 고딕"/>
                <a:cs typeface="+mn-cs"/>
              </a:rPr>
              <a:t>  Connectionless services</a:t>
            </a:r>
            <a:endParaRPr lang="ko-KR" altLang="en-US" sz="1600" dirty="0" smtClean="0">
              <a:solidFill>
                <a:srgbClr val="FFFFFF"/>
              </a:solidFill>
              <a:latin typeface="Calibri"/>
              <a:ea typeface="맑은 고딕"/>
              <a:cs typeface="+mn-cs"/>
            </a:endParaRPr>
          </a:p>
        </p:txBody>
      </p:sp>
      <p:sp>
        <p:nvSpPr>
          <p:cNvPr id="23" name="직사각형 22"/>
          <p:cNvSpPr/>
          <p:nvPr/>
        </p:nvSpPr>
        <p:spPr>
          <a:xfrm>
            <a:off x="239203" y="3032738"/>
            <a:ext cx="2311953" cy="299717"/>
          </a:xfrm>
          <a:prstGeom prst="rect">
            <a:avLst/>
          </a:prstGeom>
          <a:solidFill>
            <a:srgbClr val="666666">
              <a:lumMod val="60000"/>
              <a:lumOff val="40000"/>
            </a:srgbClr>
          </a:solidFill>
          <a:ln w="25400" cap="flat" cmpd="sng" algn="ctr">
            <a:noFill/>
            <a:prstDash val="solid"/>
          </a:ln>
          <a:effectLst/>
        </p:spPr>
        <p:txBody>
          <a:bodyPr lIns="121906" tIns="60953" rIns="121906" bIns="60953" rtlCol="0" anchor="ctr"/>
          <a:lstStyle/>
          <a:p>
            <a:pPr algn="ctr" defTabSz="1219080">
              <a:defRPr/>
            </a:pPr>
            <a:r>
              <a:rPr lang="en-US" altLang="ko-KR" sz="1600" dirty="0" smtClean="0">
                <a:solidFill>
                  <a:srgbClr val="FFFFFF"/>
                </a:solidFill>
                <a:latin typeface="Calibri"/>
                <a:ea typeface="맑은 고딕"/>
                <a:cs typeface="+mn-cs"/>
              </a:rPr>
              <a:t>Real-time analytics</a:t>
            </a:r>
            <a:endParaRPr lang="ko-KR" altLang="en-US" sz="1600" dirty="0" smtClean="0">
              <a:solidFill>
                <a:srgbClr val="FFFFFF"/>
              </a:solidFill>
              <a:latin typeface="Calibri"/>
              <a:ea typeface="맑은 고딕"/>
              <a:cs typeface="+mn-cs"/>
            </a:endParaRPr>
          </a:p>
        </p:txBody>
      </p:sp>
      <p:sp>
        <p:nvSpPr>
          <p:cNvPr id="24" name="직사각형 23"/>
          <p:cNvSpPr/>
          <p:nvPr/>
        </p:nvSpPr>
        <p:spPr>
          <a:xfrm>
            <a:off x="3282510" y="3032738"/>
            <a:ext cx="2311953" cy="299717"/>
          </a:xfrm>
          <a:prstGeom prst="rect">
            <a:avLst/>
          </a:prstGeom>
          <a:solidFill>
            <a:srgbClr val="666666">
              <a:lumMod val="60000"/>
              <a:lumOff val="40000"/>
            </a:srgbClr>
          </a:solidFill>
          <a:ln w="25400" cap="flat" cmpd="sng" algn="ctr">
            <a:noFill/>
            <a:prstDash val="solid"/>
          </a:ln>
          <a:effectLst/>
        </p:spPr>
        <p:txBody>
          <a:bodyPr lIns="121906" tIns="60953" rIns="121906" bIns="60953" rtlCol="0" anchor="ctr"/>
          <a:lstStyle/>
          <a:p>
            <a:pPr algn="ctr" defTabSz="1219080">
              <a:defRPr/>
            </a:pPr>
            <a:r>
              <a:rPr lang="en-US" altLang="ko-KR" sz="1600" dirty="0" smtClean="0">
                <a:solidFill>
                  <a:srgbClr val="FFFFFF"/>
                </a:solidFill>
                <a:latin typeface="Calibri"/>
                <a:ea typeface="맑은 고딕"/>
                <a:cs typeface="+mn-cs"/>
              </a:rPr>
              <a:t>Edge services</a:t>
            </a:r>
            <a:endParaRPr lang="ko-KR" altLang="en-US" sz="1600" dirty="0" smtClean="0">
              <a:solidFill>
                <a:srgbClr val="FFFFFF"/>
              </a:solidFill>
              <a:latin typeface="Calibri"/>
              <a:ea typeface="맑은 고딕"/>
              <a:cs typeface="+mn-cs"/>
            </a:endParaRPr>
          </a:p>
        </p:txBody>
      </p:sp>
      <p:sp>
        <p:nvSpPr>
          <p:cNvPr id="25" name="직사각형 24"/>
          <p:cNvSpPr/>
          <p:nvPr/>
        </p:nvSpPr>
        <p:spPr>
          <a:xfrm>
            <a:off x="6353645" y="3032738"/>
            <a:ext cx="2311953" cy="299717"/>
          </a:xfrm>
          <a:prstGeom prst="rect">
            <a:avLst/>
          </a:prstGeom>
          <a:solidFill>
            <a:srgbClr val="666666">
              <a:lumMod val="60000"/>
              <a:lumOff val="40000"/>
            </a:srgbClr>
          </a:solidFill>
          <a:ln w="25400" cap="flat" cmpd="sng" algn="ctr">
            <a:noFill/>
            <a:prstDash val="solid"/>
          </a:ln>
          <a:effectLst/>
        </p:spPr>
        <p:txBody>
          <a:bodyPr lIns="121906" tIns="60953" rIns="121906" bIns="60953" rtlCol="0" anchor="ctr"/>
          <a:lstStyle/>
          <a:p>
            <a:pPr algn="ctr" defTabSz="1219080">
              <a:defRPr/>
            </a:pPr>
            <a:r>
              <a:rPr lang="en-US" altLang="ko-KR" sz="1600" dirty="0" smtClean="0">
                <a:solidFill>
                  <a:srgbClr val="FFFFFF"/>
                </a:solidFill>
                <a:latin typeface="Calibri"/>
                <a:ea typeface="맑은 고딕"/>
                <a:cs typeface="+mn-cs"/>
              </a:rPr>
              <a:t>Network slicing</a:t>
            </a:r>
            <a:endParaRPr lang="ko-KR" altLang="en-US" sz="1600" dirty="0" smtClean="0">
              <a:solidFill>
                <a:srgbClr val="FFFFFF"/>
              </a:solidFill>
              <a:latin typeface="Calibri"/>
              <a:ea typeface="맑은 고딕"/>
              <a:cs typeface="+mn-cs"/>
            </a:endParaRPr>
          </a:p>
        </p:txBody>
      </p:sp>
      <p:pic>
        <p:nvPicPr>
          <p:cNvPr id="1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908" r="31336" b="66515"/>
          <a:stretch/>
        </p:blipFill>
        <p:spPr bwMode="auto">
          <a:xfrm>
            <a:off x="623933" y="3800726"/>
            <a:ext cx="1546774" cy="182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4210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96"/>
          <p:cNvSpPr txBox="1">
            <a:spLocks/>
          </p:cNvSpPr>
          <p:nvPr/>
        </p:nvSpPr>
        <p:spPr>
          <a:xfrm>
            <a:off x="0" y="19051"/>
            <a:ext cx="8585200" cy="679450"/>
          </a:xfrm>
          <a:prstGeom prst="rect">
            <a:avLst/>
          </a:prstGeom>
          <a:noFill/>
          <a:ln>
            <a:noFill/>
          </a:ln>
        </p:spPr>
        <p:txBody>
          <a:bodyPr vert="horz" lIns="91425" tIns="45700" rIns="91425" bIns="45700" rtlCol="0" anchor="ctr" anchorCtr="0">
            <a:noAutofit/>
          </a:bodyPr>
          <a:lstStyle>
            <a:lvl1pPr algn="ctr" defTabSz="457200" rtl="0" eaLnBrk="1" latinLnBrk="0" hangingPunct="1">
              <a:spcBef>
                <a:spcPct val="0"/>
              </a:spcBef>
              <a:buNone/>
              <a:defRPr sz="3600" kern="1200">
                <a:solidFill>
                  <a:schemeClr val="accent1"/>
                </a:solidFill>
                <a:latin typeface="+mj-lt"/>
                <a:ea typeface="+mj-ea"/>
                <a:cs typeface="+mj-cs"/>
              </a:defRPr>
            </a:lvl1pPr>
          </a:lstStyle>
          <a:p>
            <a:pPr>
              <a:spcBef>
                <a:spcPts val="0"/>
              </a:spcBef>
              <a:buClr>
                <a:srgbClr val="953734"/>
              </a:buClr>
              <a:buSzPct val="25000"/>
              <a:buFont typeface="Calibri"/>
              <a:buNone/>
            </a:pPr>
            <a:r>
              <a:rPr lang="en-US" dirty="0" smtClean="0">
                <a:solidFill>
                  <a:prstClr val="white"/>
                </a:solidFill>
                <a:ea typeface="Calibri"/>
                <a:cs typeface="Calibri"/>
                <a:sym typeface="Calibri"/>
                <a:rtl val="0"/>
              </a:rPr>
              <a:t>Work areas for next M-CORD PoC</a:t>
            </a:r>
            <a:endParaRPr lang="en-US" dirty="0">
              <a:solidFill>
                <a:prstClr val="white"/>
              </a:solidFill>
              <a:ea typeface="Calibri"/>
              <a:cs typeface="Calibri"/>
              <a:sym typeface="Calibri"/>
              <a:rtl val="0"/>
            </a:endParaRPr>
          </a:p>
        </p:txBody>
      </p:sp>
      <p:sp>
        <p:nvSpPr>
          <p:cNvPr id="5" name="Content Placeholder 4"/>
          <p:cNvSpPr>
            <a:spLocks noGrp="1"/>
          </p:cNvSpPr>
          <p:nvPr>
            <p:ph idx="1"/>
          </p:nvPr>
        </p:nvSpPr>
        <p:spPr/>
        <p:txBody>
          <a:bodyPr>
            <a:normAutofit/>
          </a:bodyPr>
          <a:lstStyle/>
          <a:p>
            <a:r>
              <a:rPr lang="en-US" b="1" dirty="0" smtClean="0"/>
              <a:t>M-CORD control platform</a:t>
            </a:r>
          </a:p>
          <a:p>
            <a:pPr lvl="1"/>
            <a:r>
              <a:rPr lang="en-US" dirty="0" smtClean="0"/>
              <a:t>Low Latency, QoS &amp; Fabric Slicing, Analytics, Security</a:t>
            </a:r>
          </a:p>
          <a:p>
            <a:pPr>
              <a:spcBef>
                <a:spcPts val="1800"/>
              </a:spcBef>
            </a:pPr>
            <a:r>
              <a:rPr lang="en-US" b="1" dirty="0" smtClean="0"/>
              <a:t>Mobile Infrastructure</a:t>
            </a:r>
          </a:p>
          <a:p>
            <a:pPr lvl="1"/>
            <a:r>
              <a:rPr lang="en-US" dirty="0" smtClean="0"/>
              <a:t>RAN:</a:t>
            </a:r>
            <a:r>
              <a:rPr lang="en-US" dirty="0"/>
              <a:t> </a:t>
            </a:r>
            <a:r>
              <a:rPr lang="en-US" dirty="0" smtClean="0"/>
              <a:t>Multi-RATs, Disaggregation, Split Architecture, Slicing, SON/Analytics</a:t>
            </a:r>
            <a:endParaRPr lang="en-US" dirty="0"/>
          </a:p>
          <a:p>
            <a:pPr lvl="1"/>
            <a:r>
              <a:rPr lang="en-US" dirty="0" smtClean="0"/>
              <a:t>EPC: Disaggregation, Slicing, Policy &amp; Charging</a:t>
            </a:r>
          </a:p>
          <a:p>
            <a:pPr lvl="1"/>
            <a:r>
              <a:rPr lang="en-US" dirty="0" smtClean="0"/>
              <a:t>Connectionless service (Non-GTP based)</a:t>
            </a:r>
          </a:p>
          <a:p>
            <a:pPr>
              <a:spcBef>
                <a:spcPts val="1800"/>
              </a:spcBef>
            </a:pPr>
            <a:r>
              <a:rPr lang="en-US" b="1" dirty="0" smtClean="0"/>
              <a:t>Services</a:t>
            </a:r>
          </a:p>
          <a:p>
            <a:pPr lvl="1"/>
            <a:r>
              <a:rPr lang="en-US" dirty="0" smtClean="0"/>
              <a:t>M-Health, IoT, VR/AR</a:t>
            </a:r>
          </a:p>
          <a:p>
            <a:pPr marL="914400" lvl="2" indent="0">
              <a:buNone/>
            </a:pPr>
            <a:endParaRPr lang="en-US" dirty="0" smtClean="0">
              <a:solidFill>
                <a:srgbClr val="000000"/>
              </a:solidFill>
            </a:endParaRPr>
          </a:p>
        </p:txBody>
      </p:sp>
    </p:spTree>
    <p:extLst>
      <p:ext uri="{BB962C8B-B14F-4D97-AF65-F5344CB8AC3E}">
        <p14:creationId xmlns:p14="http://schemas.microsoft.com/office/powerpoint/2010/main" val="131382877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96"/>
          <p:cNvSpPr txBox="1">
            <a:spLocks/>
          </p:cNvSpPr>
          <p:nvPr/>
        </p:nvSpPr>
        <p:spPr>
          <a:xfrm>
            <a:off x="780757" y="2"/>
            <a:ext cx="7579277" cy="679450"/>
          </a:xfrm>
          <a:prstGeom prst="rect">
            <a:avLst/>
          </a:prstGeom>
          <a:noFill/>
          <a:ln>
            <a:noFill/>
          </a:ln>
        </p:spPr>
        <p:txBody>
          <a:bodyPr vert="horz" lIns="91425" tIns="45700" rIns="91425" bIns="45700" rtlCol="0" anchor="ctr" anchorCtr="0">
            <a:noAutofit/>
          </a:bodyPr>
          <a:lstStyle>
            <a:lvl1pPr algn="ctr" defTabSz="457200" rtl="0" eaLnBrk="1" latinLnBrk="0" hangingPunct="1">
              <a:spcBef>
                <a:spcPct val="0"/>
              </a:spcBef>
              <a:buNone/>
              <a:defRPr sz="3600" kern="1200">
                <a:solidFill>
                  <a:schemeClr val="accent1"/>
                </a:solidFill>
                <a:latin typeface="+mj-lt"/>
                <a:ea typeface="+mj-ea"/>
                <a:cs typeface="+mj-cs"/>
              </a:defRPr>
            </a:lvl1pPr>
          </a:lstStyle>
          <a:p>
            <a:pPr>
              <a:spcBef>
                <a:spcPts val="0"/>
              </a:spcBef>
              <a:buClr>
                <a:srgbClr val="953734"/>
              </a:buClr>
              <a:buSzPct val="25000"/>
            </a:pPr>
            <a:r>
              <a:rPr lang="en-US" dirty="0">
                <a:solidFill>
                  <a:prstClr val="white"/>
                </a:solidFill>
                <a:ea typeface="Calibri"/>
                <a:cs typeface="Calibri"/>
                <a:sym typeface="Calibri"/>
                <a:rtl val="0"/>
              </a:rPr>
              <a:t>M-CORD </a:t>
            </a:r>
            <a:r>
              <a:rPr lang="en-US" dirty="0" smtClean="0">
                <a:solidFill>
                  <a:prstClr val="white"/>
                </a:solidFill>
                <a:ea typeface="Calibri"/>
                <a:cs typeface="Calibri"/>
                <a:sym typeface="Calibri"/>
                <a:rtl val="0"/>
              </a:rPr>
              <a:t>Network Slicing</a:t>
            </a:r>
            <a:endParaRPr lang="en-US" dirty="0">
              <a:solidFill>
                <a:prstClr val="white"/>
              </a:solidFill>
              <a:ea typeface="Calibri"/>
              <a:cs typeface="Calibri"/>
              <a:sym typeface="Calibri"/>
              <a:rtl val="0"/>
            </a:endParaRPr>
          </a:p>
        </p:txBody>
      </p:sp>
      <p:sp>
        <p:nvSpPr>
          <p:cNvPr id="46" name="TextBox 45"/>
          <p:cNvSpPr txBox="1"/>
          <p:nvPr/>
        </p:nvSpPr>
        <p:spPr>
          <a:xfrm>
            <a:off x="4519600" y="1360101"/>
            <a:ext cx="4624400" cy="3421449"/>
          </a:xfrm>
          <a:prstGeom prst="rect">
            <a:avLst/>
          </a:prstGeom>
          <a:noFill/>
        </p:spPr>
        <p:txBody>
          <a:bodyPr wrap="square" rtlCol="0">
            <a:spAutoFit/>
          </a:bodyPr>
          <a:lstStyle/>
          <a:p>
            <a:pPr marL="342900" lvl="1" indent="-168275" defTabSz="457200"/>
            <a:r>
              <a:rPr lang="en-US" sz="1800" b="1" kern="1200" dirty="0" smtClean="0">
                <a:solidFill>
                  <a:srgbClr val="FF0000"/>
                </a:solidFill>
                <a:latin typeface="Calibri"/>
                <a:ea typeface="+mn-ea"/>
                <a:cs typeface="+mn-cs"/>
              </a:rPr>
              <a:t>M-CORD Platform Integration efforts</a:t>
            </a:r>
          </a:p>
          <a:p>
            <a:pPr marL="398463" lvl="1" indent="-169863" defTabSz="457200">
              <a:buFont typeface="Arial" panose="020B0604020202020204" pitchFamily="34" charset="0"/>
              <a:buChar char="•"/>
            </a:pPr>
            <a:r>
              <a:rPr lang="en-US" sz="1600" kern="1200" dirty="0" smtClean="0">
                <a:solidFill>
                  <a:prstClr val="black"/>
                </a:solidFill>
                <a:latin typeface="Calibri"/>
                <a:ea typeface="+mn-ea"/>
                <a:cs typeface="+mn-cs"/>
              </a:rPr>
              <a:t>vBBU, </a:t>
            </a:r>
            <a:r>
              <a:rPr lang="en-US" sz="1600" kern="1200" dirty="0" err="1" smtClean="0">
                <a:solidFill>
                  <a:prstClr val="black"/>
                </a:solidFill>
                <a:latin typeface="Calibri"/>
                <a:ea typeface="+mn-ea"/>
                <a:cs typeface="+mn-cs"/>
              </a:rPr>
              <a:t>vPGW</a:t>
            </a:r>
            <a:r>
              <a:rPr lang="en-US" sz="1600" kern="1200" dirty="0" smtClean="0">
                <a:solidFill>
                  <a:prstClr val="black"/>
                </a:solidFill>
                <a:latin typeface="Calibri"/>
                <a:ea typeface="+mn-ea"/>
                <a:cs typeface="+mn-cs"/>
              </a:rPr>
              <a:t> services on XOS</a:t>
            </a:r>
          </a:p>
          <a:p>
            <a:pPr marL="398463" lvl="1" indent="-169863" defTabSz="457200">
              <a:buFont typeface="Arial" panose="020B0604020202020204" pitchFamily="34" charset="0"/>
              <a:buChar char="•"/>
            </a:pPr>
            <a:r>
              <a:rPr lang="en-US" sz="1600" kern="1200" dirty="0" smtClean="0">
                <a:solidFill>
                  <a:prstClr val="black"/>
                </a:solidFill>
                <a:latin typeface="Calibri"/>
                <a:ea typeface="+mn-ea"/>
                <a:cs typeface="+mn-cs"/>
              </a:rPr>
              <a:t>Fabric integration</a:t>
            </a:r>
          </a:p>
          <a:p>
            <a:pPr marL="398463" lvl="1" indent="-169863" defTabSz="457200">
              <a:buFont typeface="Arial" panose="020B0604020202020204" pitchFamily="34" charset="0"/>
              <a:buChar char="•"/>
            </a:pPr>
            <a:r>
              <a:rPr lang="en-US" sz="1600" kern="1200" dirty="0" smtClean="0">
                <a:solidFill>
                  <a:prstClr val="black"/>
                </a:solidFill>
                <a:latin typeface="Calibri"/>
                <a:ea typeface="+mn-ea"/>
                <a:cs typeface="+mn-cs"/>
              </a:rPr>
              <a:t>HSS integration</a:t>
            </a:r>
          </a:p>
          <a:p>
            <a:pPr marL="398463" lvl="1" indent="-169863" defTabSz="457200">
              <a:buFont typeface="Arial" panose="020B0604020202020204" pitchFamily="34" charset="0"/>
              <a:buChar char="•"/>
            </a:pPr>
            <a:r>
              <a:rPr lang="en-US" sz="1600" kern="1200" dirty="0" smtClean="0">
                <a:solidFill>
                  <a:prstClr val="black"/>
                </a:solidFill>
                <a:latin typeface="Calibri"/>
                <a:ea typeface="+mn-ea"/>
                <a:cs typeface="+mn-cs"/>
              </a:rPr>
              <a:t>Testing and Performance </a:t>
            </a:r>
            <a:r>
              <a:rPr lang="en-US" altLang="ko-KR" sz="1600" kern="1200" dirty="0" smtClean="0">
                <a:solidFill>
                  <a:prstClr val="black"/>
                </a:solidFill>
                <a:latin typeface="바탕"/>
                <a:ea typeface="바탕"/>
                <a:cs typeface="+mn-cs"/>
              </a:rPr>
              <a:t>◄ </a:t>
            </a:r>
            <a:r>
              <a:rPr lang="en-US" altLang="ko-KR" kern="1200" dirty="0" smtClean="0">
                <a:solidFill>
                  <a:prstClr val="black"/>
                </a:solidFill>
                <a:latin typeface="Calibri"/>
                <a:ea typeface="바탕"/>
                <a:cs typeface="+mn-cs"/>
              </a:rPr>
              <a:t>w/ </a:t>
            </a:r>
            <a:r>
              <a:rPr lang="en-US" altLang="ko-KR" b="1" kern="1200" dirty="0" smtClean="0">
                <a:solidFill>
                  <a:prstClr val="black"/>
                </a:solidFill>
                <a:latin typeface="Calibri"/>
                <a:ea typeface="바탕"/>
                <a:cs typeface="+mn-cs"/>
              </a:rPr>
              <a:t>Tech Mahindra</a:t>
            </a:r>
            <a:endParaRPr lang="en-US" altLang="ko-KR" b="1" kern="1200" dirty="0">
              <a:solidFill>
                <a:prstClr val="black"/>
              </a:solidFill>
              <a:latin typeface="Calibri"/>
              <a:ea typeface="맑은 고딕"/>
              <a:cs typeface="+mn-cs"/>
            </a:endParaRPr>
          </a:p>
          <a:p>
            <a:pPr marL="342900" lvl="1" indent="-168275" defTabSz="457200">
              <a:lnSpc>
                <a:spcPts val="500"/>
              </a:lnSpc>
            </a:pPr>
            <a:endParaRPr lang="en-US" sz="1600" b="1" kern="1200" dirty="0" smtClean="0">
              <a:solidFill>
                <a:srgbClr val="1F497D"/>
              </a:solidFill>
              <a:latin typeface="Calibri"/>
              <a:ea typeface="+mn-ea"/>
              <a:cs typeface="+mn-cs"/>
            </a:endParaRPr>
          </a:p>
          <a:p>
            <a:pPr marL="342900" lvl="1" indent="-168275" defTabSz="457200">
              <a:lnSpc>
                <a:spcPts val="500"/>
              </a:lnSpc>
            </a:pPr>
            <a:r>
              <a:rPr lang="en-US" sz="1600" b="1" kern="1200" dirty="0" smtClean="0">
                <a:solidFill>
                  <a:srgbClr val="1F497D"/>
                </a:solidFill>
                <a:latin typeface="Calibri"/>
                <a:ea typeface="+mn-ea"/>
                <a:cs typeface="+mn-cs"/>
              </a:rPr>
              <a:t> </a:t>
            </a:r>
          </a:p>
          <a:p>
            <a:pPr marL="342900" lvl="1" indent="-168275" defTabSz="457200"/>
            <a:r>
              <a:rPr lang="en-US" sz="1800" b="1" kern="1200" dirty="0" smtClean="0">
                <a:solidFill>
                  <a:srgbClr val="FF0000"/>
                </a:solidFill>
                <a:latin typeface="Calibri"/>
                <a:ea typeface="+mn-ea"/>
                <a:cs typeface="+mn-cs"/>
              </a:rPr>
              <a:t>New PoC : ‘Network Slicing’</a:t>
            </a:r>
            <a:endParaRPr lang="en-US" sz="1800" b="1" kern="1200" dirty="0" smtClean="0">
              <a:solidFill>
                <a:prstClr val="black"/>
              </a:solidFill>
              <a:latin typeface="Calibri"/>
              <a:ea typeface="+mn-ea"/>
              <a:cs typeface="+mn-cs"/>
            </a:endParaRPr>
          </a:p>
          <a:p>
            <a:pPr marL="398463" lvl="1" indent="-169863" defTabSz="457200">
              <a:buFont typeface="Arial" panose="020B0604020202020204" pitchFamily="34" charset="0"/>
              <a:buChar char="•"/>
            </a:pPr>
            <a:r>
              <a:rPr lang="en-US" altLang="ko-KR" sz="1600" b="1" kern="1200" dirty="0" smtClean="0">
                <a:solidFill>
                  <a:prstClr val="black"/>
                </a:solidFill>
                <a:latin typeface="Calibri"/>
                <a:ea typeface="맑은 고딕"/>
                <a:cs typeface="+mn-cs"/>
              </a:rPr>
              <a:t>RAN slicing </a:t>
            </a:r>
            <a:r>
              <a:rPr lang="en-US" altLang="ko-KR" sz="1600" kern="1200" dirty="0" smtClean="0">
                <a:solidFill>
                  <a:prstClr val="black"/>
                </a:solidFill>
                <a:latin typeface="Calibri"/>
                <a:ea typeface="맑은 고딕"/>
                <a:cs typeface="+mn-cs"/>
              </a:rPr>
              <a:t>porting </a:t>
            </a:r>
            <a:r>
              <a:rPr lang="en-US" altLang="ko-KR" sz="1600" kern="1200" dirty="0">
                <a:solidFill>
                  <a:prstClr val="black"/>
                </a:solidFill>
                <a:latin typeface="Calibri"/>
                <a:ea typeface="맑은 고딕"/>
                <a:cs typeface="+mn-cs"/>
              </a:rPr>
              <a:t>to </a:t>
            </a:r>
            <a:r>
              <a:rPr lang="en-US" altLang="ko-KR" sz="1600" kern="1200" dirty="0" smtClean="0">
                <a:solidFill>
                  <a:prstClr val="black"/>
                </a:solidFill>
                <a:latin typeface="Calibri"/>
                <a:ea typeface="맑은 고딕"/>
                <a:cs typeface="+mn-cs"/>
              </a:rPr>
              <a:t>ONOS </a:t>
            </a:r>
            <a:r>
              <a:rPr lang="en-US" altLang="ko-KR" sz="1600" kern="1200" dirty="0" smtClean="0">
                <a:solidFill>
                  <a:prstClr val="black"/>
                </a:solidFill>
                <a:latin typeface="바탕"/>
                <a:ea typeface="바탕"/>
                <a:cs typeface="+mn-cs"/>
              </a:rPr>
              <a:t>◄ </a:t>
            </a:r>
            <a:r>
              <a:rPr lang="en-US" altLang="ko-KR" kern="1200" dirty="0" smtClean="0">
                <a:solidFill>
                  <a:prstClr val="black"/>
                </a:solidFill>
                <a:latin typeface="Calibri"/>
                <a:ea typeface="바탕"/>
                <a:cs typeface="+mn-cs"/>
              </a:rPr>
              <a:t>w/ </a:t>
            </a:r>
            <a:r>
              <a:rPr lang="en-US" altLang="ko-KR" b="1" kern="1200" dirty="0" smtClean="0">
                <a:solidFill>
                  <a:prstClr val="black"/>
                </a:solidFill>
                <a:latin typeface="Calibri"/>
                <a:ea typeface="바탕"/>
                <a:cs typeface="+mn-cs"/>
              </a:rPr>
              <a:t>Argela</a:t>
            </a:r>
            <a:endParaRPr lang="en-US" altLang="ko-KR" b="1" kern="1200" dirty="0" smtClean="0">
              <a:solidFill>
                <a:prstClr val="black"/>
              </a:solidFill>
              <a:latin typeface="Calibri"/>
              <a:ea typeface="맑은 고딕"/>
              <a:cs typeface="+mn-cs"/>
            </a:endParaRPr>
          </a:p>
          <a:p>
            <a:pPr marL="398463" lvl="1" indent="-169863" defTabSz="457200">
              <a:buFont typeface="Arial" panose="020B0604020202020204" pitchFamily="34" charset="0"/>
              <a:buChar char="•"/>
            </a:pPr>
            <a:r>
              <a:rPr lang="en-US" altLang="ko-KR" sz="1600" b="1" kern="1200" dirty="0" smtClean="0">
                <a:solidFill>
                  <a:prstClr val="black"/>
                </a:solidFill>
                <a:latin typeface="Calibri"/>
                <a:ea typeface="맑은 고딕"/>
                <a:cs typeface="+mn-cs"/>
              </a:rPr>
              <a:t>E2E </a:t>
            </a:r>
            <a:r>
              <a:rPr lang="en-US" altLang="ko-KR" sz="1600" b="1" kern="1200" dirty="0">
                <a:solidFill>
                  <a:prstClr val="black"/>
                </a:solidFill>
                <a:latin typeface="Calibri"/>
                <a:ea typeface="맑은 고딕"/>
                <a:cs typeface="+mn-cs"/>
              </a:rPr>
              <a:t>monitoring </a:t>
            </a:r>
            <a:r>
              <a:rPr lang="en-US" altLang="ko-KR" sz="1600" kern="1200" dirty="0">
                <a:solidFill>
                  <a:prstClr val="black"/>
                </a:solidFill>
                <a:latin typeface="Calibri"/>
                <a:ea typeface="맑은 고딕"/>
                <a:cs typeface="+mn-cs"/>
              </a:rPr>
              <a:t>	</a:t>
            </a:r>
            <a:r>
              <a:rPr lang="en-US" altLang="ko-KR" sz="1600" kern="1200" dirty="0" smtClean="0">
                <a:solidFill>
                  <a:prstClr val="black"/>
                </a:solidFill>
                <a:latin typeface="바탕"/>
                <a:ea typeface="바탕"/>
                <a:cs typeface="+mn-cs"/>
              </a:rPr>
              <a:t>◄ </a:t>
            </a:r>
            <a:r>
              <a:rPr lang="en-US" altLang="ko-KR" kern="1200" dirty="0" smtClean="0">
                <a:solidFill>
                  <a:prstClr val="black"/>
                </a:solidFill>
                <a:latin typeface="Calibri"/>
                <a:ea typeface="바탕"/>
                <a:cs typeface="+mn-cs"/>
              </a:rPr>
              <a:t>w</a:t>
            </a:r>
            <a:r>
              <a:rPr lang="en-US" altLang="ko-KR" kern="1200" dirty="0">
                <a:solidFill>
                  <a:prstClr val="black"/>
                </a:solidFill>
                <a:latin typeface="Calibri"/>
                <a:ea typeface="바탕"/>
                <a:cs typeface="+mn-cs"/>
              </a:rPr>
              <a:t>/ </a:t>
            </a:r>
            <a:r>
              <a:rPr lang="en-US" altLang="ko-KR" b="1" kern="1200" dirty="0" err="1" smtClean="0">
                <a:solidFill>
                  <a:prstClr val="black"/>
                </a:solidFill>
                <a:latin typeface="Calibri"/>
                <a:ea typeface="바탕"/>
                <a:cs typeface="+mn-cs"/>
              </a:rPr>
              <a:t>Viavi</a:t>
            </a:r>
            <a:endParaRPr lang="en-US" altLang="ko-KR" b="1" kern="1200" dirty="0">
              <a:solidFill>
                <a:prstClr val="black"/>
              </a:solidFill>
              <a:latin typeface="Calibri"/>
              <a:ea typeface="맑은 고딕"/>
              <a:cs typeface="+mn-cs"/>
            </a:endParaRPr>
          </a:p>
          <a:p>
            <a:pPr marL="398463" lvl="1" indent="-169863" defTabSz="457200">
              <a:buFont typeface="Arial" panose="020B0604020202020204" pitchFamily="34" charset="0"/>
              <a:buChar char="•"/>
            </a:pPr>
            <a:r>
              <a:rPr lang="en-US" altLang="ko-KR" sz="1600" b="1" kern="1200" dirty="0" smtClean="0">
                <a:solidFill>
                  <a:prstClr val="black"/>
                </a:solidFill>
                <a:latin typeface="Calibri"/>
                <a:ea typeface="맑은 고딕"/>
                <a:cs typeface="+mn-cs"/>
              </a:rPr>
              <a:t>Network cookie</a:t>
            </a:r>
            <a:r>
              <a:rPr lang="en-US" altLang="ko-KR" sz="1600" b="1" kern="1200" baseline="30000" dirty="0" smtClean="0">
                <a:solidFill>
                  <a:prstClr val="black"/>
                </a:solidFill>
                <a:latin typeface="Calibri"/>
                <a:ea typeface="맑은 고딕"/>
                <a:cs typeface="+mn-cs"/>
              </a:rPr>
              <a:t>*</a:t>
            </a:r>
            <a:r>
              <a:rPr lang="en-US" altLang="ko-KR" sz="1600" b="1" kern="1200" dirty="0" smtClean="0">
                <a:solidFill>
                  <a:prstClr val="black"/>
                </a:solidFill>
                <a:latin typeface="Calibri"/>
                <a:ea typeface="맑은 고딕"/>
                <a:cs typeface="+mn-cs"/>
              </a:rPr>
              <a:t> </a:t>
            </a:r>
            <a:r>
              <a:rPr lang="en-US" altLang="ko-KR" sz="1600" kern="1200" dirty="0" smtClean="0">
                <a:solidFill>
                  <a:prstClr val="black"/>
                </a:solidFill>
                <a:latin typeface="Calibri"/>
                <a:ea typeface="맑은 고딕"/>
                <a:cs typeface="+mn-cs"/>
              </a:rPr>
              <a:t>based application classification and applying RAN slicing rule</a:t>
            </a:r>
          </a:p>
          <a:p>
            <a:pPr marL="398463" lvl="1" indent="-169863" defTabSz="457200">
              <a:buFont typeface="Arial" panose="020B0604020202020204" pitchFamily="34" charset="0"/>
              <a:buChar char="•"/>
            </a:pPr>
            <a:r>
              <a:rPr lang="en-US" altLang="ko-KR" sz="1600" b="1" kern="1200" dirty="0" smtClean="0">
                <a:solidFill>
                  <a:prstClr val="black"/>
                </a:solidFill>
                <a:latin typeface="Calibri"/>
                <a:ea typeface="맑은 고딕"/>
                <a:cs typeface="+mn-cs"/>
              </a:rPr>
              <a:t>m-Health</a:t>
            </a:r>
            <a:endParaRPr lang="en-US" altLang="ko-KR" b="1" kern="1200" dirty="0" smtClean="0">
              <a:solidFill>
                <a:prstClr val="black"/>
              </a:solidFill>
              <a:latin typeface="Calibri"/>
              <a:ea typeface="맑은 고딕"/>
              <a:cs typeface="+mn-cs"/>
            </a:endParaRPr>
          </a:p>
          <a:p>
            <a:pPr marL="228600" lvl="1" defTabSz="457200"/>
            <a:r>
              <a:rPr lang="en-US" altLang="ko-KR" kern="1200" dirty="0" smtClean="0">
                <a:solidFill>
                  <a:prstClr val="black"/>
                </a:solidFill>
                <a:latin typeface="바탕"/>
                <a:ea typeface="바탕"/>
                <a:cs typeface="+mn-cs"/>
              </a:rPr>
              <a:t>※ </a:t>
            </a:r>
            <a:r>
              <a:rPr lang="en-US" altLang="ko-KR" kern="1200" dirty="0" smtClean="0">
                <a:solidFill>
                  <a:prstClr val="black"/>
                </a:solidFill>
                <a:latin typeface="Calibri"/>
                <a:ea typeface="맑은 고딕"/>
                <a:cs typeface="+mn-cs"/>
              </a:rPr>
              <a:t>EPC slicing is under exploring </a:t>
            </a:r>
          </a:p>
          <a:p>
            <a:pPr marL="228600" lvl="1" defTabSz="457200"/>
            <a:endParaRPr lang="en-US" altLang="ko-KR" kern="1200" dirty="0">
              <a:solidFill>
                <a:prstClr val="black"/>
              </a:solidFill>
              <a:latin typeface="Calibri"/>
              <a:ea typeface="맑은 고딕"/>
              <a:cs typeface="+mn-cs"/>
            </a:endParaRPr>
          </a:p>
        </p:txBody>
      </p:sp>
      <p:pic>
        <p:nvPicPr>
          <p:cNvPr id="4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65" y="1354881"/>
            <a:ext cx="4518435" cy="3283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TextBox 50"/>
          <p:cNvSpPr txBox="1"/>
          <p:nvPr/>
        </p:nvSpPr>
        <p:spPr>
          <a:xfrm>
            <a:off x="0" y="765668"/>
            <a:ext cx="8815163" cy="461665"/>
          </a:xfrm>
          <a:prstGeom prst="rect">
            <a:avLst/>
          </a:prstGeom>
          <a:noFill/>
        </p:spPr>
        <p:txBody>
          <a:bodyPr wrap="square" rtlCol="0">
            <a:spAutoFit/>
          </a:bodyPr>
          <a:lstStyle/>
          <a:p>
            <a:pPr defTabSz="457200"/>
            <a:r>
              <a:rPr lang="en-US" sz="2400" b="1" kern="1200" dirty="0" smtClean="0">
                <a:solidFill>
                  <a:prstClr val="black"/>
                </a:solidFill>
                <a:latin typeface="Calibri"/>
                <a:ea typeface="+mn-ea"/>
                <a:cs typeface="+mn-cs"/>
              </a:rPr>
              <a:t>Rack#1 : M-CORD Platform Integration + RAN Slicing  </a:t>
            </a:r>
            <a:endParaRPr lang="en-US" sz="2400" b="1" kern="1200" dirty="0">
              <a:solidFill>
                <a:prstClr val="black"/>
              </a:solidFill>
              <a:latin typeface="Calibri"/>
              <a:ea typeface="+mn-ea"/>
              <a:cs typeface="+mn-cs"/>
            </a:endParaRPr>
          </a:p>
        </p:txBody>
      </p:sp>
    </p:spTree>
    <p:extLst>
      <p:ext uri="{BB962C8B-B14F-4D97-AF65-F5344CB8AC3E}">
        <p14:creationId xmlns:p14="http://schemas.microsoft.com/office/powerpoint/2010/main" val="22926814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96"/>
          <p:cNvSpPr txBox="1">
            <a:spLocks/>
          </p:cNvSpPr>
          <p:nvPr/>
        </p:nvSpPr>
        <p:spPr>
          <a:xfrm>
            <a:off x="780757" y="2"/>
            <a:ext cx="7579277" cy="679450"/>
          </a:xfrm>
          <a:prstGeom prst="rect">
            <a:avLst/>
          </a:prstGeom>
          <a:noFill/>
          <a:ln>
            <a:noFill/>
          </a:ln>
        </p:spPr>
        <p:txBody>
          <a:bodyPr vert="horz" lIns="91425" tIns="45700" rIns="91425" bIns="45700" rtlCol="0" anchor="ctr" anchorCtr="0">
            <a:noAutofit/>
          </a:bodyPr>
          <a:lstStyle>
            <a:lvl1pPr algn="ctr" defTabSz="457200" rtl="0" eaLnBrk="1" latinLnBrk="0" hangingPunct="1">
              <a:spcBef>
                <a:spcPct val="0"/>
              </a:spcBef>
              <a:buNone/>
              <a:defRPr sz="3600" kern="1200">
                <a:solidFill>
                  <a:schemeClr val="accent1"/>
                </a:solidFill>
                <a:latin typeface="+mj-lt"/>
                <a:ea typeface="+mj-ea"/>
                <a:cs typeface="+mj-cs"/>
              </a:defRPr>
            </a:lvl1pPr>
          </a:lstStyle>
          <a:p>
            <a:pPr>
              <a:spcBef>
                <a:spcPts val="0"/>
              </a:spcBef>
              <a:buClr>
                <a:srgbClr val="953734"/>
              </a:buClr>
              <a:buSzPct val="25000"/>
            </a:pPr>
            <a:r>
              <a:rPr lang="en-US" sz="3300" dirty="0">
                <a:solidFill>
                  <a:prstClr val="white"/>
                </a:solidFill>
                <a:ea typeface="Calibri"/>
                <a:cs typeface="Calibri"/>
                <a:sym typeface="Calibri"/>
                <a:rtl val="0"/>
              </a:rPr>
              <a:t>M-CORD </a:t>
            </a:r>
            <a:r>
              <a:rPr lang="en-US" sz="3300" dirty="0" smtClean="0">
                <a:solidFill>
                  <a:prstClr val="white"/>
                </a:solidFill>
                <a:ea typeface="Calibri"/>
                <a:cs typeface="Calibri"/>
                <a:sym typeface="Calibri"/>
                <a:rtl val="0"/>
              </a:rPr>
              <a:t>Connectionless Service</a:t>
            </a:r>
            <a:endParaRPr lang="en-US" sz="3300" dirty="0">
              <a:solidFill>
                <a:prstClr val="white"/>
              </a:solidFill>
              <a:ea typeface="Calibri"/>
              <a:cs typeface="Calibri"/>
              <a:sym typeface="Calibri"/>
              <a:rtl val="0"/>
            </a:endParaRPr>
          </a:p>
        </p:txBody>
      </p:sp>
      <p:sp>
        <p:nvSpPr>
          <p:cNvPr id="4" name="AutoShape 4" descr="Ericsson에 대한 이미지 검색결과"/>
          <p:cNvSpPr>
            <a:spLocks noChangeAspect="1" noChangeArrowheads="1"/>
          </p:cNvSpPr>
          <p:nvPr/>
        </p:nvSpPr>
        <p:spPr bwMode="auto">
          <a:xfrm>
            <a:off x="1682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ko-KR" altLang="en-US" sz="1800" kern="1200">
              <a:solidFill>
                <a:prstClr val="black"/>
              </a:solidFill>
              <a:latin typeface="Calibri"/>
              <a:ea typeface="맑은 고딕"/>
              <a:cs typeface="+mn-cs"/>
            </a:endParaRPr>
          </a:p>
        </p:txBody>
      </p:sp>
      <p:pic>
        <p:nvPicPr>
          <p:cNvPr id="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20" y="1541207"/>
            <a:ext cx="4719680" cy="2748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0" y="765668"/>
            <a:ext cx="8815163" cy="461665"/>
          </a:xfrm>
          <a:prstGeom prst="rect">
            <a:avLst/>
          </a:prstGeom>
          <a:noFill/>
        </p:spPr>
        <p:txBody>
          <a:bodyPr wrap="square" rtlCol="0">
            <a:spAutoFit/>
          </a:bodyPr>
          <a:lstStyle/>
          <a:p>
            <a:pPr defTabSz="457200"/>
            <a:r>
              <a:rPr lang="en-US" sz="2400" b="1" kern="1200" dirty="0" smtClean="0">
                <a:solidFill>
                  <a:prstClr val="black"/>
                </a:solidFill>
                <a:latin typeface="Calibri"/>
                <a:ea typeface="+mn-ea"/>
                <a:cs typeface="+mn-cs"/>
              </a:rPr>
              <a:t>Rack#2 : Connectionless Service</a:t>
            </a:r>
            <a:endParaRPr lang="en-US" sz="2400" b="1" kern="1200" dirty="0">
              <a:solidFill>
                <a:prstClr val="black"/>
              </a:solidFill>
              <a:latin typeface="Calibri"/>
              <a:ea typeface="+mn-ea"/>
              <a:cs typeface="+mn-cs"/>
            </a:endParaRPr>
          </a:p>
        </p:txBody>
      </p:sp>
      <p:sp>
        <p:nvSpPr>
          <p:cNvPr id="37" name="TextBox 36"/>
          <p:cNvSpPr txBox="1"/>
          <p:nvPr/>
        </p:nvSpPr>
        <p:spPr>
          <a:xfrm>
            <a:off x="4535129" y="1695837"/>
            <a:ext cx="4608871" cy="2323713"/>
          </a:xfrm>
          <a:prstGeom prst="rect">
            <a:avLst/>
          </a:prstGeom>
          <a:noFill/>
        </p:spPr>
        <p:txBody>
          <a:bodyPr wrap="square" rtlCol="0">
            <a:spAutoFit/>
          </a:bodyPr>
          <a:lstStyle/>
          <a:p>
            <a:pPr marL="342900" lvl="1" indent="-168275" defTabSz="457200"/>
            <a:r>
              <a:rPr lang="en-US" sz="1800" b="1" kern="1200" dirty="0" smtClean="0">
                <a:solidFill>
                  <a:srgbClr val="FF0000"/>
                </a:solidFill>
                <a:latin typeface="Calibri"/>
                <a:ea typeface="+mn-ea"/>
                <a:cs typeface="+mn-cs"/>
              </a:rPr>
              <a:t>New PoC: Connectionless Service</a:t>
            </a:r>
          </a:p>
          <a:p>
            <a:pPr marL="398463" lvl="1" indent="-169863" defTabSz="457200">
              <a:buFont typeface="Arial" panose="020B0604020202020204" pitchFamily="34" charset="0"/>
              <a:buChar char="•"/>
            </a:pPr>
            <a:r>
              <a:rPr lang="en-US" altLang="ko-KR" sz="1600" kern="1200" dirty="0" smtClean="0">
                <a:solidFill>
                  <a:srgbClr val="1F497D">
                    <a:lumMod val="50000"/>
                  </a:srgbClr>
                </a:solidFill>
                <a:latin typeface="Calibri"/>
                <a:ea typeface="맑은 고딕"/>
                <a:cs typeface="+mn-cs"/>
              </a:rPr>
              <a:t>Non-GTP based Light connectivity</a:t>
            </a:r>
            <a:br>
              <a:rPr lang="en-US" altLang="ko-KR" sz="1600" kern="1200" dirty="0" smtClean="0">
                <a:solidFill>
                  <a:srgbClr val="1F497D">
                    <a:lumMod val="50000"/>
                  </a:srgbClr>
                </a:solidFill>
                <a:latin typeface="Calibri"/>
                <a:ea typeface="맑은 고딕"/>
                <a:cs typeface="+mn-cs"/>
              </a:rPr>
            </a:br>
            <a:r>
              <a:rPr lang="en-US" altLang="ko-KR" sz="1600" kern="1200" dirty="0" smtClean="0">
                <a:solidFill>
                  <a:srgbClr val="1F497D">
                    <a:lumMod val="50000"/>
                  </a:srgbClr>
                </a:solidFill>
                <a:latin typeface="Calibri"/>
                <a:ea typeface="맑은 고딕"/>
                <a:cs typeface="+mn-cs"/>
              </a:rPr>
              <a:t>  </a:t>
            </a:r>
            <a:r>
              <a:rPr lang="en-US" altLang="ko-KR" sz="1600" kern="1200" dirty="0" smtClean="0">
                <a:solidFill>
                  <a:prstClr val="black"/>
                </a:solidFill>
                <a:latin typeface="바탕"/>
                <a:ea typeface="바탕"/>
                <a:cs typeface="+mn-cs"/>
              </a:rPr>
              <a:t>◄ </a:t>
            </a:r>
            <a:r>
              <a:rPr lang="en-US" altLang="ko-KR" sz="1600" kern="1200" dirty="0">
                <a:solidFill>
                  <a:prstClr val="black"/>
                </a:solidFill>
                <a:latin typeface="Calibri"/>
                <a:ea typeface="바탕"/>
                <a:cs typeface="+mn-cs"/>
              </a:rPr>
              <a:t>w/ </a:t>
            </a:r>
            <a:r>
              <a:rPr lang="en-US" altLang="ko-KR" sz="1600" b="1" kern="1200" dirty="0" smtClean="0">
                <a:solidFill>
                  <a:prstClr val="black"/>
                </a:solidFill>
                <a:latin typeface="Calibri"/>
                <a:ea typeface="바탕"/>
                <a:cs typeface="+mn-cs"/>
              </a:rPr>
              <a:t>Intel, Radisys</a:t>
            </a:r>
            <a:endParaRPr lang="en-US" altLang="ko-KR" sz="1600" kern="1200" dirty="0" smtClean="0">
              <a:solidFill>
                <a:srgbClr val="1F497D">
                  <a:lumMod val="50000"/>
                </a:srgbClr>
              </a:solidFill>
              <a:latin typeface="Calibri"/>
              <a:ea typeface="맑은 고딕"/>
              <a:cs typeface="+mn-cs"/>
            </a:endParaRPr>
          </a:p>
          <a:p>
            <a:pPr marL="398463" lvl="1" indent="-169863" defTabSz="457200">
              <a:spcBef>
                <a:spcPts val="200"/>
              </a:spcBef>
              <a:buFont typeface="Arial" panose="020B0604020202020204" pitchFamily="34" charset="0"/>
              <a:buChar char="•"/>
            </a:pPr>
            <a:r>
              <a:rPr lang="en-US" altLang="ko-KR" sz="1600" kern="1200" dirty="0" smtClean="0">
                <a:solidFill>
                  <a:srgbClr val="1F497D">
                    <a:lumMod val="50000"/>
                  </a:srgbClr>
                </a:solidFill>
                <a:latin typeface="Calibri"/>
                <a:ea typeface="맑은 고딕"/>
                <a:cs typeface="+mn-cs"/>
              </a:rPr>
              <a:t>Initially</a:t>
            </a:r>
            <a:r>
              <a:rPr lang="en-US" altLang="ko-KR" sz="1600" kern="1200" dirty="0">
                <a:solidFill>
                  <a:srgbClr val="1F497D">
                    <a:lumMod val="50000"/>
                  </a:srgbClr>
                </a:solidFill>
                <a:latin typeface="Calibri"/>
                <a:ea typeface="맑은 고딕"/>
                <a:cs typeface="+mn-cs"/>
              </a:rPr>
              <a:t>, </a:t>
            </a:r>
            <a:r>
              <a:rPr lang="en-US" altLang="ko-KR" sz="1600" kern="1200" dirty="0" smtClean="0">
                <a:solidFill>
                  <a:srgbClr val="1F497D">
                    <a:lumMod val="50000"/>
                  </a:srgbClr>
                </a:solidFill>
                <a:latin typeface="Calibri"/>
                <a:ea typeface="맑은 고딕"/>
                <a:cs typeface="+mn-cs"/>
              </a:rPr>
              <a:t>targeting </a:t>
            </a:r>
            <a:r>
              <a:rPr lang="en-US" altLang="ko-KR" sz="1600" kern="1200" dirty="0">
                <a:solidFill>
                  <a:srgbClr val="1F497D">
                    <a:lumMod val="50000"/>
                  </a:srgbClr>
                </a:solidFill>
                <a:latin typeface="Calibri"/>
                <a:ea typeface="맑은 고딕"/>
                <a:cs typeface="+mn-cs"/>
              </a:rPr>
              <a:t>for static </a:t>
            </a:r>
            <a:r>
              <a:rPr lang="en-US" altLang="ko-KR" sz="1600" kern="1200" dirty="0" smtClean="0">
                <a:solidFill>
                  <a:srgbClr val="1F497D">
                    <a:lumMod val="50000"/>
                  </a:srgbClr>
                </a:solidFill>
                <a:latin typeface="Calibri"/>
                <a:ea typeface="맑은 고딕"/>
                <a:cs typeface="+mn-cs"/>
              </a:rPr>
              <a:t>devices</a:t>
            </a:r>
          </a:p>
          <a:p>
            <a:pPr marL="398463" lvl="1" indent="-169863" defTabSz="457200">
              <a:spcBef>
                <a:spcPts val="200"/>
              </a:spcBef>
              <a:buFont typeface="Arial" panose="020B0604020202020204" pitchFamily="34" charset="0"/>
              <a:buChar char="•"/>
            </a:pPr>
            <a:r>
              <a:rPr lang="en-US" altLang="ko-KR" sz="1600" kern="1200" dirty="0" smtClean="0">
                <a:solidFill>
                  <a:srgbClr val="1F497D">
                    <a:lumMod val="50000"/>
                  </a:srgbClr>
                </a:solidFill>
                <a:latin typeface="Calibri"/>
                <a:ea typeface="맑은 고딕"/>
                <a:cs typeface="+mn-cs"/>
              </a:rPr>
              <a:t>Mobility </a:t>
            </a:r>
            <a:r>
              <a:rPr lang="en-US" altLang="ko-KR" sz="1600" kern="1200" dirty="0">
                <a:solidFill>
                  <a:srgbClr val="1F497D">
                    <a:lumMod val="50000"/>
                  </a:srgbClr>
                </a:solidFill>
                <a:latin typeface="Calibri"/>
                <a:ea typeface="맑은 고딕"/>
                <a:cs typeface="+mn-cs"/>
              </a:rPr>
              <a:t>support will come </a:t>
            </a:r>
            <a:r>
              <a:rPr lang="en-US" altLang="ko-KR" sz="1600" kern="1200" dirty="0" smtClean="0">
                <a:solidFill>
                  <a:srgbClr val="1F497D">
                    <a:lumMod val="50000"/>
                  </a:srgbClr>
                </a:solidFill>
                <a:latin typeface="Calibri"/>
                <a:ea typeface="맑은 고딕"/>
                <a:cs typeface="+mn-cs"/>
              </a:rPr>
              <a:t>later</a:t>
            </a:r>
          </a:p>
          <a:p>
            <a:pPr marL="398463" lvl="1" indent="-169863" defTabSz="457200">
              <a:spcBef>
                <a:spcPts val="200"/>
              </a:spcBef>
              <a:buFont typeface="Arial" panose="020B0604020202020204" pitchFamily="34" charset="0"/>
              <a:buChar char="•"/>
            </a:pPr>
            <a:r>
              <a:rPr lang="en-US" altLang="ko-KR" sz="1600" kern="1200" dirty="0" err="1" smtClean="0">
                <a:solidFill>
                  <a:srgbClr val="1F497D">
                    <a:lumMod val="50000"/>
                  </a:srgbClr>
                </a:solidFill>
                <a:latin typeface="Calibri"/>
                <a:ea typeface="맑은 고딕"/>
                <a:cs typeface="+mn-cs"/>
              </a:rPr>
              <a:t>SmartNIC</a:t>
            </a:r>
            <a:r>
              <a:rPr lang="en-US" altLang="ko-KR" sz="1600" kern="1200" dirty="0" smtClean="0">
                <a:solidFill>
                  <a:srgbClr val="1F497D">
                    <a:lumMod val="50000"/>
                  </a:srgbClr>
                </a:solidFill>
                <a:latin typeface="Calibri"/>
                <a:ea typeface="맑은 고딕"/>
                <a:cs typeface="+mn-cs"/>
              </a:rPr>
              <a:t> </a:t>
            </a:r>
            <a:r>
              <a:rPr lang="en-US" altLang="ko-KR" sz="1600" kern="1200" dirty="0">
                <a:solidFill>
                  <a:srgbClr val="1F497D">
                    <a:lumMod val="50000"/>
                  </a:srgbClr>
                </a:solidFill>
                <a:latin typeface="Calibri"/>
                <a:ea typeface="맑은 고딕"/>
                <a:cs typeface="+mn-cs"/>
              </a:rPr>
              <a:t>f</a:t>
            </a:r>
            <a:r>
              <a:rPr lang="en-US" altLang="ko-KR" sz="1600" kern="1200" dirty="0" smtClean="0">
                <a:solidFill>
                  <a:srgbClr val="1F497D">
                    <a:lumMod val="50000"/>
                  </a:srgbClr>
                </a:solidFill>
                <a:latin typeface="Calibri"/>
                <a:ea typeface="맑은 고딕"/>
                <a:cs typeface="+mn-cs"/>
              </a:rPr>
              <a:t>or programmable analytics   </a:t>
            </a:r>
            <a:br>
              <a:rPr lang="en-US" altLang="ko-KR" sz="1600" kern="1200" dirty="0" smtClean="0">
                <a:solidFill>
                  <a:srgbClr val="1F497D">
                    <a:lumMod val="50000"/>
                  </a:srgbClr>
                </a:solidFill>
                <a:latin typeface="Calibri"/>
                <a:ea typeface="맑은 고딕"/>
                <a:cs typeface="+mn-cs"/>
              </a:rPr>
            </a:br>
            <a:r>
              <a:rPr lang="en-US" altLang="ko-KR" sz="1600" kern="1200" dirty="0" smtClean="0">
                <a:solidFill>
                  <a:prstClr val="black"/>
                </a:solidFill>
                <a:latin typeface="바탕"/>
                <a:ea typeface="바탕"/>
                <a:cs typeface="+mn-cs"/>
              </a:rPr>
              <a:t>◄ </a:t>
            </a:r>
            <a:r>
              <a:rPr lang="en-US" altLang="ko-KR" sz="1600" kern="1200" dirty="0">
                <a:solidFill>
                  <a:prstClr val="black"/>
                </a:solidFill>
                <a:latin typeface="Calibri"/>
                <a:ea typeface="바탕"/>
                <a:cs typeface="+mn-cs"/>
              </a:rPr>
              <a:t>w/ </a:t>
            </a:r>
            <a:r>
              <a:rPr lang="en-US" altLang="ko-KR" sz="1600" b="1" kern="1200" dirty="0" err="1" smtClean="0">
                <a:solidFill>
                  <a:prstClr val="black"/>
                </a:solidFill>
                <a:latin typeface="Calibri"/>
                <a:ea typeface="바탕"/>
                <a:cs typeface="+mn-cs"/>
              </a:rPr>
              <a:t>Netronome</a:t>
            </a:r>
            <a:r>
              <a:rPr lang="en-US" altLang="ko-KR" sz="1600" b="1" kern="1200" dirty="0" smtClean="0">
                <a:solidFill>
                  <a:prstClr val="black"/>
                </a:solidFill>
                <a:latin typeface="Calibri"/>
                <a:ea typeface="바탕"/>
                <a:cs typeface="+mn-cs"/>
              </a:rPr>
              <a:t>, Cavium</a:t>
            </a:r>
          </a:p>
          <a:p>
            <a:pPr marL="398463" lvl="1" indent="-169863" defTabSz="457200">
              <a:spcBef>
                <a:spcPts val="200"/>
              </a:spcBef>
              <a:buFont typeface="Arial" panose="020B0604020202020204" pitchFamily="34" charset="0"/>
              <a:buChar char="•"/>
            </a:pPr>
            <a:r>
              <a:rPr lang="en-US" altLang="ko-KR" sz="1600" b="1" kern="1200" dirty="0" smtClean="0">
                <a:solidFill>
                  <a:srgbClr val="1F497D">
                    <a:lumMod val="50000"/>
                  </a:srgbClr>
                </a:solidFill>
                <a:latin typeface="Calibri"/>
                <a:ea typeface="바탕"/>
                <a:cs typeface="+mn-cs"/>
              </a:rPr>
              <a:t>Massive IoT </a:t>
            </a:r>
            <a:r>
              <a:rPr lang="en-US" altLang="ko-KR" sz="1600" kern="1200" dirty="0" smtClean="0">
                <a:solidFill>
                  <a:srgbClr val="1F497D">
                    <a:lumMod val="50000"/>
                  </a:srgbClr>
                </a:solidFill>
                <a:latin typeface="Calibri"/>
                <a:ea typeface="바탕"/>
                <a:cs typeface="+mn-cs"/>
              </a:rPr>
              <a:t>use cases</a:t>
            </a:r>
            <a:endParaRPr lang="en-US" altLang="ko-KR" sz="1600" kern="1200" dirty="0">
              <a:solidFill>
                <a:srgbClr val="1F497D">
                  <a:lumMod val="50000"/>
                </a:srgbClr>
              </a:solidFill>
              <a:latin typeface="Calibri"/>
              <a:ea typeface="맑은 고딕"/>
              <a:cs typeface="+mn-cs"/>
            </a:endParaRPr>
          </a:p>
          <a:p>
            <a:pPr marL="342900" lvl="1" indent="-168275" defTabSz="457200">
              <a:lnSpc>
                <a:spcPts val="500"/>
              </a:lnSpc>
            </a:pPr>
            <a:endParaRPr lang="en-US" sz="1600" b="1" kern="1200" dirty="0" smtClean="0">
              <a:solidFill>
                <a:srgbClr val="1F497D"/>
              </a:solidFill>
              <a:latin typeface="Calibri"/>
              <a:ea typeface="+mn-ea"/>
              <a:cs typeface="+mn-cs"/>
            </a:endParaRPr>
          </a:p>
          <a:p>
            <a:pPr marL="342900" lvl="1" indent="-168275" defTabSz="457200">
              <a:lnSpc>
                <a:spcPts val="500"/>
              </a:lnSpc>
            </a:pPr>
            <a:r>
              <a:rPr lang="en-US" sz="1600" b="1" kern="1200" dirty="0" smtClean="0">
                <a:solidFill>
                  <a:srgbClr val="1F497D"/>
                </a:solidFill>
                <a:latin typeface="Calibri"/>
                <a:ea typeface="+mn-ea"/>
                <a:cs typeface="+mn-cs"/>
              </a:rPr>
              <a:t> </a:t>
            </a:r>
            <a:endParaRPr lang="en-US" altLang="ko-KR" kern="1200" dirty="0">
              <a:solidFill>
                <a:prstClr val="black"/>
              </a:solidFill>
              <a:latin typeface="Calibri"/>
              <a:ea typeface="맑은 고딕"/>
              <a:cs typeface="+mn-cs"/>
            </a:endParaRPr>
          </a:p>
        </p:txBody>
      </p:sp>
      <p:sp>
        <p:nvSpPr>
          <p:cNvPr id="39" name="TextBox 38"/>
          <p:cNvSpPr txBox="1"/>
          <p:nvPr/>
        </p:nvSpPr>
        <p:spPr>
          <a:xfrm>
            <a:off x="1917283" y="3671211"/>
            <a:ext cx="1351737" cy="523220"/>
          </a:xfrm>
          <a:prstGeom prst="rect">
            <a:avLst/>
          </a:prstGeom>
          <a:noFill/>
        </p:spPr>
        <p:txBody>
          <a:bodyPr wrap="square" rtlCol="0">
            <a:spAutoFit/>
          </a:bodyPr>
          <a:lstStyle/>
          <a:p>
            <a:pPr defTabSz="457200"/>
            <a:r>
              <a:rPr lang="en-US" altLang="ko-KR" kern="1200" dirty="0" smtClean="0">
                <a:solidFill>
                  <a:prstClr val="black"/>
                </a:solidFill>
                <a:latin typeface="Calibri"/>
                <a:ea typeface="맑은 고딕"/>
                <a:cs typeface="+mn-cs"/>
              </a:rPr>
              <a:t>Rack#2 is</a:t>
            </a:r>
          </a:p>
          <a:p>
            <a:pPr defTabSz="457200"/>
            <a:r>
              <a:rPr lang="en-US" altLang="ko-KR" kern="1200" dirty="0">
                <a:solidFill>
                  <a:prstClr val="black"/>
                </a:solidFill>
                <a:latin typeface="Calibri"/>
                <a:ea typeface="맑은 고딕"/>
                <a:cs typeface="+mn-cs"/>
              </a:rPr>
              <a:t>o</a:t>
            </a:r>
            <a:r>
              <a:rPr lang="en-US" altLang="ko-KR" kern="1200" dirty="0" smtClean="0">
                <a:solidFill>
                  <a:prstClr val="black"/>
                </a:solidFill>
                <a:latin typeface="Calibri"/>
                <a:ea typeface="맑은 고딕"/>
                <a:cs typeface="+mn-cs"/>
              </a:rPr>
              <a:t>n its way</a:t>
            </a:r>
            <a:endParaRPr lang="ko-KR" altLang="en-US" kern="1200" dirty="0">
              <a:solidFill>
                <a:prstClr val="black"/>
              </a:solidFill>
              <a:latin typeface="Calibri"/>
              <a:ea typeface="맑은 고딕"/>
              <a:cs typeface="+mn-cs"/>
            </a:endParaRPr>
          </a:p>
        </p:txBody>
      </p:sp>
    </p:spTree>
    <p:extLst>
      <p:ext uri="{BB962C8B-B14F-4D97-AF65-F5344CB8AC3E}">
        <p14:creationId xmlns:p14="http://schemas.microsoft.com/office/powerpoint/2010/main" val="116685142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모서리가 둥근 직사각형 78"/>
          <p:cNvSpPr/>
          <p:nvPr/>
        </p:nvSpPr>
        <p:spPr>
          <a:xfrm>
            <a:off x="111925" y="1885950"/>
            <a:ext cx="2174075" cy="2076128"/>
          </a:xfrm>
          <a:prstGeom prst="roundRect">
            <a:avLst>
              <a:gd name="adj" fmla="val 12170"/>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Content Placeholder 2"/>
          <p:cNvSpPr>
            <a:spLocks noGrp="1"/>
          </p:cNvSpPr>
          <p:nvPr>
            <p:ph idx="1"/>
          </p:nvPr>
        </p:nvSpPr>
        <p:spPr>
          <a:xfrm>
            <a:off x="269544" y="781006"/>
            <a:ext cx="8722055" cy="4208672"/>
          </a:xfrm>
        </p:spPr>
        <p:txBody>
          <a:bodyPr>
            <a:noAutofit/>
          </a:bodyPr>
          <a:lstStyle/>
          <a:p>
            <a:pPr marL="174625" indent="-174625">
              <a:buFont typeface="Wingdings" panose="05000000000000000000" pitchFamily="2" charset="2"/>
              <a:buChar char="§"/>
            </a:pPr>
            <a:r>
              <a:rPr lang="en-US" sz="1800" b="1" dirty="0" smtClean="0"/>
              <a:t>RAN Slicing</a:t>
            </a:r>
          </a:p>
          <a:p>
            <a:pPr marL="341313" lvl="1" indent="-169863">
              <a:lnSpc>
                <a:spcPts val="1500"/>
              </a:lnSpc>
              <a:spcBef>
                <a:spcPts val="200"/>
              </a:spcBef>
              <a:buFont typeface="Arial" panose="020B0604020202020204" pitchFamily="34" charset="0"/>
              <a:buChar char="•"/>
            </a:pPr>
            <a:r>
              <a:rPr lang="en-US" altLang="ko-KR" sz="1400" dirty="0" smtClean="0"/>
              <a:t>RAN Slicing App. i</a:t>
            </a:r>
            <a:r>
              <a:rPr lang="en-US" altLang="ko-KR" sz="1400" dirty="0" smtClean="0">
                <a:sym typeface="Wingdings" panose="05000000000000000000" pitchFamily="2" charset="2"/>
              </a:rPr>
              <a:t>n ONOS talks to RAN agent through OF-extension</a:t>
            </a:r>
            <a:endParaRPr lang="en-US" altLang="ko-KR" sz="1400" dirty="0"/>
          </a:p>
          <a:p>
            <a:pPr marL="341313" lvl="1" indent="-169863">
              <a:lnSpc>
                <a:spcPts val="1500"/>
              </a:lnSpc>
              <a:spcBef>
                <a:spcPts val="200"/>
              </a:spcBef>
              <a:buFont typeface="Arial" panose="020B0604020202020204" pitchFamily="34" charset="0"/>
              <a:buChar char="•"/>
            </a:pPr>
            <a:r>
              <a:rPr lang="en-US" sz="1400" dirty="0" smtClean="0"/>
              <a:t>Policy driven slicing – UE, Time, Location, Services</a:t>
            </a:r>
          </a:p>
          <a:p>
            <a:pPr marL="341313" lvl="1" indent="-169863">
              <a:lnSpc>
                <a:spcPts val="1500"/>
              </a:lnSpc>
              <a:spcBef>
                <a:spcPts val="200"/>
              </a:spcBef>
              <a:buFont typeface="Arial" panose="020B0604020202020204" pitchFamily="34" charset="0"/>
              <a:buChar char="•"/>
            </a:pPr>
            <a:r>
              <a:rPr lang="en-US" sz="1400" dirty="0" smtClean="0"/>
              <a:t>Service classification is implemented by using tagging such as ‘Network cookies’</a:t>
            </a:r>
          </a:p>
        </p:txBody>
      </p:sp>
      <p:sp>
        <p:nvSpPr>
          <p:cNvPr id="4" name="모서리가 둥근 직사각형 3"/>
          <p:cNvSpPr/>
          <p:nvPr/>
        </p:nvSpPr>
        <p:spPr>
          <a:xfrm>
            <a:off x="67169" y="236887"/>
            <a:ext cx="313831" cy="283028"/>
          </a:xfrm>
          <a:prstGeom prst="round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ltLang="ko-KR" b="1" dirty="0" smtClean="0">
                <a:solidFill>
                  <a:prstClr val="white"/>
                </a:solidFill>
                <a:latin typeface="Calibri" panose="020F0502020204030204" pitchFamily="34" charset="0"/>
              </a:rPr>
              <a:t>1</a:t>
            </a:r>
            <a:endParaRPr lang="ko-KR" altLang="en-US" b="1" dirty="0">
              <a:solidFill>
                <a:prstClr val="white"/>
              </a:solidFill>
              <a:latin typeface="Calibri" panose="020F0502020204030204" pitchFamily="34" charset="0"/>
            </a:endParaRPr>
          </a:p>
        </p:txBody>
      </p:sp>
      <p:sp>
        <p:nvSpPr>
          <p:cNvPr id="8" name="Shape 49"/>
          <p:cNvSpPr txBox="1">
            <a:spLocks/>
          </p:cNvSpPr>
          <p:nvPr/>
        </p:nvSpPr>
        <p:spPr>
          <a:xfrm>
            <a:off x="409679" y="0"/>
            <a:ext cx="8229600" cy="752598"/>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en-US" dirty="0" smtClean="0"/>
              <a:t>Implementation and Demo</a:t>
            </a:r>
            <a:endParaRPr lang="en-US" dirty="0"/>
          </a:p>
        </p:txBody>
      </p:sp>
      <p:sp>
        <p:nvSpPr>
          <p:cNvPr id="5" name="직사각형 4"/>
          <p:cNvSpPr/>
          <p:nvPr/>
        </p:nvSpPr>
        <p:spPr>
          <a:xfrm>
            <a:off x="642794" y="4705350"/>
            <a:ext cx="6950776" cy="307777"/>
          </a:xfrm>
          <a:prstGeom prst="rect">
            <a:avLst/>
          </a:prstGeom>
        </p:spPr>
        <p:txBody>
          <a:bodyPr wrap="square">
            <a:spAutoFit/>
          </a:bodyPr>
          <a:lstStyle/>
          <a:p>
            <a:pPr marL="171450" lvl="1"/>
            <a:r>
              <a:rPr lang="en-US" altLang="ko-KR" dirty="0" smtClean="0">
                <a:solidFill>
                  <a:srgbClr val="0070C0"/>
                </a:solidFill>
                <a:sym typeface="Wingdings" panose="05000000000000000000" pitchFamily="2" charset="2"/>
              </a:rPr>
              <a:t>Different UEs and Services experience different QoS based on the slice policy</a:t>
            </a:r>
            <a:endParaRPr lang="en-US" altLang="ko-KR" dirty="0">
              <a:solidFill>
                <a:srgbClr val="0070C0"/>
              </a:solidFill>
            </a:endParaRPr>
          </a:p>
        </p:txBody>
      </p:sp>
      <p:sp>
        <p:nvSpPr>
          <p:cNvPr id="55" name="모서리가 둥근 직사각형 54"/>
          <p:cNvSpPr/>
          <p:nvPr/>
        </p:nvSpPr>
        <p:spPr>
          <a:xfrm>
            <a:off x="385515" y="4713643"/>
            <a:ext cx="371189" cy="283028"/>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r>
              <a:rPr lang="en-US" altLang="ko-KR" sz="1000" b="1" dirty="0" smtClean="0">
                <a:solidFill>
                  <a:prstClr val="white"/>
                </a:solidFill>
                <a:latin typeface="Calibri" panose="020F0502020204030204" pitchFamily="34" charset="0"/>
              </a:rPr>
              <a:t>Demo</a:t>
            </a:r>
            <a:endParaRPr lang="ko-KR" altLang="en-US" sz="500" b="1" dirty="0">
              <a:solidFill>
                <a:prstClr val="white"/>
              </a:solidFill>
              <a:latin typeface="Calibri" panose="020F0502020204030204" pitchFamily="34" charset="0"/>
            </a:endParaRPr>
          </a:p>
        </p:txBody>
      </p:sp>
      <p:pic>
        <p:nvPicPr>
          <p:cNvPr id="31" name="Shape 530"/>
          <p:cNvPicPr preferRelativeResize="0"/>
          <p:nvPr/>
        </p:nvPicPr>
        <p:blipFill rotWithShape="1">
          <a:blip r:embed="rId3">
            <a:alphaModFix/>
          </a:blip>
          <a:srcRect/>
          <a:stretch/>
        </p:blipFill>
        <p:spPr>
          <a:xfrm>
            <a:off x="3687408" y="3350270"/>
            <a:ext cx="950482" cy="682057"/>
          </a:xfrm>
          <a:prstGeom prst="rect">
            <a:avLst/>
          </a:prstGeom>
          <a:noFill/>
          <a:ln>
            <a:noFill/>
          </a:ln>
        </p:spPr>
      </p:pic>
      <p:sp>
        <p:nvSpPr>
          <p:cNvPr id="32" name="Shape 531"/>
          <p:cNvSpPr txBox="1"/>
          <p:nvPr/>
        </p:nvSpPr>
        <p:spPr>
          <a:xfrm>
            <a:off x="3974169" y="4032329"/>
            <a:ext cx="674031" cy="276999"/>
          </a:xfrm>
          <a:prstGeom prst="rect">
            <a:avLst/>
          </a:prstGeom>
          <a:noFill/>
          <a:ln>
            <a:noFill/>
          </a:ln>
        </p:spPr>
        <p:txBody>
          <a:bodyPr lIns="82283" tIns="41130" rIns="82283" bIns="41130" anchor="t" anchorCtr="0">
            <a:noAutofit/>
          </a:bodyPr>
          <a:lstStyle/>
          <a:p>
            <a:pPr>
              <a:buClr>
                <a:srgbClr val="000000"/>
              </a:buClr>
              <a:buSzPct val="25000"/>
            </a:pPr>
            <a:r>
              <a:rPr lang="en-US" sz="1000" b="1" dirty="0" smtClean="0">
                <a:rtl val="0"/>
              </a:rPr>
              <a:t>RRH</a:t>
            </a:r>
            <a:endParaRPr lang="en-US" sz="1300" b="1" dirty="0">
              <a:rtl val="0"/>
            </a:endParaRPr>
          </a:p>
        </p:txBody>
      </p:sp>
      <p:sp>
        <p:nvSpPr>
          <p:cNvPr id="35" name="Shape 555"/>
          <p:cNvSpPr/>
          <p:nvPr/>
        </p:nvSpPr>
        <p:spPr>
          <a:xfrm>
            <a:off x="4653740" y="2302310"/>
            <a:ext cx="2824192" cy="385265"/>
          </a:xfrm>
          <a:prstGeom prst="rect">
            <a:avLst/>
          </a:prstGeom>
          <a:solidFill>
            <a:schemeClr val="accent4">
              <a:lumMod val="60000"/>
              <a:lumOff val="40000"/>
            </a:schemeClr>
          </a:solidFill>
          <a:ln>
            <a:noFill/>
          </a:ln>
        </p:spPr>
        <p:txBody>
          <a:bodyPr lIns="82283" tIns="91440" rIns="82283" bIns="41130" anchor="ctr" anchorCtr="0">
            <a:noAutofit/>
          </a:bodyPr>
          <a:lstStyle/>
          <a:p>
            <a:pPr algn="ctr">
              <a:buClr>
                <a:srgbClr val="FFFFFF"/>
              </a:buClr>
              <a:buSzPct val="25000"/>
            </a:pPr>
            <a:r>
              <a:rPr lang="en-US" dirty="0" smtClean="0">
                <a:solidFill>
                  <a:srgbClr val="FFFFFF"/>
                </a:solidFill>
                <a:rtl val="0"/>
              </a:rPr>
              <a:t>M-CORD Control Platform</a:t>
            </a:r>
          </a:p>
          <a:p>
            <a:pPr algn="ctr">
              <a:buClr>
                <a:srgbClr val="FFFFFF"/>
              </a:buClr>
              <a:buSzPct val="25000"/>
            </a:pPr>
            <a:endParaRPr lang="en-US" sz="1600" dirty="0" smtClean="0">
              <a:solidFill>
                <a:srgbClr val="FFFFFF"/>
              </a:solidFill>
              <a:rtl val="0"/>
            </a:endParaRPr>
          </a:p>
        </p:txBody>
      </p:sp>
      <p:sp>
        <p:nvSpPr>
          <p:cNvPr id="36" name="Shape 556"/>
          <p:cNvSpPr/>
          <p:nvPr/>
        </p:nvSpPr>
        <p:spPr>
          <a:xfrm>
            <a:off x="4657819" y="1926790"/>
            <a:ext cx="2800162" cy="347351"/>
          </a:xfrm>
          <a:prstGeom prst="roundRect">
            <a:avLst>
              <a:gd name="adj" fmla="val 16667"/>
            </a:avLst>
          </a:prstGeom>
          <a:solidFill>
            <a:schemeClr val="accent3">
              <a:lumMod val="75000"/>
            </a:schemeClr>
          </a:solidFill>
          <a:ln>
            <a:noFill/>
          </a:ln>
        </p:spPr>
        <p:txBody>
          <a:bodyPr lIns="0" tIns="0" rIns="0" bIns="0" anchor="ctr" anchorCtr="0">
            <a:noAutofit/>
          </a:bodyPr>
          <a:lstStyle/>
          <a:p>
            <a:pPr>
              <a:lnSpc>
                <a:spcPct val="90000"/>
              </a:lnSpc>
              <a:buClr>
                <a:srgbClr val="FFFFFF"/>
              </a:buClr>
              <a:buSzPct val="25000"/>
            </a:pPr>
            <a:r>
              <a:rPr lang="en-US" sz="900" b="1" dirty="0" smtClean="0">
                <a:solidFill>
                  <a:srgbClr val="FFFFFF"/>
                </a:solidFill>
                <a:rtl val="0"/>
              </a:rPr>
              <a:t>    RAN Slicing</a:t>
            </a:r>
          </a:p>
          <a:p>
            <a:pPr>
              <a:lnSpc>
                <a:spcPct val="90000"/>
              </a:lnSpc>
              <a:buClr>
                <a:srgbClr val="FFFFFF"/>
              </a:buClr>
              <a:buSzPct val="25000"/>
            </a:pPr>
            <a:r>
              <a:rPr lang="en-US" sz="900" b="1" dirty="0" smtClean="0">
                <a:solidFill>
                  <a:srgbClr val="FFFFFF"/>
                </a:solidFill>
                <a:rtl val="0"/>
              </a:rPr>
              <a:t>    Application</a:t>
            </a:r>
            <a:endParaRPr lang="en-US" sz="900" b="1" dirty="0">
              <a:solidFill>
                <a:srgbClr val="FFFFFF"/>
              </a:solidFill>
              <a:rtl val="0"/>
            </a:endParaRPr>
          </a:p>
        </p:txBody>
      </p:sp>
      <p:sp>
        <p:nvSpPr>
          <p:cNvPr id="37" name="Shape 576"/>
          <p:cNvSpPr/>
          <p:nvPr/>
        </p:nvSpPr>
        <p:spPr>
          <a:xfrm rot="5400000">
            <a:off x="6094260" y="2952164"/>
            <a:ext cx="70394" cy="2766401"/>
          </a:xfrm>
          <a:prstGeom prst="rightBracket">
            <a:avLst>
              <a:gd name="adj" fmla="val 8333"/>
            </a:avLst>
          </a:prstGeom>
          <a:noFill/>
          <a:ln w="12700" cap="flat" cmpd="sng">
            <a:solidFill>
              <a:srgbClr val="7F7F7F"/>
            </a:solidFill>
            <a:prstDash val="solid"/>
            <a:round/>
            <a:headEnd type="none" w="med" len="med"/>
            <a:tailEnd type="none" w="med" len="med"/>
          </a:ln>
        </p:spPr>
        <p:txBody>
          <a:bodyPr lIns="82283" tIns="41130" rIns="82283" bIns="41130" anchor="ctr" anchorCtr="0">
            <a:noAutofit/>
          </a:bodyPr>
          <a:lstStyle/>
          <a:p>
            <a:pPr algn="ctr">
              <a:buClr>
                <a:srgbClr val="000000"/>
              </a:buClr>
            </a:pPr>
            <a:endParaRPr sz="1600">
              <a:rtl val="0"/>
            </a:endParaRPr>
          </a:p>
        </p:txBody>
      </p:sp>
      <p:pic>
        <p:nvPicPr>
          <p:cNvPr id="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3740" y="2737231"/>
            <a:ext cx="2858918" cy="680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평행 사변형 39"/>
          <p:cNvSpPr/>
          <p:nvPr/>
        </p:nvSpPr>
        <p:spPr>
          <a:xfrm>
            <a:off x="2565855" y="3675125"/>
            <a:ext cx="1396545" cy="279073"/>
          </a:xfrm>
          <a:prstGeom prst="parallelogram">
            <a:avLst>
              <a:gd name="adj" fmla="val 87258"/>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9" name="평행 사변형 38"/>
          <p:cNvSpPr/>
          <p:nvPr/>
        </p:nvSpPr>
        <p:spPr>
          <a:xfrm>
            <a:off x="2565856" y="3326435"/>
            <a:ext cx="1396544" cy="290170"/>
          </a:xfrm>
          <a:prstGeom prst="parallelogram">
            <a:avLst>
              <a:gd name="adj" fmla="val 8725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1" name="평행 사변형 40"/>
          <p:cNvSpPr/>
          <p:nvPr/>
        </p:nvSpPr>
        <p:spPr>
          <a:xfrm>
            <a:off x="2516495" y="3980764"/>
            <a:ext cx="1369705" cy="287871"/>
          </a:xfrm>
          <a:prstGeom prst="parallelogram">
            <a:avLst>
              <a:gd name="adj" fmla="val 87258"/>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2" name="Shape 531"/>
          <p:cNvSpPr txBox="1"/>
          <p:nvPr/>
        </p:nvSpPr>
        <p:spPr>
          <a:xfrm>
            <a:off x="2590800" y="4302405"/>
            <a:ext cx="1905000" cy="276999"/>
          </a:xfrm>
          <a:prstGeom prst="rect">
            <a:avLst/>
          </a:prstGeom>
          <a:noFill/>
          <a:ln>
            <a:noFill/>
          </a:ln>
        </p:spPr>
        <p:txBody>
          <a:bodyPr lIns="82283" tIns="41130" rIns="82283" bIns="41130" anchor="t" anchorCtr="0">
            <a:noAutofit/>
          </a:bodyPr>
          <a:lstStyle/>
          <a:p>
            <a:pPr>
              <a:lnSpc>
                <a:spcPts val="1000"/>
              </a:lnSpc>
              <a:buClr>
                <a:srgbClr val="000000"/>
              </a:buClr>
              <a:buSzPct val="25000"/>
            </a:pPr>
            <a:r>
              <a:rPr lang="en-US" sz="1000" dirty="0" smtClean="0">
                <a:rtl val="0"/>
              </a:rPr>
              <a:t>Sliced Set of </a:t>
            </a:r>
            <a:br>
              <a:rPr lang="en-US" sz="1000" dirty="0" smtClean="0">
                <a:rtl val="0"/>
              </a:rPr>
            </a:br>
            <a:r>
              <a:rPr lang="en-US" sz="1000" dirty="0" smtClean="0">
                <a:rtl val="0"/>
              </a:rPr>
              <a:t>Radio Resource Blocks</a:t>
            </a:r>
            <a:endParaRPr lang="en-US" sz="1300" dirty="0">
              <a:rtl val="0"/>
            </a:endParaRPr>
          </a:p>
        </p:txBody>
      </p:sp>
      <p:sp>
        <p:nvSpPr>
          <p:cNvPr id="43" name="Shape 531"/>
          <p:cNvSpPr txBox="1"/>
          <p:nvPr/>
        </p:nvSpPr>
        <p:spPr>
          <a:xfrm>
            <a:off x="5715000" y="4424086"/>
            <a:ext cx="1143000" cy="276999"/>
          </a:xfrm>
          <a:prstGeom prst="rect">
            <a:avLst/>
          </a:prstGeom>
          <a:noFill/>
          <a:ln>
            <a:noFill/>
          </a:ln>
        </p:spPr>
        <p:txBody>
          <a:bodyPr lIns="82283" tIns="41130" rIns="82283" bIns="41130" anchor="t" anchorCtr="0">
            <a:noAutofit/>
          </a:bodyPr>
          <a:lstStyle/>
          <a:p>
            <a:pPr>
              <a:buClr>
                <a:srgbClr val="000000"/>
              </a:buClr>
              <a:buSzPct val="25000"/>
            </a:pPr>
            <a:r>
              <a:rPr lang="en-US" sz="1000" b="1" dirty="0" smtClean="0">
                <a:rtl val="0"/>
              </a:rPr>
              <a:t>Mobile edge</a:t>
            </a:r>
            <a:endParaRPr lang="en-US" sz="1300" b="1" dirty="0">
              <a:rtl val="0"/>
            </a:endParaRPr>
          </a:p>
        </p:txBody>
      </p:sp>
      <p:sp>
        <p:nvSpPr>
          <p:cNvPr id="48" name="Shape 550"/>
          <p:cNvSpPr/>
          <p:nvPr/>
        </p:nvSpPr>
        <p:spPr>
          <a:xfrm>
            <a:off x="4939308" y="3609291"/>
            <a:ext cx="664960" cy="578700"/>
          </a:xfrm>
          <a:prstGeom prst="roundRect">
            <a:avLst>
              <a:gd name="adj" fmla="val 16667"/>
            </a:avLst>
          </a:prstGeom>
          <a:solidFill>
            <a:srgbClr val="938953"/>
          </a:solidFill>
          <a:ln>
            <a:noFill/>
          </a:ln>
        </p:spPr>
        <p:txBody>
          <a:bodyPr lIns="0" tIns="0" rIns="0" bIns="0" anchor="ctr" anchorCtr="0">
            <a:noAutofit/>
          </a:bodyPr>
          <a:lstStyle/>
          <a:p>
            <a:pPr algn="ctr">
              <a:buClr>
                <a:srgbClr val="FFFFFF"/>
              </a:buClr>
              <a:buSzPct val="25000"/>
            </a:pPr>
            <a:endParaRPr lang="en-US" sz="900" b="1" dirty="0" smtClean="0">
              <a:solidFill>
                <a:srgbClr val="FFFFFF"/>
              </a:solidFill>
              <a:rtl val="0"/>
            </a:endParaRPr>
          </a:p>
          <a:p>
            <a:pPr algn="ctr">
              <a:buClr>
                <a:srgbClr val="FFFFFF"/>
              </a:buClr>
              <a:buSzPct val="25000"/>
            </a:pPr>
            <a:endParaRPr lang="en-US" sz="900" b="1" dirty="0" smtClean="0">
              <a:solidFill>
                <a:srgbClr val="FFFFFF"/>
              </a:solidFill>
              <a:rtl val="0"/>
            </a:endParaRPr>
          </a:p>
          <a:p>
            <a:pPr algn="ctr">
              <a:buClr>
                <a:srgbClr val="FFFFFF"/>
              </a:buClr>
              <a:buSzPct val="25000"/>
            </a:pPr>
            <a:r>
              <a:rPr lang="en-US" sz="900" b="1" dirty="0" err="1" smtClean="0">
                <a:solidFill>
                  <a:srgbClr val="FFFFFF"/>
                </a:solidFill>
                <a:rtl val="0"/>
              </a:rPr>
              <a:t>vBBU</a:t>
            </a:r>
            <a:endParaRPr lang="en-US" sz="900" b="1" dirty="0">
              <a:solidFill>
                <a:srgbClr val="FFFFFF"/>
              </a:solidFill>
              <a:rtl val="0"/>
            </a:endParaRPr>
          </a:p>
        </p:txBody>
      </p:sp>
      <p:sp>
        <p:nvSpPr>
          <p:cNvPr id="49" name="Shape 578"/>
          <p:cNvSpPr/>
          <p:nvPr/>
        </p:nvSpPr>
        <p:spPr>
          <a:xfrm>
            <a:off x="4990306" y="3638372"/>
            <a:ext cx="522987" cy="323706"/>
          </a:xfrm>
          <a:prstGeom prst="roundRect">
            <a:avLst>
              <a:gd name="adj" fmla="val 16667"/>
            </a:avLst>
          </a:prstGeom>
          <a:solidFill>
            <a:schemeClr val="accent3">
              <a:lumMod val="50000"/>
            </a:schemeClr>
          </a:solidFill>
          <a:ln>
            <a:noFill/>
          </a:ln>
        </p:spPr>
        <p:txBody>
          <a:bodyPr lIns="0" tIns="0" rIns="0" bIns="0" anchor="ctr" anchorCtr="0">
            <a:noAutofit/>
          </a:bodyPr>
          <a:lstStyle/>
          <a:p>
            <a:pPr algn="ctr">
              <a:buClr>
                <a:srgbClr val="FFFFFF"/>
              </a:buClr>
              <a:buSzPct val="25000"/>
            </a:pPr>
            <a:r>
              <a:rPr lang="en-US" sz="900" b="1" dirty="0" smtClean="0">
                <a:solidFill>
                  <a:srgbClr val="FFFFFF"/>
                </a:solidFill>
                <a:rtl val="0"/>
              </a:rPr>
              <a:t>Slicing</a:t>
            </a:r>
          </a:p>
          <a:p>
            <a:pPr algn="ctr">
              <a:buClr>
                <a:srgbClr val="FFFFFF"/>
              </a:buClr>
              <a:buSzPct val="25000"/>
            </a:pPr>
            <a:r>
              <a:rPr lang="en-US" sz="900" b="1" dirty="0" smtClean="0">
                <a:solidFill>
                  <a:srgbClr val="FFFFFF"/>
                </a:solidFill>
                <a:rtl val="0"/>
              </a:rPr>
              <a:t>Agent</a:t>
            </a:r>
            <a:endParaRPr lang="en-US" sz="900" b="1" dirty="0">
              <a:solidFill>
                <a:srgbClr val="FFFFFF"/>
              </a:solidFill>
              <a:rtl val="0"/>
            </a:endParaRPr>
          </a:p>
        </p:txBody>
      </p:sp>
      <p:sp>
        <p:nvSpPr>
          <p:cNvPr id="50" name="Shape 550"/>
          <p:cNvSpPr/>
          <p:nvPr/>
        </p:nvSpPr>
        <p:spPr>
          <a:xfrm>
            <a:off x="4653740" y="3492429"/>
            <a:ext cx="623292" cy="557430"/>
          </a:xfrm>
          <a:prstGeom prst="roundRect">
            <a:avLst>
              <a:gd name="adj" fmla="val 16667"/>
            </a:avLst>
          </a:prstGeom>
          <a:solidFill>
            <a:srgbClr val="938953"/>
          </a:solidFill>
          <a:ln>
            <a:noFill/>
          </a:ln>
        </p:spPr>
        <p:txBody>
          <a:bodyPr lIns="0" tIns="0" rIns="0" bIns="0" anchor="ctr" anchorCtr="0">
            <a:noAutofit/>
          </a:bodyPr>
          <a:lstStyle/>
          <a:p>
            <a:pPr algn="ctr">
              <a:buClr>
                <a:srgbClr val="FFFFFF"/>
              </a:buClr>
              <a:buSzPct val="25000"/>
            </a:pPr>
            <a:endParaRPr lang="en-US" sz="900" b="1" dirty="0" smtClean="0">
              <a:solidFill>
                <a:srgbClr val="FFFFFF"/>
              </a:solidFill>
              <a:rtl val="0"/>
            </a:endParaRPr>
          </a:p>
          <a:p>
            <a:pPr algn="ctr">
              <a:buClr>
                <a:srgbClr val="FFFFFF"/>
              </a:buClr>
              <a:buSzPct val="25000"/>
            </a:pPr>
            <a:endParaRPr lang="en-US" sz="900" b="1" dirty="0" smtClean="0">
              <a:solidFill>
                <a:srgbClr val="FFFFFF"/>
              </a:solidFill>
              <a:rtl val="0"/>
            </a:endParaRPr>
          </a:p>
          <a:p>
            <a:pPr algn="ctr">
              <a:buClr>
                <a:srgbClr val="FFFFFF"/>
              </a:buClr>
              <a:buSzPct val="25000"/>
            </a:pPr>
            <a:r>
              <a:rPr lang="en-US" sz="900" b="1" dirty="0" err="1" smtClean="0">
                <a:solidFill>
                  <a:srgbClr val="FFFFFF"/>
                </a:solidFill>
                <a:rtl val="0"/>
              </a:rPr>
              <a:t>vBBU</a:t>
            </a:r>
            <a:endParaRPr lang="en-US" sz="900" b="1" dirty="0">
              <a:solidFill>
                <a:srgbClr val="FFFFFF"/>
              </a:solidFill>
              <a:rtl val="0"/>
            </a:endParaRPr>
          </a:p>
        </p:txBody>
      </p:sp>
      <p:sp>
        <p:nvSpPr>
          <p:cNvPr id="51" name="Shape 578"/>
          <p:cNvSpPr/>
          <p:nvPr/>
        </p:nvSpPr>
        <p:spPr>
          <a:xfrm>
            <a:off x="4704738" y="3521510"/>
            <a:ext cx="522987" cy="323706"/>
          </a:xfrm>
          <a:prstGeom prst="roundRect">
            <a:avLst>
              <a:gd name="adj" fmla="val 16667"/>
            </a:avLst>
          </a:prstGeom>
          <a:solidFill>
            <a:schemeClr val="accent3">
              <a:lumMod val="50000"/>
            </a:schemeClr>
          </a:solidFill>
          <a:ln>
            <a:noFill/>
          </a:ln>
        </p:spPr>
        <p:txBody>
          <a:bodyPr lIns="0" tIns="0" rIns="0" bIns="0" anchor="ctr" anchorCtr="0">
            <a:noAutofit/>
          </a:bodyPr>
          <a:lstStyle/>
          <a:p>
            <a:pPr algn="ctr">
              <a:buClr>
                <a:srgbClr val="FFFFFF"/>
              </a:buClr>
              <a:buSzPct val="25000"/>
            </a:pPr>
            <a:r>
              <a:rPr lang="en-US" sz="900" b="1" dirty="0" smtClean="0">
                <a:solidFill>
                  <a:srgbClr val="FFFFFF"/>
                </a:solidFill>
                <a:rtl val="0"/>
              </a:rPr>
              <a:t>Slicing</a:t>
            </a:r>
          </a:p>
          <a:p>
            <a:pPr algn="ctr">
              <a:buClr>
                <a:srgbClr val="FFFFFF"/>
              </a:buClr>
              <a:buSzPct val="25000"/>
            </a:pPr>
            <a:r>
              <a:rPr lang="en-US" sz="900" b="1" dirty="0" smtClean="0">
                <a:solidFill>
                  <a:srgbClr val="FFFFFF"/>
                </a:solidFill>
                <a:rtl val="0"/>
              </a:rPr>
              <a:t>Agent</a:t>
            </a:r>
            <a:endParaRPr lang="en-US" sz="900" b="1" dirty="0">
              <a:solidFill>
                <a:srgbClr val="FFFFFF"/>
              </a:solidFill>
              <a:rtl val="0"/>
            </a:endParaRPr>
          </a:p>
        </p:txBody>
      </p:sp>
      <p:sp>
        <p:nvSpPr>
          <p:cNvPr id="53" name="모서리가 둥근 직사각형 52"/>
          <p:cNvSpPr/>
          <p:nvPr/>
        </p:nvSpPr>
        <p:spPr>
          <a:xfrm>
            <a:off x="5015508" y="2478384"/>
            <a:ext cx="851892" cy="18001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ONOS</a:t>
            </a:r>
            <a:endParaRPr lang="ko-KR" altLang="en-US" dirty="0"/>
          </a:p>
        </p:txBody>
      </p:sp>
      <p:sp>
        <p:nvSpPr>
          <p:cNvPr id="54" name="자유형 53"/>
          <p:cNvSpPr/>
          <p:nvPr/>
        </p:nvSpPr>
        <p:spPr>
          <a:xfrm>
            <a:off x="5065776" y="2665630"/>
            <a:ext cx="368478" cy="863955"/>
          </a:xfrm>
          <a:custGeom>
            <a:avLst/>
            <a:gdLst>
              <a:gd name="connsiteX0" fmla="*/ 365760 w 368478"/>
              <a:gd name="connsiteY0" fmla="*/ 0 h 899770"/>
              <a:gd name="connsiteX1" fmla="*/ 336499 w 368478"/>
              <a:gd name="connsiteY1" fmla="*/ 424282 h 899770"/>
              <a:gd name="connsiteX2" fmla="*/ 138989 w 368478"/>
              <a:gd name="connsiteY2" fmla="*/ 599847 h 899770"/>
              <a:gd name="connsiteX3" fmla="*/ 29261 w 368478"/>
              <a:gd name="connsiteY3" fmla="*/ 746151 h 899770"/>
              <a:gd name="connsiteX4" fmla="*/ 0 w 368478"/>
              <a:gd name="connsiteY4" fmla="*/ 899770 h 899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78" h="899770">
                <a:moveTo>
                  <a:pt x="365760" y="0"/>
                </a:moveTo>
                <a:cubicBezTo>
                  <a:pt x="370027" y="162154"/>
                  <a:pt x="374294" y="324308"/>
                  <a:pt x="336499" y="424282"/>
                </a:cubicBezTo>
                <a:cubicBezTo>
                  <a:pt x="298704" y="524256"/>
                  <a:pt x="190195" y="546202"/>
                  <a:pt x="138989" y="599847"/>
                </a:cubicBezTo>
                <a:cubicBezTo>
                  <a:pt x="87783" y="653492"/>
                  <a:pt x="52426" y="696164"/>
                  <a:pt x="29261" y="746151"/>
                </a:cubicBezTo>
                <a:cubicBezTo>
                  <a:pt x="6096" y="796138"/>
                  <a:pt x="3048" y="847954"/>
                  <a:pt x="0" y="899770"/>
                </a:cubicBezTo>
              </a:path>
            </a:pathLst>
          </a:custGeom>
          <a:noFill/>
          <a:ln w="12700">
            <a:solidFill>
              <a:srgbClr val="FF0000"/>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8" name="모서리가 둥근 직사각형 57"/>
          <p:cNvSpPr/>
          <p:nvPr/>
        </p:nvSpPr>
        <p:spPr>
          <a:xfrm>
            <a:off x="2741830" y="3725370"/>
            <a:ext cx="567274" cy="217273"/>
          </a:xfrm>
          <a:prstGeom prst="roundRect">
            <a:avLst/>
          </a:prstGeom>
          <a:solidFill>
            <a:schemeClr val="tx2">
              <a:lumMod val="75000"/>
            </a:schemeClr>
          </a:solidFill>
          <a:ln w="952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altLang="ko-KR" sz="700" dirty="0" smtClean="0">
                <a:solidFill>
                  <a:schemeClr val="tx1"/>
                </a:solidFill>
              </a:rPr>
              <a:t> UE</a:t>
            </a:r>
            <a:endParaRPr lang="ko-KR" altLang="en-US" sz="700" dirty="0">
              <a:solidFill>
                <a:schemeClr val="tx1"/>
              </a:solidFill>
            </a:endParaRPr>
          </a:p>
        </p:txBody>
      </p:sp>
      <p:sp>
        <p:nvSpPr>
          <p:cNvPr id="59" name="모서리가 둥근 직사각형 58"/>
          <p:cNvSpPr/>
          <p:nvPr/>
        </p:nvSpPr>
        <p:spPr>
          <a:xfrm>
            <a:off x="2983130" y="3794387"/>
            <a:ext cx="306924" cy="115771"/>
          </a:xfrm>
          <a:prstGeom prst="roundRect">
            <a:avLst/>
          </a:prstGeom>
          <a:solidFill>
            <a:schemeClr val="tx2">
              <a:lumMod val="75000"/>
            </a:schemeClr>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700" dirty="0" smtClean="0">
                <a:solidFill>
                  <a:schemeClr val="tx1"/>
                </a:solidFill>
              </a:rPr>
              <a:t>Service</a:t>
            </a:r>
            <a:endParaRPr lang="ko-KR" altLang="en-US" sz="700" dirty="0">
              <a:solidFill>
                <a:schemeClr val="tx1"/>
              </a:solidFill>
            </a:endParaRPr>
          </a:p>
        </p:txBody>
      </p:sp>
      <p:sp>
        <p:nvSpPr>
          <p:cNvPr id="56" name="Shape 531"/>
          <p:cNvSpPr txBox="1"/>
          <p:nvPr/>
        </p:nvSpPr>
        <p:spPr>
          <a:xfrm>
            <a:off x="4367503" y="2658397"/>
            <a:ext cx="1396546" cy="276999"/>
          </a:xfrm>
          <a:prstGeom prst="rect">
            <a:avLst/>
          </a:prstGeom>
          <a:noFill/>
          <a:ln>
            <a:noFill/>
          </a:ln>
        </p:spPr>
        <p:txBody>
          <a:bodyPr lIns="82283" tIns="41130" rIns="82283" bIns="41130" anchor="t" anchorCtr="0">
            <a:noAutofit/>
          </a:bodyPr>
          <a:lstStyle/>
          <a:p>
            <a:pPr>
              <a:lnSpc>
                <a:spcPts val="1000"/>
              </a:lnSpc>
              <a:buClr>
                <a:srgbClr val="000000"/>
              </a:buClr>
              <a:buSzPct val="25000"/>
            </a:pPr>
            <a:r>
              <a:rPr lang="en-US" sz="1000" b="1" dirty="0" smtClean="0">
                <a:solidFill>
                  <a:srgbClr val="FF0000"/>
                </a:solidFill>
                <a:rtl val="0"/>
              </a:rPr>
              <a:t>OF extension</a:t>
            </a:r>
            <a:endParaRPr lang="en-US" sz="1300" b="1" dirty="0">
              <a:solidFill>
                <a:srgbClr val="FF0000"/>
              </a:solidFill>
              <a:rtl val="0"/>
            </a:endParaRPr>
          </a:p>
        </p:txBody>
      </p:sp>
      <p:sp>
        <p:nvSpPr>
          <p:cNvPr id="61" name="모서리가 둥근 직사각형 60"/>
          <p:cNvSpPr/>
          <p:nvPr/>
        </p:nvSpPr>
        <p:spPr>
          <a:xfrm>
            <a:off x="3340277" y="3697138"/>
            <a:ext cx="381000" cy="191968"/>
          </a:xfrm>
          <a:prstGeom prst="roundRect">
            <a:avLst/>
          </a:prstGeom>
          <a:solidFill>
            <a:schemeClr val="bg1">
              <a:lumMod val="50000"/>
            </a:schemeClr>
          </a:solidFill>
          <a:ln w="952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700" dirty="0" smtClean="0">
                <a:solidFill>
                  <a:schemeClr val="tx1"/>
                </a:solidFill>
              </a:rPr>
              <a:t>UE</a:t>
            </a:r>
            <a:endParaRPr lang="ko-KR" altLang="en-US" sz="700" dirty="0">
              <a:solidFill>
                <a:schemeClr val="tx1"/>
              </a:solidFill>
            </a:endParaRPr>
          </a:p>
        </p:txBody>
      </p:sp>
      <p:sp>
        <p:nvSpPr>
          <p:cNvPr id="60" name="모서리가 둥근 직사각형 59"/>
          <p:cNvSpPr/>
          <p:nvPr/>
        </p:nvSpPr>
        <p:spPr>
          <a:xfrm>
            <a:off x="3313217" y="3395820"/>
            <a:ext cx="381000" cy="191968"/>
          </a:xfrm>
          <a:prstGeom prst="roundRect">
            <a:avLst/>
          </a:prstGeom>
          <a:solidFill>
            <a:schemeClr val="bg1">
              <a:lumMod val="65000"/>
            </a:schemeClr>
          </a:solidFill>
          <a:ln w="952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700" dirty="0" smtClean="0">
                <a:solidFill>
                  <a:schemeClr val="tx1"/>
                </a:solidFill>
              </a:rPr>
              <a:t>UE</a:t>
            </a:r>
            <a:endParaRPr lang="ko-KR" altLang="en-US" sz="700" dirty="0">
              <a:solidFill>
                <a:schemeClr val="tx1"/>
              </a:solidFill>
            </a:endParaRPr>
          </a:p>
        </p:txBody>
      </p:sp>
      <p:sp>
        <p:nvSpPr>
          <p:cNvPr id="62" name="모서리가 둥근 직사각형 61"/>
          <p:cNvSpPr/>
          <p:nvPr/>
        </p:nvSpPr>
        <p:spPr>
          <a:xfrm>
            <a:off x="2810470" y="4005968"/>
            <a:ext cx="567274" cy="217273"/>
          </a:xfrm>
          <a:prstGeom prst="roundRect">
            <a:avLst/>
          </a:prstGeom>
          <a:solidFill>
            <a:schemeClr val="tx2">
              <a:lumMod val="75000"/>
            </a:schemeClr>
          </a:solidFill>
          <a:ln w="952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altLang="ko-KR" sz="700" dirty="0" smtClean="0">
                <a:solidFill>
                  <a:schemeClr val="tx1"/>
                </a:solidFill>
              </a:rPr>
              <a:t> UE</a:t>
            </a:r>
            <a:endParaRPr lang="ko-KR" altLang="en-US" sz="700" dirty="0">
              <a:solidFill>
                <a:schemeClr val="tx1"/>
              </a:solidFill>
            </a:endParaRPr>
          </a:p>
        </p:txBody>
      </p:sp>
      <p:sp>
        <p:nvSpPr>
          <p:cNvPr id="63" name="모서리가 둥근 직사각형 62"/>
          <p:cNvSpPr/>
          <p:nvPr/>
        </p:nvSpPr>
        <p:spPr>
          <a:xfrm>
            <a:off x="3051770" y="4086215"/>
            <a:ext cx="306924" cy="115771"/>
          </a:xfrm>
          <a:prstGeom prst="roundRect">
            <a:avLst/>
          </a:prstGeom>
          <a:solidFill>
            <a:schemeClr val="tx2">
              <a:lumMod val="50000"/>
            </a:schemeClr>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700" dirty="0" smtClean="0">
                <a:solidFill>
                  <a:schemeClr val="tx1"/>
                </a:solidFill>
              </a:rPr>
              <a:t>Service</a:t>
            </a:r>
            <a:endParaRPr lang="ko-KR" altLang="en-US" sz="700" dirty="0">
              <a:solidFill>
                <a:schemeClr val="tx1"/>
              </a:solidFill>
            </a:endParaRPr>
          </a:p>
        </p:txBody>
      </p:sp>
      <p:sp>
        <p:nvSpPr>
          <p:cNvPr id="64" name="모서리가 둥근 직사각형 63"/>
          <p:cNvSpPr/>
          <p:nvPr/>
        </p:nvSpPr>
        <p:spPr>
          <a:xfrm>
            <a:off x="6158508" y="2485617"/>
            <a:ext cx="851892" cy="18001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XOS</a:t>
            </a:r>
            <a:endParaRPr lang="ko-KR" altLang="en-US" dirty="0"/>
          </a:p>
        </p:txBody>
      </p:sp>
      <p:sp>
        <p:nvSpPr>
          <p:cNvPr id="65" name="Shape 556"/>
          <p:cNvSpPr/>
          <p:nvPr/>
        </p:nvSpPr>
        <p:spPr>
          <a:xfrm>
            <a:off x="6136840" y="1956050"/>
            <a:ext cx="1171481" cy="285236"/>
          </a:xfrm>
          <a:prstGeom prst="roundRect">
            <a:avLst>
              <a:gd name="adj" fmla="val 16667"/>
            </a:avLst>
          </a:prstGeom>
          <a:solidFill>
            <a:schemeClr val="bg1">
              <a:lumMod val="75000"/>
            </a:schemeClr>
          </a:solidFill>
          <a:ln>
            <a:noFill/>
          </a:ln>
        </p:spPr>
        <p:txBody>
          <a:bodyPr lIns="0" tIns="0" rIns="0" bIns="0" anchor="ctr" anchorCtr="0">
            <a:noAutofit/>
          </a:bodyPr>
          <a:lstStyle/>
          <a:p>
            <a:pPr algn="ctr">
              <a:lnSpc>
                <a:spcPct val="90000"/>
              </a:lnSpc>
              <a:buClr>
                <a:srgbClr val="FFFFFF"/>
              </a:buClr>
              <a:buSzPct val="25000"/>
            </a:pPr>
            <a:r>
              <a:rPr lang="en-US" sz="900" b="1" dirty="0" smtClean="0">
                <a:solidFill>
                  <a:srgbClr val="FFFFFF"/>
                </a:solidFill>
                <a:rtl val="0"/>
              </a:rPr>
              <a:t>RAN Slicing</a:t>
            </a:r>
          </a:p>
          <a:p>
            <a:pPr algn="ctr">
              <a:lnSpc>
                <a:spcPct val="90000"/>
              </a:lnSpc>
              <a:buClr>
                <a:srgbClr val="FFFFFF"/>
              </a:buClr>
              <a:buSzPct val="25000"/>
            </a:pPr>
            <a:r>
              <a:rPr lang="en-US" sz="900" b="1" dirty="0" smtClean="0">
                <a:solidFill>
                  <a:srgbClr val="FFFFFF"/>
                </a:solidFill>
                <a:rtl val="0"/>
              </a:rPr>
              <a:t>Portal</a:t>
            </a:r>
            <a:endParaRPr lang="en-US" sz="900" b="1" dirty="0">
              <a:solidFill>
                <a:srgbClr val="FFFFFF"/>
              </a:solidFill>
              <a:rtl val="0"/>
            </a:endParaRPr>
          </a:p>
        </p:txBody>
      </p:sp>
      <p:sp>
        <p:nvSpPr>
          <p:cNvPr id="71" name="Shape 576"/>
          <p:cNvSpPr/>
          <p:nvPr/>
        </p:nvSpPr>
        <p:spPr>
          <a:xfrm rot="5400000">
            <a:off x="8404396" y="3917461"/>
            <a:ext cx="45719" cy="898918"/>
          </a:xfrm>
          <a:prstGeom prst="rightBracket">
            <a:avLst>
              <a:gd name="adj" fmla="val 8333"/>
            </a:avLst>
          </a:prstGeom>
          <a:noFill/>
          <a:ln w="12700" cap="flat" cmpd="sng">
            <a:solidFill>
              <a:srgbClr val="7F7F7F"/>
            </a:solidFill>
            <a:prstDash val="solid"/>
            <a:round/>
            <a:headEnd type="none" w="med" len="med"/>
            <a:tailEnd type="none" w="med" len="med"/>
          </a:ln>
        </p:spPr>
        <p:txBody>
          <a:bodyPr lIns="82283" tIns="41130" rIns="82283" bIns="41130" anchor="ctr" anchorCtr="0">
            <a:noAutofit/>
          </a:bodyPr>
          <a:lstStyle/>
          <a:p>
            <a:pPr algn="ctr">
              <a:buClr>
                <a:srgbClr val="000000"/>
              </a:buClr>
            </a:pPr>
            <a:endParaRPr sz="1600">
              <a:rtl val="0"/>
            </a:endParaRPr>
          </a:p>
        </p:txBody>
      </p:sp>
      <p:sp>
        <p:nvSpPr>
          <p:cNvPr id="72" name="Shape 531"/>
          <p:cNvSpPr txBox="1"/>
          <p:nvPr/>
        </p:nvSpPr>
        <p:spPr>
          <a:xfrm>
            <a:off x="7848600" y="4428351"/>
            <a:ext cx="1219200" cy="276999"/>
          </a:xfrm>
          <a:prstGeom prst="rect">
            <a:avLst/>
          </a:prstGeom>
          <a:noFill/>
          <a:ln>
            <a:noFill/>
          </a:ln>
        </p:spPr>
        <p:txBody>
          <a:bodyPr lIns="82283" tIns="41130" rIns="82283" bIns="41130" anchor="t" anchorCtr="0">
            <a:noAutofit/>
          </a:bodyPr>
          <a:lstStyle/>
          <a:p>
            <a:pPr>
              <a:buClr>
                <a:srgbClr val="000000"/>
              </a:buClr>
              <a:buSzPct val="25000"/>
            </a:pPr>
            <a:r>
              <a:rPr lang="en-US" sz="1000" b="1" dirty="0" smtClean="0">
                <a:rtl val="0"/>
              </a:rPr>
              <a:t>Centralized Core</a:t>
            </a:r>
            <a:endParaRPr lang="en-US" sz="1300" b="1" dirty="0">
              <a:rtl val="0"/>
            </a:endParaRPr>
          </a:p>
        </p:txBody>
      </p:sp>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42" y="1971179"/>
            <a:ext cx="2015524" cy="1885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 name="줄무늬가 있는 오른쪽 화살표 79"/>
          <p:cNvSpPr/>
          <p:nvPr/>
        </p:nvSpPr>
        <p:spPr>
          <a:xfrm rot="12690990">
            <a:off x="2249764" y="3090184"/>
            <a:ext cx="364449" cy="304800"/>
          </a:xfrm>
          <a:prstGeom prst="stripedRight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082" name="Picture 10"/>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08650" y="3491804"/>
            <a:ext cx="320675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72131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모서리가 둥근 직사각형 3"/>
          <p:cNvSpPr/>
          <p:nvPr/>
        </p:nvSpPr>
        <p:spPr>
          <a:xfrm>
            <a:off x="67169" y="236887"/>
            <a:ext cx="313831" cy="283028"/>
          </a:xfrm>
          <a:prstGeom prst="round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ltLang="ko-KR" b="1" dirty="0" smtClean="0">
                <a:solidFill>
                  <a:prstClr val="white"/>
                </a:solidFill>
                <a:latin typeface="Calibri" panose="020F0502020204030204" pitchFamily="34" charset="0"/>
              </a:rPr>
              <a:t>1</a:t>
            </a:r>
            <a:endParaRPr lang="ko-KR" altLang="en-US" b="1" dirty="0">
              <a:solidFill>
                <a:prstClr val="white"/>
              </a:solidFill>
              <a:latin typeface="Calibri" panose="020F0502020204030204" pitchFamily="34" charset="0"/>
            </a:endParaRPr>
          </a:p>
        </p:txBody>
      </p:sp>
      <p:sp>
        <p:nvSpPr>
          <p:cNvPr id="8" name="Shape 49"/>
          <p:cNvSpPr txBox="1">
            <a:spLocks/>
          </p:cNvSpPr>
          <p:nvPr/>
        </p:nvSpPr>
        <p:spPr>
          <a:xfrm>
            <a:off x="409679" y="0"/>
            <a:ext cx="8229600" cy="752598"/>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en-US" dirty="0" smtClean="0"/>
              <a:t>Implementation and Demo</a:t>
            </a:r>
            <a:endParaRPr lang="en-US" dirty="0"/>
          </a:p>
        </p:txBody>
      </p:sp>
      <p:sp>
        <p:nvSpPr>
          <p:cNvPr id="52" name="Content Placeholder 2"/>
          <p:cNvSpPr txBox="1">
            <a:spLocks/>
          </p:cNvSpPr>
          <p:nvPr/>
        </p:nvSpPr>
        <p:spPr>
          <a:xfrm>
            <a:off x="265174" y="777094"/>
            <a:ext cx="6288025" cy="232805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00000"/>
              </a:lnSpc>
              <a:spcBef>
                <a:spcPts val="480"/>
              </a:spcBef>
              <a:spcAft>
                <a:spcPts val="0"/>
              </a:spcAft>
              <a:buClr>
                <a:schemeClr val="dk1"/>
              </a:buClr>
              <a:buSzPct val="100000"/>
              <a:buFont typeface="Arial"/>
              <a:buNone/>
              <a:defRPr sz="2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440"/>
              </a:spcBef>
              <a:spcAft>
                <a:spcPts val="0"/>
              </a:spcAft>
              <a:buClr>
                <a:schemeClr val="dk1"/>
              </a:buClr>
              <a:buSzPct val="100000"/>
              <a:buFont typeface="Arial"/>
              <a:buNone/>
              <a:defRPr sz="2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174625" indent="-174625">
              <a:spcBef>
                <a:spcPts val="1200"/>
              </a:spcBef>
              <a:buFont typeface="Wingdings" panose="05000000000000000000" pitchFamily="2" charset="2"/>
              <a:buChar char="§"/>
            </a:pPr>
            <a:r>
              <a:rPr lang="en-US" sz="1800" b="1" dirty="0" smtClean="0"/>
              <a:t> Observability and Analytics</a:t>
            </a:r>
          </a:p>
          <a:p>
            <a:pPr marL="401638" lvl="1" indent="-169863">
              <a:lnSpc>
                <a:spcPts val="1500"/>
              </a:lnSpc>
              <a:spcBef>
                <a:spcPts val="200"/>
              </a:spcBef>
              <a:buFont typeface="Arial" panose="020B0604020202020204" pitchFamily="34" charset="0"/>
              <a:buChar char="•"/>
            </a:pPr>
            <a:r>
              <a:rPr lang="en-US" sz="1400" dirty="0" smtClean="0">
                <a:solidFill>
                  <a:prstClr val="black"/>
                </a:solidFill>
              </a:rPr>
              <a:t>Observability of vBBU</a:t>
            </a:r>
          </a:p>
          <a:p>
            <a:pPr marL="401638" lvl="1" indent="-169863">
              <a:lnSpc>
                <a:spcPts val="1500"/>
              </a:lnSpc>
              <a:spcBef>
                <a:spcPts val="200"/>
              </a:spcBef>
              <a:buFont typeface="Arial" panose="020B0604020202020204" pitchFamily="34" charset="0"/>
              <a:buChar char="•"/>
            </a:pPr>
            <a:r>
              <a:rPr lang="en-US" sz="1400" dirty="0" smtClean="0">
                <a:solidFill>
                  <a:prstClr val="black"/>
                </a:solidFill>
              </a:rPr>
              <a:t>Integration of SON with A-CORD</a:t>
            </a:r>
          </a:p>
          <a:p>
            <a:pPr marL="231775" lvl="1">
              <a:lnSpc>
                <a:spcPts val="1500"/>
              </a:lnSpc>
              <a:spcBef>
                <a:spcPts val="200"/>
              </a:spcBef>
            </a:pPr>
            <a:r>
              <a:rPr lang="en-US" sz="1400" dirty="0" smtClean="0">
                <a:solidFill>
                  <a:prstClr val="black"/>
                </a:solidFill>
              </a:rPr>
              <a:t>    - Expand information set can be acquired from </a:t>
            </a:r>
            <a:r>
              <a:rPr lang="en-US" sz="1400" dirty="0" err="1" smtClean="0">
                <a:solidFill>
                  <a:prstClr val="black"/>
                </a:solidFill>
              </a:rPr>
              <a:t>vBBUs</a:t>
            </a:r>
            <a:endParaRPr lang="en-US" sz="1400" dirty="0">
              <a:solidFill>
                <a:prstClr val="black"/>
              </a:solidFill>
            </a:endParaRPr>
          </a:p>
          <a:p>
            <a:pPr marL="231775" lvl="1"/>
            <a:endParaRPr lang="en-US" sz="1400" dirty="0" smtClean="0"/>
          </a:p>
        </p:txBody>
      </p:sp>
      <p:sp>
        <p:nvSpPr>
          <p:cNvPr id="57" name="직사각형 56"/>
          <p:cNvSpPr/>
          <p:nvPr/>
        </p:nvSpPr>
        <p:spPr>
          <a:xfrm>
            <a:off x="599971" y="4739375"/>
            <a:ext cx="8110248" cy="307777"/>
          </a:xfrm>
          <a:prstGeom prst="rect">
            <a:avLst/>
          </a:prstGeom>
        </p:spPr>
        <p:txBody>
          <a:bodyPr wrap="square">
            <a:spAutoFit/>
          </a:bodyPr>
          <a:lstStyle/>
          <a:p>
            <a:pPr marL="171450" lvl="1"/>
            <a:r>
              <a:rPr lang="en-US" altLang="ko-KR" dirty="0" smtClean="0">
                <a:solidFill>
                  <a:srgbClr val="0070C0"/>
                </a:solidFill>
                <a:sym typeface="Wingdings" panose="05000000000000000000" pitchFamily="2" charset="2"/>
              </a:rPr>
              <a:t>SON application collects and sends RAN information through M-CORD platform</a:t>
            </a:r>
            <a:endParaRPr lang="en-US" altLang="ko-KR" dirty="0">
              <a:solidFill>
                <a:srgbClr val="0070C0"/>
              </a:solidFill>
            </a:endParaRPr>
          </a:p>
        </p:txBody>
      </p:sp>
      <p:sp>
        <p:nvSpPr>
          <p:cNvPr id="20" name="모서리가 둥근 직사각형 19"/>
          <p:cNvSpPr/>
          <p:nvPr/>
        </p:nvSpPr>
        <p:spPr>
          <a:xfrm>
            <a:off x="381000" y="4718050"/>
            <a:ext cx="371189" cy="283028"/>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r>
              <a:rPr lang="en-US" altLang="ko-KR" sz="1000" b="1" dirty="0" smtClean="0">
                <a:solidFill>
                  <a:prstClr val="white"/>
                </a:solidFill>
                <a:latin typeface="Calibri" panose="020F0502020204030204" pitchFamily="34" charset="0"/>
              </a:rPr>
              <a:t>Demo</a:t>
            </a:r>
            <a:endParaRPr lang="ko-KR" altLang="en-US" sz="500" b="1" dirty="0">
              <a:solidFill>
                <a:prstClr val="white"/>
              </a:solidFill>
              <a:latin typeface="Calibri" panose="020F0502020204030204" pitchFamily="34" charset="0"/>
            </a:endParaRPr>
          </a:p>
        </p:txBody>
      </p:sp>
      <p:pic>
        <p:nvPicPr>
          <p:cNvPr id="21" name="Shape 530"/>
          <p:cNvPicPr preferRelativeResize="0"/>
          <p:nvPr/>
        </p:nvPicPr>
        <p:blipFill rotWithShape="1">
          <a:blip r:embed="rId3">
            <a:alphaModFix/>
          </a:blip>
          <a:srcRect/>
          <a:stretch/>
        </p:blipFill>
        <p:spPr>
          <a:xfrm>
            <a:off x="1600200" y="3350270"/>
            <a:ext cx="950482" cy="682057"/>
          </a:xfrm>
          <a:prstGeom prst="rect">
            <a:avLst/>
          </a:prstGeom>
          <a:noFill/>
          <a:ln>
            <a:noFill/>
          </a:ln>
        </p:spPr>
      </p:pic>
      <p:sp>
        <p:nvSpPr>
          <p:cNvPr id="22" name="Shape 531"/>
          <p:cNvSpPr txBox="1"/>
          <p:nvPr/>
        </p:nvSpPr>
        <p:spPr>
          <a:xfrm>
            <a:off x="1886961" y="4032329"/>
            <a:ext cx="674031" cy="276999"/>
          </a:xfrm>
          <a:prstGeom prst="rect">
            <a:avLst/>
          </a:prstGeom>
          <a:noFill/>
          <a:ln>
            <a:noFill/>
          </a:ln>
        </p:spPr>
        <p:txBody>
          <a:bodyPr lIns="82283" tIns="41130" rIns="82283" bIns="41130" anchor="t" anchorCtr="0">
            <a:noAutofit/>
          </a:bodyPr>
          <a:lstStyle/>
          <a:p>
            <a:pPr>
              <a:buClr>
                <a:srgbClr val="000000"/>
              </a:buClr>
              <a:buSzPct val="25000"/>
            </a:pPr>
            <a:r>
              <a:rPr lang="en-US" sz="1000" b="1" dirty="0" smtClean="0">
                <a:rtl val="0"/>
              </a:rPr>
              <a:t>RRH</a:t>
            </a:r>
            <a:endParaRPr lang="en-US" sz="1300" b="1" dirty="0">
              <a:rtl val="0"/>
            </a:endParaRPr>
          </a:p>
        </p:txBody>
      </p:sp>
      <p:sp>
        <p:nvSpPr>
          <p:cNvPr id="25" name="Shape 576"/>
          <p:cNvSpPr/>
          <p:nvPr/>
        </p:nvSpPr>
        <p:spPr>
          <a:xfrm rot="5400000">
            <a:off x="4007052" y="2952164"/>
            <a:ext cx="70394" cy="2766401"/>
          </a:xfrm>
          <a:prstGeom prst="rightBracket">
            <a:avLst>
              <a:gd name="adj" fmla="val 8333"/>
            </a:avLst>
          </a:prstGeom>
          <a:noFill/>
          <a:ln w="12700" cap="flat" cmpd="sng">
            <a:solidFill>
              <a:srgbClr val="7F7F7F"/>
            </a:solidFill>
            <a:prstDash val="solid"/>
            <a:round/>
            <a:headEnd type="none" w="med" len="med"/>
            <a:tailEnd type="none" w="med" len="med"/>
          </a:ln>
        </p:spPr>
        <p:txBody>
          <a:bodyPr lIns="82283" tIns="41130" rIns="82283" bIns="41130" anchor="ctr" anchorCtr="0">
            <a:noAutofit/>
          </a:bodyPr>
          <a:lstStyle/>
          <a:p>
            <a:pPr algn="ctr">
              <a:buClr>
                <a:srgbClr val="000000"/>
              </a:buClr>
            </a:pPr>
            <a:endParaRPr sz="1600">
              <a:rtl val="0"/>
            </a:endParaRPr>
          </a:p>
        </p:txBody>
      </p:sp>
      <p:pic>
        <p:nvPicPr>
          <p:cNvPr id="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532" y="2737231"/>
            <a:ext cx="2858918" cy="680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Shape 531"/>
          <p:cNvSpPr txBox="1"/>
          <p:nvPr/>
        </p:nvSpPr>
        <p:spPr>
          <a:xfrm>
            <a:off x="3627792" y="4424086"/>
            <a:ext cx="1143000" cy="276999"/>
          </a:xfrm>
          <a:prstGeom prst="rect">
            <a:avLst/>
          </a:prstGeom>
          <a:noFill/>
          <a:ln>
            <a:noFill/>
          </a:ln>
        </p:spPr>
        <p:txBody>
          <a:bodyPr lIns="82283" tIns="41130" rIns="82283" bIns="41130" anchor="t" anchorCtr="0">
            <a:noAutofit/>
          </a:bodyPr>
          <a:lstStyle/>
          <a:p>
            <a:pPr>
              <a:buClr>
                <a:srgbClr val="000000"/>
              </a:buClr>
              <a:buSzPct val="25000"/>
            </a:pPr>
            <a:r>
              <a:rPr lang="en-US" sz="1000" b="1" dirty="0" smtClean="0">
                <a:rtl val="0"/>
              </a:rPr>
              <a:t>Mobile edge</a:t>
            </a:r>
            <a:endParaRPr lang="en-US" sz="1300" b="1" dirty="0">
              <a:rtl val="0"/>
            </a:endParaRPr>
          </a:p>
        </p:txBody>
      </p:sp>
      <p:sp>
        <p:nvSpPr>
          <p:cNvPr id="32" name="Shape 550"/>
          <p:cNvSpPr/>
          <p:nvPr/>
        </p:nvSpPr>
        <p:spPr>
          <a:xfrm>
            <a:off x="2852100" y="3609291"/>
            <a:ext cx="664960" cy="578700"/>
          </a:xfrm>
          <a:prstGeom prst="roundRect">
            <a:avLst>
              <a:gd name="adj" fmla="val 16667"/>
            </a:avLst>
          </a:prstGeom>
          <a:solidFill>
            <a:srgbClr val="938953"/>
          </a:solidFill>
          <a:ln>
            <a:noFill/>
          </a:ln>
        </p:spPr>
        <p:txBody>
          <a:bodyPr lIns="0" tIns="0" rIns="0" bIns="0" anchor="ctr" anchorCtr="0">
            <a:noAutofit/>
          </a:bodyPr>
          <a:lstStyle/>
          <a:p>
            <a:pPr algn="ctr">
              <a:buClr>
                <a:srgbClr val="FFFFFF"/>
              </a:buClr>
              <a:buSzPct val="25000"/>
            </a:pPr>
            <a:endParaRPr lang="en-US" sz="900" b="1" dirty="0" smtClean="0">
              <a:solidFill>
                <a:srgbClr val="FFFFFF"/>
              </a:solidFill>
              <a:rtl val="0"/>
            </a:endParaRPr>
          </a:p>
          <a:p>
            <a:pPr algn="ctr">
              <a:buClr>
                <a:srgbClr val="FFFFFF"/>
              </a:buClr>
              <a:buSzPct val="25000"/>
            </a:pPr>
            <a:endParaRPr lang="en-US" sz="900" b="1" dirty="0" smtClean="0">
              <a:solidFill>
                <a:srgbClr val="FFFFFF"/>
              </a:solidFill>
              <a:rtl val="0"/>
            </a:endParaRPr>
          </a:p>
          <a:p>
            <a:pPr algn="ctr">
              <a:buClr>
                <a:srgbClr val="FFFFFF"/>
              </a:buClr>
              <a:buSzPct val="25000"/>
            </a:pPr>
            <a:r>
              <a:rPr lang="en-US" sz="900" b="1" dirty="0" err="1" smtClean="0">
                <a:solidFill>
                  <a:srgbClr val="FFFFFF"/>
                </a:solidFill>
                <a:rtl val="0"/>
              </a:rPr>
              <a:t>vBBU</a:t>
            </a:r>
            <a:endParaRPr lang="en-US" sz="900" b="1" dirty="0">
              <a:solidFill>
                <a:srgbClr val="FFFFFF"/>
              </a:solidFill>
              <a:rtl val="0"/>
            </a:endParaRPr>
          </a:p>
        </p:txBody>
      </p:sp>
      <p:sp>
        <p:nvSpPr>
          <p:cNvPr id="33" name="Shape 578"/>
          <p:cNvSpPr/>
          <p:nvPr/>
        </p:nvSpPr>
        <p:spPr>
          <a:xfrm>
            <a:off x="2903098" y="3638372"/>
            <a:ext cx="522987" cy="323706"/>
          </a:xfrm>
          <a:prstGeom prst="roundRect">
            <a:avLst>
              <a:gd name="adj" fmla="val 16667"/>
            </a:avLst>
          </a:prstGeom>
          <a:solidFill>
            <a:schemeClr val="accent3">
              <a:lumMod val="50000"/>
            </a:schemeClr>
          </a:solidFill>
          <a:ln>
            <a:noFill/>
          </a:ln>
        </p:spPr>
        <p:txBody>
          <a:bodyPr lIns="0" tIns="0" rIns="0" bIns="0" anchor="ctr" anchorCtr="0">
            <a:noAutofit/>
          </a:bodyPr>
          <a:lstStyle/>
          <a:p>
            <a:pPr algn="ctr">
              <a:buClr>
                <a:srgbClr val="FFFFFF"/>
              </a:buClr>
              <a:buSzPct val="25000"/>
            </a:pPr>
            <a:r>
              <a:rPr lang="en-US" sz="900" b="1" dirty="0" smtClean="0">
                <a:solidFill>
                  <a:srgbClr val="FFFFFF"/>
                </a:solidFill>
                <a:rtl val="0"/>
              </a:rPr>
              <a:t>SON</a:t>
            </a:r>
          </a:p>
          <a:p>
            <a:pPr algn="ctr">
              <a:buClr>
                <a:srgbClr val="FFFFFF"/>
              </a:buClr>
              <a:buSzPct val="25000"/>
            </a:pPr>
            <a:r>
              <a:rPr lang="en-US" sz="900" b="1" dirty="0" smtClean="0">
                <a:solidFill>
                  <a:srgbClr val="FFFFFF"/>
                </a:solidFill>
                <a:rtl val="0"/>
              </a:rPr>
              <a:t>Agent</a:t>
            </a:r>
            <a:endParaRPr lang="en-US" sz="900" b="1" dirty="0">
              <a:solidFill>
                <a:srgbClr val="FFFFFF"/>
              </a:solidFill>
              <a:rtl val="0"/>
            </a:endParaRPr>
          </a:p>
        </p:txBody>
      </p:sp>
      <p:sp>
        <p:nvSpPr>
          <p:cNvPr id="34" name="Shape 550"/>
          <p:cNvSpPr/>
          <p:nvPr/>
        </p:nvSpPr>
        <p:spPr>
          <a:xfrm>
            <a:off x="2566532" y="3492429"/>
            <a:ext cx="623292" cy="557430"/>
          </a:xfrm>
          <a:prstGeom prst="roundRect">
            <a:avLst>
              <a:gd name="adj" fmla="val 16667"/>
            </a:avLst>
          </a:prstGeom>
          <a:solidFill>
            <a:srgbClr val="938953"/>
          </a:solidFill>
          <a:ln>
            <a:noFill/>
          </a:ln>
        </p:spPr>
        <p:txBody>
          <a:bodyPr lIns="0" tIns="0" rIns="0" bIns="0" anchor="ctr" anchorCtr="0">
            <a:noAutofit/>
          </a:bodyPr>
          <a:lstStyle/>
          <a:p>
            <a:pPr algn="ctr">
              <a:buClr>
                <a:srgbClr val="FFFFFF"/>
              </a:buClr>
              <a:buSzPct val="25000"/>
            </a:pPr>
            <a:endParaRPr lang="en-US" sz="900" b="1" dirty="0" smtClean="0">
              <a:solidFill>
                <a:srgbClr val="FFFFFF"/>
              </a:solidFill>
              <a:rtl val="0"/>
            </a:endParaRPr>
          </a:p>
          <a:p>
            <a:pPr algn="ctr">
              <a:buClr>
                <a:srgbClr val="FFFFFF"/>
              </a:buClr>
              <a:buSzPct val="25000"/>
            </a:pPr>
            <a:endParaRPr lang="en-US" sz="900" b="1" dirty="0" smtClean="0">
              <a:solidFill>
                <a:srgbClr val="FFFFFF"/>
              </a:solidFill>
              <a:rtl val="0"/>
            </a:endParaRPr>
          </a:p>
          <a:p>
            <a:pPr algn="ctr">
              <a:buClr>
                <a:srgbClr val="FFFFFF"/>
              </a:buClr>
              <a:buSzPct val="25000"/>
            </a:pPr>
            <a:r>
              <a:rPr lang="en-US" sz="900" b="1" dirty="0" err="1" smtClean="0">
                <a:solidFill>
                  <a:srgbClr val="FFFFFF"/>
                </a:solidFill>
                <a:rtl val="0"/>
              </a:rPr>
              <a:t>vBBU</a:t>
            </a:r>
            <a:endParaRPr lang="en-US" sz="900" b="1" dirty="0">
              <a:solidFill>
                <a:srgbClr val="FFFFFF"/>
              </a:solidFill>
              <a:rtl val="0"/>
            </a:endParaRPr>
          </a:p>
        </p:txBody>
      </p:sp>
      <p:sp>
        <p:nvSpPr>
          <p:cNvPr id="35" name="Shape 578"/>
          <p:cNvSpPr/>
          <p:nvPr/>
        </p:nvSpPr>
        <p:spPr>
          <a:xfrm>
            <a:off x="2617530" y="3521510"/>
            <a:ext cx="522987" cy="323706"/>
          </a:xfrm>
          <a:prstGeom prst="roundRect">
            <a:avLst>
              <a:gd name="adj" fmla="val 16667"/>
            </a:avLst>
          </a:prstGeom>
          <a:solidFill>
            <a:schemeClr val="accent3">
              <a:lumMod val="50000"/>
            </a:schemeClr>
          </a:solidFill>
          <a:ln>
            <a:noFill/>
          </a:ln>
        </p:spPr>
        <p:txBody>
          <a:bodyPr lIns="0" tIns="0" rIns="0" bIns="0" anchor="ctr" anchorCtr="0">
            <a:noAutofit/>
          </a:bodyPr>
          <a:lstStyle/>
          <a:p>
            <a:pPr algn="ctr">
              <a:buClr>
                <a:srgbClr val="FFFFFF"/>
              </a:buClr>
              <a:buSzPct val="25000"/>
            </a:pPr>
            <a:r>
              <a:rPr lang="en-US" sz="900" b="1" dirty="0" smtClean="0">
                <a:solidFill>
                  <a:srgbClr val="FFFFFF"/>
                </a:solidFill>
                <a:rtl val="0"/>
              </a:rPr>
              <a:t>SON</a:t>
            </a:r>
          </a:p>
          <a:p>
            <a:pPr algn="ctr">
              <a:buClr>
                <a:srgbClr val="FFFFFF"/>
              </a:buClr>
              <a:buSzPct val="25000"/>
            </a:pPr>
            <a:r>
              <a:rPr lang="en-US" sz="900" b="1" dirty="0" smtClean="0">
                <a:solidFill>
                  <a:srgbClr val="FFFFFF"/>
                </a:solidFill>
                <a:rtl val="0"/>
              </a:rPr>
              <a:t>Agent</a:t>
            </a:r>
            <a:endParaRPr lang="en-US" sz="900" b="1" dirty="0">
              <a:solidFill>
                <a:srgbClr val="FFFFFF"/>
              </a:solidFill>
              <a:rtl val="0"/>
            </a:endParaRPr>
          </a:p>
        </p:txBody>
      </p:sp>
      <p:sp>
        <p:nvSpPr>
          <p:cNvPr id="37" name="자유형 36"/>
          <p:cNvSpPr/>
          <p:nvPr/>
        </p:nvSpPr>
        <p:spPr>
          <a:xfrm>
            <a:off x="2978567" y="2687575"/>
            <a:ext cx="1397041" cy="842010"/>
          </a:xfrm>
          <a:custGeom>
            <a:avLst/>
            <a:gdLst>
              <a:gd name="connsiteX0" fmla="*/ 365760 w 368478"/>
              <a:gd name="connsiteY0" fmla="*/ 0 h 899770"/>
              <a:gd name="connsiteX1" fmla="*/ 336499 w 368478"/>
              <a:gd name="connsiteY1" fmla="*/ 424282 h 899770"/>
              <a:gd name="connsiteX2" fmla="*/ 138989 w 368478"/>
              <a:gd name="connsiteY2" fmla="*/ 599847 h 899770"/>
              <a:gd name="connsiteX3" fmla="*/ 29261 w 368478"/>
              <a:gd name="connsiteY3" fmla="*/ 746151 h 899770"/>
              <a:gd name="connsiteX4" fmla="*/ 0 w 368478"/>
              <a:gd name="connsiteY4" fmla="*/ 899770 h 899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78" h="899770">
                <a:moveTo>
                  <a:pt x="365760" y="0"/>
                </a:moveTo>
                <a:cubicBezTo>
                  <a:pt x="370027" y="162154"/>
                  <a:pt x="374294" y="324308"/>
                  <a:pt x="336499" y="424282"/>
                </a:cubicBezTo>
                <a:cubicBezTo>
                  <a:pt x="298704" y="524256"/>
                  <a:pt x="190195" y="546202"/>
                  <a:pt x="138989" y="599847"/>
                </a:cubicBezTo>
                <a:cubicBezTo>
                  <a:pt x="87783" y="653492"/>
                  <a:pt x="52426" y="696164"/>
                  <a:pt x="29261" y="746151"/>
                </a:cubicBezTo>
                <a:cubicBezTo>
                  <a:pt x="6096" y="796138"/>
                  <a:pt x="3048" y="847954"/>
                  <a:pt x="0" y="899770"/>
                </a:cubicBezTo>
              </a:path>
            </a:pathLst>
          </a:custGeom>
          <a:noFill/>
          <a:ln w="12700">
            <a:solidFill>
              <a:srgbClr val="FF0000"/>
            </a:solidFill>
            <a:prstDash val="sysDash"/>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4" name="Shape 531"/>
          <p:cNvSpPr txBox="1"/>
          <p:nvPr/>
        </p:nvSpPr>
        <p:spPr>
          <a:xfrm>
            <a:off x="6218592" y="4428351"/>
            <a:ext cx="1219200" cy="276999"/>
          </a:xfrm>
          <a:prstGeom prst="rect">
            <a:avLst/>
          </a:prstGeom>
          <a:noFill/>
          <a:ln>
            <a:noFill/>
          </a:ln>
        </p:spPr>
        <p:txBody>
          <a:bodyPr lIns="82283" tIns="41130" rIns="82283" bIns="41130" anchor="t" anchorCtr="0">
            <a:noAutofit/>
          </a:bodyPr>
          <a:lstStyle/>
          <a:p>
            <a:pPr>
              <a:buClr>
                <a:srgbClr val="000000"/>
              </a:buClr>
              <a:buSzPct val="25000"/>
            </a:pPr>
            <a:r>
              <a:rPr lang="en-US" sz="1000" b="1" dirty="0" smtClean="0">
                <a:rtl val="0"/>
              </a:rPr>
              <a:t>Centralized Core</a:t>
            </a:r>
            <a:endParaRPr lang="en-US" sz="1300" b="1" dirty="0">
              <a:rtl val="0"/>
            </a:endParaRPr>
          </a:p>
        </p:txBody>
      </p:sp>
      <p:sp>
        <p:nvSpPr>
          <p:cNvPr id="58" name="Shape 556"/>
          <p:cNvSpPr/>
          <p:nvPr/>
        </p:nvSpPr>
        <p:spPr>
          <a:xfrm>
            <a:off x="2570611" y="1926790"/>
            <a:ext cx="2800162" cy="347351"/>
          </a:xfrm>
          <a:prstGeom prst="roundRect">
            <a:avLst>
              <a:gd name="adj" fmla="val 16667"/>
            </a:avLst>
          </a:prstGeom>
          <a:solidFill>
            <a:schemeClr val="accent5">
              <a:lumMod val="75000"/>
            </a:schemeClr>
          </a:solidFill>
          <a:ln>
            <a:noFill/>
          </a:ln>
        </p:spPr>
        <p:txBody>
          <a:bodyPr lIns="0" tIns="0" rIns="0" bIns="0" anchor="ctr" anchorCtr="0">
            <a:noAutofit/>
          </a:bodyPr>
          <a:lstStyle/>
          <a:p>
            <a:pPr>
              <a:lnSpc>
                <a:spcPct val="90000"/>
              </a:lnSpc>
              <a:buClr>
                <a:srgbClr val="FFFFFF"/>
              </a:buClr>
              <a:buSzPct val="25000"/>
            </a:pPr>
            <a:r>
              <a:rPr lang="en-US" sz="900" b="1" dirty="0" smtClean="0">
                <a:solidFill>
                  <a:srgbClr val="FFFFFF"/>
                </a:solidFill>
                <a:rtl val="0"/>
              </a:rPr>
              <a:t>    SON</a:t>
            </a:r>
          </a:p>
          <a:p>
            <a:pPr>
              <a:lnSpc>
                <a:spcPct val="90000"/>
              </a:lnSpc>
              <a:buClr>
                <a:srgbClr val="FFFFFF"/>
              </a:buClr>
              <a:buSzPct val="25000"/>
            </a:pPr>
            <a:r>
              <a:rPr lang="en-US" sz="900" b="1" dirty="0" smtClean="0">
                <a:solidFill>
                  <a:srgbClr val="FFFFFF"/>
                </a:solidFill>
                <a:rtl val="0"/>
              </a:rPr>
              <a:t>    Application</a:t>
            </a:r>
            <a:endParaRPr lang="en-US" sz="900" b="1" dirty="0">
              <a:solidFill>
                <a:srgbClr val="FFFFFF"/>
              </a:solidFill>
              <a:rtl val="0"/>
            </a:endParaRPr>
          </a:p>
        </p:txBody>
      </p:sp>
      <p:sp>
        <p:nvSpPr>
          <p:cNvPr id="59" name="Shape 556"/>
          <p:cNvSpPr/>
          <p:nvPr/>
        </p:nvSpPr>
        <p:spPr>
          <a:xfrm>
            <a:off x="4049632" y="1956050"/>
            <a:ext cx="1171481" cy="285236"/>
          </a:xfrm>
          <a:prstGeom prst="roundRect">
            <a:avLst>
              <a:gd name="adj" fmla="val 16667"/>
            </a:avLst>
          </a:prstGeom>
          <a:solidFill>
            <a:schemeClr val="bg1">
              <a:lumMod val="75000"/>
            </a:schemeClr>
          </a:solidFill>
          <a:ln>
            <a:noFill/>
          </a:ln>
        </p:spPr>
        <p:txBody>
          <a:bodyPr lIns="0" tIns="0" rIns="0" bIns="0" anchor="ctr" anchorCtr="0">
            <a:noAutofit/>
          </a:bodyPr>
          <a:lstStyle/>
          <a:p>
            <a:pPr algn="ctr">
              <a:lnSpc>
                <a:spcPct val="90000"/>
              </a:lnSpc>
              <a:buClr>
                <a:srgbClr val="FFFFFF"/>
              </a:buClr>
              <a:buSzPct val="25000"/>
            </a:pPr>
            <a:r>
              <a:rPr lang="en-US" sz="900" b="1" dirty="0" smtClean="0">
                <a:solidFill>
                  <a:srgbClr val="FFFFFF"/>
                </a:solidFill>
                <a:rtl val="0"/>
              </a:rPr>
              <a:t>SON</a:t>
            </a:r>
          </a:p>
          <a:p>
            <a:pPr algn="ctr">
              <a:lnSpc>
                <a:spcPct val="90000"/>
              </a:lnSpc>
              <a:buClr>
                <a:srgbClr val="FFFFFF"/>
              </a:buClr>
              <a:buSzPct val="25000"/>
            </a:pPr>
            <a:r>
              <a:rPr lang="en-US" sz="900" b="1" dirty="0" smtClean="0">
                <a:solidFill>
                  <a:srgbClr val="FFFFFF"/>
                </a:solidFill>
                <a:rtl val="0"/>
              </a:rPr>
              <a:t>Portal</a:t>
            </a:r>
            <a:endParaRPr lang="en-US" sz="900" b="1" dirty="0">
              <a:solidFill>
                <a:srgbClr val="FFFFFF"/>
              </a:solidFill>
              <a:rtl val="0"/>
            </a:endParaRPr>
          </a:p>
        </p:txBody>
      </p:sp>
      <p:sp>
        <p:nvSpPr>
          <p:cNvPr id="61" name="Shape 555"/>
          <p:cNvSpPr/>
          <p:nvPr/>
        </p:nvSpPr>
        <p:spPr>
          <a:xfrm>
            <a:off x="2559578" y="2302310"/>
            <a:ext cx="2824192" cy="385265"/>
          </a:xfrm>
          <a:prstGeom prst="rect">
            <a:avLst/>
          </a:prstGeom>
          <a:solidFill>
            <a:schemeClr val="accent4">
              <a:lumMod val="60000"/>
              <a:lumOff val="40000"/>
            </a:schemeClr>
          </a:solidFill>
          <a:ln>
            <a:noFill/>
          </a:ln>
        </p:spPr>
        <p:txBody>
          <a:bodyPr lIns="82283" tIns="91440" rIns="82283" bIns="41130" anchor="ctr" anchorCtr="0">
            <a:noAutofit/>
          </a:bodyPr>
          <a:lstStyle/>
          <a:p>
            <a:pPr algn="ctr">
              <a:buClr>
                <a:srgbClr val="FFFFFF"/>
              </a:buClr>
              <a:buSzPct val="25000"/>
            </a:pPr>
            <a:r>
              <a:rPr lang="en-US" dirty="0" smtClean="0">
                <a:solidFill>
                  <a:srgbClr val="FFFFFF"/>
                </a:solidFill>
                <a:rtl val="0"/>
              </a:rPr>
              <a:t>M-CORD Control Platform</a:t>
            </a:r>
          </a:p>
          <a:p>
            <a:pPr algn="ctr">
              <a:buClr>
                <a:srgbClr val="FFFFFF"/>
              </a:buClr>
              <a:buSzPct val="25000"/>
            </a:pPr>
            <a:endParaRPr lang="en-US" sz="1600" dirty="0" smtClean="0">
              <a:solidFill>
                <a:srgbClr val="FFFFFF"/>
              </a:solidFill>
              <a:rtl val="0"/>
            </a:endParaRPr>
          </a:p>
        </p:txBody>
      </p:sp>
      <p:sp>
        <p:nvSpPr>
          <p:cNvPr id="62" name="모서리가 둥근 직사각형 61"/>
          <p:cNvSpPr/>
          <p:nvPr/>
        </p:nvSpPr>
        <p:spPr>
          <a:xfrm>
            <a:off x="2921346" y="2478384"/>
            <a:ext cx="851892" cy="18001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ONOS</a:t>
            </a:r>
            <a:endParaRPr lang="ko-KR" altLang="en-US" dirty="0"/>
          </a:p>
        </p:txBody>
      </p:sp>
      <p:sp>
        <p:nvSpPr>
          <p:cNvPr id="63" name="모서리가 둥근 직사각형 62"/>
          <p:cNvSpPr/>
          <p:nvPr/>
        </p:nvSpPr>
        <p:spPr>
          <a:xfrm>
            <a:off x="4064346" y="2485617"/>
            <a:ext cx="851892" cy="18001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XOS</a:t>
            </a:r>
            <a:endParaRPr lang="ko-KR" altLang="en-US" dirty="0"/>
          </a:p>
        </p:txBody>
      </p:sp>
      <p:sp>
        <p:nvSpPr>
          <p:cNvPr id="64" name="Shape 576"/>
          <p:cNvSpPr/>
          <p:nvPr/>
        </p:nvSpPr>
        <p:spPr>
          <a:xfrm rot="5400000">
            <a:off x="6754426" y="3917461"/>
            <a:ext cx="45719" cy="898918"/>
          </a:xfrm>
          <a:prstGeom prst="rightBracket">
            <a:avLst>
              <a:gd name="adj" fmla="val 8333"/>
            </a:avLst>
          </a:prstGeom>
          <a:noFill/>
          <a:ln w="12700" cap="flat" cmpd="sng">
            <a:solidFill>
              <a:srgbClr val="7F7F7F"/>
            </a:solidFill>
            <a:prstDash val="solid"/>
            <a:round/>
            <a:headEnd type="none" w="med" len="med"/>
            <a:tailEnd type="none" w="med" len="med"/>
          </a:ln>
        </p:spPr>
        <p:txBody>
          <a:bodyPr lIns="82283" tIns="41130" rIns="82283" bIns="41130" anchor="ctr" anchorCtr="0">
            <a:noAutofit/>
          </a:bodyPr>
          <a:lstStyle/>
          <a:p>
            <a:pPr algn="ctr">
              <a:buClr>
                <a:srgbClr val="000000"/>
              </a:buClr>
            </a:pPr>
            <a:endParaRPr sz="1600">
              <a:rtl val="0"/>
            </a:endParaRPr>
          </a:p>
        </p:txBody>
      </p:sp>
      <p:pic>
        <p:nvPicPr>
          <p:cNvPr id="65" name="Picture 6"/>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07830" y="3491804"/>
            <a:ext cx="370046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467125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69544" y="818820"/>
            <a:ext cx="8031321" cy="42086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4625" indent="-174625">
              <a:buFont typeface="Wingdings" panose="05000000000000000000" pitchFamily="2" charset="2"/>
              <a:buChar char="§"/>
            </a:pPr>
            <a:r>
              <a:rPr lang="en-US" sz="1800" b="1" dirty="0" smtClean="0">
                <a:solidFill>
                  <a:prstClr val="black"/>
                </a:solidFill>
                <a:latin typeface="Calibri" panose="020F0502020204030204" pitchFamily="34" charset="0"/>
              </a:rPr>
              <a:t>Core Slicing</a:t>
            </a:r>
          </a:p>
          <a:p>
            <a:pPr marL="627063" lvl="1" indent="-169863">
              <a:spcBef>
                <a:spcPts val="300"/>
              </a:spcBef>
              <a:buFont typeface="Arial" panose="020B0604020202020204" pitchFamily="34" charset="0"/>
              <a:buChar char="•"/>
            </a:pPr>
            <a:r>
              <a:rPr lang="en-US" altLang="ko-KR" sz="1400" dirty="0" smtClean="0">
                <a:solidFill>
                  <a:prstClr val="black"/>
                </a:solidFill>
                <a:latin typeface="Calibri" panose="020F0502020204030204" pitchFamily="34" charset="0"/>
              </a:rPr>
              <a:t>Flexible allocation of VMs of EPC components and Service functions per slices</a:t>
            </a:r>
            <a:endParaRPr lang="en-US" altLang="ko-KR" sz="1400" dirty="0">
              <a:solidFill>
                <a:srgbClr val="0070C0"/>
              </a:solidFill>
              <a:latin typeface="Calibri" panose="020F0502020204030204" pitchFamily="34" charset="0"/>
            </a:endParaRPr>
          </a:p>
          <a:p>
            <a:pPr marL="627063" lvl="1" indent="-169863">
              <a:spcBef>
                <a:spcPts val="300"/>
              </a:spcBef>
              <a:buFont typeface="Arial" panose="020B0604020202020204" pitchFamily="34" charset="0"/>
              <a:buChar char="•"/>
            </a:pPr>
            <a:r>
              <a:rPr lang="en-US" sz="1400" dirty="0" smtClean="0">
                <a:solidFill>
                  <a:prstClr val="black"/>
                </a:solidFill>
                <a:latin typeface="Calibri" panose="020F0502020204030204" pitchFamily="34" charset="0"/>
              </a:rPr>
              <a:t>Slicing includes both Control-plane and Data-plane</a:t>
            </a:r>
          </a:p>
          <a:p>
            <a:pPr marL="627063" lvl="1" indent="-169863">
              <a:spcBef>
                <a:spcPts val="300"/>
              </a:spcBef>
              <a:buFont typeface="Arial" panose="020B0604020202020204" pitchFamily="34" charset="0"/>
              <a:buChar char="•"/>
            </a:pPr>
            <a:r>
              <a:rPr lang="en-US" sz="1400" dirty="0" smtClean="0">
                <a:solidFill>
                  <a:prstClr val="black"/>
                </a:solidFill>
                <a:latin typeface="Calibri" panose="020F0502020204030204" pitchFamily="34" charset="0"/>
              </a:rPr>
              <a:t>Isolation, QoS, customized security per slices</a:t>
            </a:r>
          </a:p>
          <a:p>
            <a:pPr marL="457200" lvl="1" indent="0">
              <a:spcBef>
                <a:spcPts val="300"/>
              </a:spcBef>
              <a:buFont typeface="Arial"/>
              <a:buNone/>
            </a:pPr>
            <a:r>
              <a:rPr lang="en-US" sz="1400" dirty="0" smtClean="0">
                <a:solidFill>
                  <a:srgbClr val="0070C0"/>
                </a:solidFill>
                <a:latin typeface="Calibri" panose="020F0502020204030204" pitchFamily="34" charset="0"/>
                <a:ea typeface="바탕"/>
              </a:rPr>
              <a:t>※ </a:t>
            </a:r>
            <a:r>
              <a:rPr lang="en-US" sz="1400" dirty="0" smtClean="0">
                <a:solidFill>
                  <a:srgbClr val="0070C0"/>
                </a:solidFill>
                <a:latin typeface="Calibri" panose="020F0502020204030204" pitchFamily="34" charset="0"/>
              </a:rPr>
              <a:t>Coordinated with RAN and Fabric slicing (E2E slicing)</a:t>
            </a:r>
          </a:p>
          <a:p>
            <a:pPr marL="231775" indent="-231775">
              <a:spcBef>
                <a:spcPts val="800"/>
              </a:spcBef>
              <a:buFont typeface="Wingdings" panose="05000000000000000000" pitchFamily="2" charset="2"/>
              <a:buChar char="§"/>
            </a:pPr>
            <a:r>
              <a:rPr lang="en-US" sz="1800" b="1" dirty="0" smtClean="0">
                <a:solidFill>
                  <a:prstClr val="black"/>
                </a:solidFill>
                <a:latin typeface="Calibri" panose="020F0502020204030204" pitchFamily="34" charset="0"/>
              </a:rPr>
              <a:t>Observability and Analytics</a:t>
            </a:r>
            <a:endParaRPr lang="en-US" sz="1400" dirty="0" smtClean="0">
              <a:solidFill>
                <a:srgbClr val="0070C0"/>
              </a:solidFill>
              <a:latin typeface="Calibri" panose="020F0502020204030204" pitchFamily="34" charset="0"/>
            </a:endParaRPr>
          </a:p>
          <a:p>
            <a:pPr marL="627063" lvl="1" indent="-169863">
              <a:spcBef>
                <a:spcPts val="300"/>
              </a:spcBef>
              <a:buFont typeface="Arial" panose="020B0604020202020204" pitchFamily="34" charset="0"/>
              <a:buChar char="•"/>
            </a:pPr>
            <a:r>
              <a:rPr lang="en-US" sz="1400" dirty="0" smtClean="0">
                <a:solidFill>
                  <a:prstClr val="black"/>
                </a:solidFill>
                <a:latin typeface="Calibri" panose="020F0502020204030204" pitchFamily="34" charset="0"/>
              </a:rPr>
              <a:t>Integration with A-CORD</a:t>
            </a:r>
          </a:p>
          <a:p>
            <a:pPr marL="627063" lvl="1" indent="-169863">
              <a:spcBef>
                <a:spcPts val="300"/>
              </a:spcBef>
              <a:buFont typeface="Arial" panose="020B0604020202020204" pitchFamily="34" charset="0"/>
              <a:buChar char="•"/>
            </a:pPr>
            <a:r>
              <a:rPr lang="en-US" sz="1400" dirty="0" smtClean="0">
                <a:solidFill>
                  <a:prstClr val="black"/>
                </a:solidFill>
                <a:latin typeface="Calibri" panose="020F0502020204030204" pitchFamily="34" charset="0"/>
              </a:rPr>
              <a:t>Observe </a:t>
            </a:r>
            <a:r>
              <a:rPr lang="en-US" sz="1400" dirty="0" smtClean="0">
                <a:solidFill>
                  <a:srgbClr val="0070C0"/>
                </a:solidFill>
                <a:latin typeface="Calibri" panose="020F0502020204030204" pitchFamily="34" charset="0"/>
              </a:rPr>
              <a:t>– Slice utilization, EPC VMs resource utilization</a:t>
            </a:r>
          </a:p>
          <a:p>
            <a:pPr marL="627063" lvl="1" indent="-169863">
              <a:spcBef>
                <a:spcPts val="300"/>
              </a:spcBef>
              <a:buFont typeface="Arial" panose="020B0604020202020204" pitchFamily="34" charset="0"/>
              <a:buChar char="•"/>
            </a:pPr>
            <a:r>
              <a:rPr lang="en-US" sz="1400" dirty="0" smtClean="0">
                <a:latin typeface="Calibri" panose="020F0502020204030204" pitchFamily="34" charset="0"/>
              </a:rPr>
              <a:t>Closed Loop Analytics </a:t>
            </a:r>
          </a:p>
          <a:p>
            <a:pPr marL="627063" lvl="1" indent="-169863">
              <a:spcBef>
                <a:spcPts val="300"/>
              </a:spcBef>
              <a:buFont typeface="Arial" panose="020B0604020202020204" pitchFamily="34" charset="0"/>
              <a:buChar char="•"/>
            </a:pPr>
            <a:r>
              <a:rPr lang="en-US" sz="1400" dirty="0" smtClean="0">
                <a:solidFill>
                  <a:prstClr val="black"/>
                </a:solidFill>
                <a:latin typeface="Calibri" panose="020F0502020204030204" pitchFamily="34" charset="0"/>
              </a:rPr>
              <a:t>Example Use Cases: Active testing, Dynamic resource allocation for slices </a:t>
            </a:r>
          </a:p>
          <a:p>
            <a:pPr marL="174625" indent="-174625">
              <a:spcBef>
                <a:spcPts val="800"/>
              </a:spcBef>
              <a:buFont typeface="Wingdings" panose="05000000000000000000" pitchFamily="2" charset="2"/>
              <a:buChar char="§"/>
            </a:pPr>
            <a:r>
              <a:rPr lang="en-US" altLang="ko-KR" sz="1800" b="1" dirty="0">
                <a:solidFill>
                  <a:prstClr val="black"/>
                </a:solidFill>
                <a:latin typeface="Calibri" panose="020F0502020204030204" pitchFamily="34" charset="0"/>
              </a:rPr>
              <a:t>Connectionless   </a:t>
            </a:r>
          </a:p>
          <a:p>
            <a:pPr marL="627063" lvl="1" indent="-169863">
              <a:spcBef>
                <a:spcPts val="300"/>
              </a:spcBef>
              <a:buFont typeface="Arial" panose="020B0604020202020204" pitchFamily="34" charset="0"/>
              <a:buChar char="•"/>
            </a:pPr>
            <a:r>
              <a:rPr lang="en-US" altLang="ko-KR" sz="1400" dirty="0">
                <a:solidFill>
                  <a:prstClr val="black"/>
                </a:solidFill>
                <a:latin typeface="Calibri" panose="020F0502020204030204" pitchFamily="34" charset="0"/>
              </a:rPr>
              <a:t>Non-GTP based data forwarding model</a:t>
            </a:r>
            <a:endParaRPr lang="en-US" altLang="ko-KR" sz="1400" dirty="0">
              <a:solidFill>
                <a:srgbClr val="0070C0"/>
              </a:solidFill>
              <a:latin typeface="Calibri" panose="020F0502020204030204" pitchFamily="34" charset="0"/>
            </a:endParaRPr>
          </a:p>
          <a:p>
            <a:pPr marL="627063" lvl="1" indent="-169863">
              <a:spcBef>
                <a:spcPts val="300"/>
              </a:spcBef>
              <a:buFont typeface="Arial" panose="020B0604020202020204" pitchFamily="34" charset="0"/>
              <a:buChar char="•"/>
            </a:pPr>
            <a:r>
              <a:rPr lang="en-US" altLang="ko-KR" sz="1400" dirty="0">
                <a:solidFill>
                  <a:prstClr val="black"/>
                </a:solidFill>
                <a:latin typeface="Calibri" panose="020F0502020204030204" pitchFamily="34" charset="0"/>
              </a:rPr>
              <a:t>Phase 1 for static IoT devices, Phase 2 with mobility support</a:t>
            </a:r>
          </a:p>
          <a:p>
            <a:pPr marL="457200" lvl="1" indent="0">
              <a:spcBef>
                <a:spcPts val="300"/>
              </a:spcBef>
              <a:buNone/>
            </a:pPr>
            <a:r>
              <a:rPr lang="en-US" altLang="ko-KR" sz="1400" dirty="0">
                <a:solidFill>
                  <a:srgbClr val="0070C0"/>
                </a:solidFill>
                <a:latin typeface="Calibri" panose="020F0502020204030204" pitchFamily="34" charset="0"/>
                <a:ea typeface="바탕"/>
              </a:rPr>
              <a:t>※ </a:t>
            </a:r>
            <a:r>
              <a:rPr lang="en-US" altLang="ko-KR" sz="1400" dirty="0">
                <a:solidFill>
                  <a:srgbClr val="0070C0"/>
                </a:solidFill>
                <a:latin typeface="Calibri" panose="020F0502020204030204" pitchFamily="34" charset="0"/>
              </a:rPr>
              <a:t>should support connectionless for RAN when possible</a:t>
            </a:r>
            <a:endParaRPr lang="en-US" altLang="ko-KR" sz="1400" dirty="0">
              <a:solidFill>
                <a:prstClr val="black"/>
              </a:solidFill>
              <a:latin typeface="Calibri" panose="020F0502020204030204" pitchFamily="34" charset="0"/>
            </a:endParaRPr>
          </a:p>
          <a:p>
            <a:pPr marL="230188" indent="-230188">
              <a:spcBef>
                <a:spcPts val="800"/>
              </a:spcBef>
              <a:buFont typeface="Wingdings" panose="05000000000000000000" pitchFamily="2" charset="2"/>
              <a:buChar char="§"/>
            </a:pPr>
            <a:r>
              <a:rPr lang="en-US" sz="1800" b="1" dirty="0" smtClean="0">
                <a:solidFill>
                  <a:prstClr val="black"/>
                </a:solidFill>
                <a:latin typeface="Calibri" panose="020F0502020204030204" pitchFamily="34" charset="0"/>
              </a:rPr>
              <a:t>Seek and Integrate Open EPC building blocks</a:t>
            </a:r>
          </a:p>
        </p:txBody>
      </p:sp>
      <p:sp>
        <p:nvSpPr>
          <p:cNvPr id="8" name="모서리가 둥근 직사각형 7"/>
          <p:cNvSpPr/>
          <p:nvPr/>
        </p:nvSpPr>
        <p:spPr>
          <a:xfrm>
            <a:off x="67169" y="236887"/>
            <a:ext cx="313831" cy="283028"/>
          </a:xfrm>
          <a:prstGeom prst="round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ltLang="ko-KR" b="1" dirty="0">
                <a:solidFill>
                  <a:prstClr val="white"/>
                </a:solidFill>
                <a:latin typeface="Calibri" panose="020F0502020204030204" pitchFamily="34" charset="0"/>
              </a:rPr>
              <a:t>2</a:t>
            </a:r>
            <a:endParaRPr lang="ko-KR" altLang="en-US" b="1" dirty="0">
              <a:solidFill>
                <a:prstClr val="white"/>
              </a:solidFill>
              <a:latin typeface="Calibri" panose="020F0502020204030204" pitchFamily="34" charset="0"/>
            </a:endParaRPr>
          </a:p>
        </p:txBody>
      </p:sp>
      <p:sp>
        <p:nvSpPr>
          <p:cNvPr id="9" name="Shape 49"/>
          <p:cNvSpPr txBox="1">
            <a:spLocks/>
          </p:cNvSpPr>
          <p:nvPr/>
        </p:nvSpPr>
        <p:spPr>
          <a:xfrm>
            <a:off x="409679" y="0"/>
            <a:ext cx="8229600" cy="752598"/>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en-US" dirty="0" smtClean="0"/>
              <a:t>Disaggregated and Virtualized EPC</a:t>
            </a:r>
            <a:endParaRPr lang="en-US" dirty="0"/>
          </a:p>
        </p:txBody>
      </p:sp>
    </p:spTree>
    <p:extLst>
      <p:ext uri="{BB962C8B-B14F-4D97-AF65-F5344CB8AC3E}">
        <p14:creationId xmlns:p14="http://schemas.microsoft.com/office/powerpoint/2010/main" val="208932698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모서리가 둥근 직사각형 19"/>
          <p:cNvSpPr/>
          <p:nvPr/>
        </p:nvSpPr>
        <p:spPr>
          <a:xfrm>
            <a:off x="6172200" y="1376413"/>
            <a:ext cx="2872267" cy="1804937"/>
          </a:xfrm>
          <a:prstGeom prst="roundRect">
            <a:avLst>
              <a:gd name="adj" fmla="val 21106"/>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Content Placeholder 2"/>
          <p:cNvSpPr>
            <a:spLocks noGrp="1"/>
          </p:cNvSpPr>
          <p:nvPr>
            <p:ph idx="1"/>
          </p:nvPr>
        </p:nvSpPr>
        <p:spPr>
          <a:xfrm>
            <a:off x="269544" y="781006"/>
            <a:ext cx="8645856" cy="4208672"/>
          </a:xfrm>
        </p:spPr>
        <p:txBody>
          <a:bodyPr>
            <a:noAutofit/>
          </a:bodyPr>
          <a:lstStyle/>
          <a:p>
            <a:pPr marL="174625" indent="-174625">
              <a:buFont typeface="Wingdings" panose="05000000000000000000" pitchFamily="2" charset="2"/>
              <a:buChar char="§"/>
            </a:pPr>
            <a:r>
              <a:rPr lang="en-US" sz="1800" b="1" dirty="0" smtClean="0"/>
              <a:t>Core Slicing</a:t>
            </a:r>
          </a:p>
          <a:p>
            <a:pPr marL="341313" lvl="1" indent="-169863">
              <a:lnSpc>
                <a:spcPts val="1500"/>
              </a:lnSpc>
              <a:spcBef>
                <a:spcPts val="200"/>
              </a:spcBef>
              <a:buFont typeface="Arial" panose="020B0604020202020204" pitchFamily="34" charset="0"/>
              <a:buChar char="•"/>
            </a:pPr>
            <a:r>
              <a:rPr lang="en-US" altLang="ko-KR" sz="1400" dirty="0" smtClean="0"/>
              <a:t>Dynamic assignment of EPC resources to set up slices</a:t>
            </a:r>
            <a:endParaRPr lang="en-US" altLang="ko-KR" sz="1400" dirty="0"/>
          </a:p>
          <a:p>
            <a:pPr marL="171450" lvl="1">
              <a:lnSpc>
                <a:spcPts val="1500"/>
              </a:lnSpc>
              <a:spcBef>
                <a:spcPts val="200"/>
              </a:spcBef>
            </a:pPr>
            <a:r>
              <a:rPr lang="en-US" altLang="ko-KR" sz="1400" dirty="0" smtClean="0"/>
              <a:t>    - Resources can be dedicated or shared btw slices</a:t>
            </a:r>
          </a:p>
          <a:p>
            <a:pPr marL="341313" lvl="1" indent="-169863">
              <a:lnSpc>
                <a:spcPts val="1500"/>
              </a:lnSpc>
              <a:spcBef>
                <a:spcPts val="200"/>
              </a:spcBef>
              <a:buFont typeface="Arial" panose="020B0604020202020204" pitchFamily="34" charset="0"/>
              <a:buChar char="•"/>
            </a:pPr>
            <a:r>
              <a:rPr lang="en-US" altLang="ko-KR" sz="1400" dirty="0" smtClean="0"/>
              <a:t>RAN communicate with M-CORD control to select appropriate Core slice</a:t>
            </a:r>
            <a:endParaRPr lang="en-US" altLang="ko-KR" sz="1400" dirty="0"/>
          </a:p>
          <a:p>
            <a:pPr marL="171450" lvl="1">
              <a:spcBef>
                <a:spcPts val="200"/>
              </a:spcBef>
            </a:pPr>
            <a:endParaRPr lang="en-US" altLang="ko-KR" sz="1400" dirty="0"/>
          </a:p>
        </p:txBody>
      </p:sp>
      <p:sp>
        <p:nvSpPr>
          <p:cNvPr id="4" name="모서리가 둥근 직사각형 3"/>
          <p:cNvSpPr/>
          <p:nvPr/>
        </p:nvSpPr>
        <p:spPr>
          <a:xfrm>
            <a:off x="67169" y="236887"/>
            <a:ext cx="313831" cy="283028"/>
          </a:xfrm>
          <a:prstGeom prst="round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ltLang="ko-KR" b="1" dirty="0" smtClean="0">
                <a:solidFill>
                  <a:prstClr val="white"/>
                </a:solidFill>
                <a:latin typeface="Calibri" panose="020F0502020204030204" pitchFamily="34" charset="0"/>
              </a:rPr>
              <a:t>2</a:t>
            </a:r>
            <a:endParaRPr lang="ko-KR" altLang="en-US" b="1" dirty="0">
              <a:solidFill>
                <a:prstClr val="white"/>
              </a:solidFill>
              <a:latin typeface="Calibri" panose="020F0502020204030204" pitchFamily="34" charset="0"/>
            </a:endParaRPr>
          </a:p>
        </p:txBody>
      </p:sp>
      <p:sp>
        <p:nvSpPr>
          <p:cNvPr id="8" name="Shape 49"/>
          <p:cNvSpPr txBox="1">
            <a:spLocks/>
          </p:cNvSpPr>
          <p:nvPr/>
        </p:nvSpPr>
        <p:spPr>
          <a:xfrm>
            <a:off x="409679" y="0"/>
            <a:ext cx="8229600" cy="752598"/>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en-US" dirty="0" smtClean="0"/>
              <a:t>Implementation and Demo</a:t>
            </a:r>
            <a:endParaRPr lang="en-US" dirty="0"/>
          </a:p>
        </p:txBody>
      </p:sp>
      <p:sp>
        <p:nvSpPr>
          <p:cNvPr id="15" name="직사각형 14"/>
          <p:cNvSpPr/>
          <p:nvPr/>
        </p:nvSpPr>
        <p:spPr>
          <a:xfrm>
            <a:off x="584011" y="4712945"/>
            <a:ext cx="8486879" cy="307777"/>
          </a:xfrm>
          <a:prstGeom prst="rect">
            <a:avLst/>
          </a:prstGeom>
        </p:spPr>
        <p:txBody>
          <a:bodyPr wrap="square">
            <a:spAutoFit/>
          </a:bodyPr>
          <a:lstStyle/>
          <a:p>
            <a:pPr marL="171450" lvl="1"/>
            <a:r>
              <a:rPr lang="en-US" altLang="ko-KR" dirty="0" smtClean="0">
                <a:solidFill>
                  <a:srgbClr val="0070C0"/>
                </a:solidFill>
                <a:sym typeface="Wingdings" panose="05000000000000000000" pitchFamily="2" charset="2"/>
              </a:rPr>
              <a:t>M-CORD control app directs UE traffic flow form RAN to desired Core slice</a:t>
            </a:r>
            <a:endParaRPr lang="en-US" altLang="ko-KR" dirty="0">
              <a:solidFill>
                <a:srgbClr val="0070C0"/>
              </a:solidFill>
            </a:endParaRPr>
          </a:p>
        </p:txBody>
      </p:sp>
      <p:sp>
        <p:nvSpPr>
          <p:cNvPr id="48" name="모서리가 둥근 직사각형 47"/>
          <p:cNvSpPr/>
          <p:nvPr/>
        </p:nvSpPr>
        <p:spPr>
          <a:xfrm>
            <a:off x="384090" y="4713643"/>
            <a:ext cx="371189" cy="283028"/>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r>
              <a:rPr lang="en-US" altLang="ko-KR" sz="1000" b="1" dirty="0" smtClean="0">
                <a:solidFill>
                  <a:prstClr val="white"/>
                </a:solidFill>
                <a:latin typeface="Calibri" panose="020F0502020204030204" pitchFamily="34" charset="0"/>
              </a:rPr>
              <a:t>Demo</a:t>
            </a:r>
            <a:endParaRPr lang="ko-KR" altLang="en-US" sz="500" b="1" dirty="0">
              <a:solidFill>
                <a:prstClr val="white"/>
              </a:solidFill>
              <a:latin typeface="Calibri" panose="020F0502020204030204" pitchFamily="34" charset="0"/>
            </a:endParaRPr>
          </a:p>
        </p:txBody>
      </p:sp>
      <p:sp>
        <p:nvSpPr>
          <p:cNvPr id="39" name="Shape 556"/>
          <p:cNvSpPr/>
          <p:nvPr/>
        </p:nvSpPr>
        <p:spPr>
          <a:xfrm>
            <a:off x="2559578" y="1926790"/>
            <a:ext cx="2835463" cy="347351"/>
          </a:xfrm>
          <a:prstGeom prst="roundRect">
            <a:avLst>
              <a:gd name="adj" fmla="val 16667"/>
            </a:avLst>
          </a:prstGeom>
          <a:solidFill>
            <a:srgbClr val="FF9900"/>
          </a:solidFill>
          <a:ln>
            <a:noFill/>
          </a:ln>
        </p:spPr>
        <p:txBody>
          <a:bodyPr lIns="0" tIns="0" rIns="0" bIns="0" anchor="ctr" anchorCtr="0">
            <a:noAutofit/>
          </a:bodyPr>
          <a:lstStyle/>
          <a:p>
            <a:pPr>
              <a:lnSpc>
                <a:spcPct val="90000"/>
              </a:lnSpc>
              <a:buClr>
                <a:srgbClr val="FFFFFF"/>
              </a:buClr>
              <a:buSzPct val="25000"/>
            </a:pPr>
            <a:r>
              <a:rPr lang="en-US" sz="900" b="1" dirty="0" smtClean="0">
                <a:solidFill>
                  <a:srgbClr val="FFFFFF"/>
                </a:solidFill>
                <a:rtl val="0"/>
              </a:rPr>
              <a:t>    E2E Slicing</a:t>
            </a:r>
          </a:p>
          <a:p>
            <a:pPr>
              <a:lnSpc>
                <a:spcPct val="90000"/>
              </a:lnSpc>
              <a:buClr>
                <a:srgbClr val="FFFFFF"/>
              </a:buClr>
              <a:buSzPct val="25000"/>
            </a:pPr>
            <a:r>
              <a:rPr lang="en-US" sz="900" b="1" dirty="0" smtClean="0">
                <a:solidFill>
                  <a:srgbClr val="FFFFFF"/>
                </a:solidFill>
                <a:rtl val="0"/>
              </a:rPr>
              <a:t>    Application</a:t>
            </a:r>
            <a:endParaRPr lang="en-US" sz="900" b="1" dirty="0">
              <a:solidFill>
                <a:srgbClr val="FFFFFF"/>
              </a:solidFill>
              <a:rtl val="0"/>
            </a:endParaRPr>
          </a:p>
        </p:txBody>
      </p:sp>
      <p:sp>
        <p:nvSpPr>
          <p:cNvPr id="41" name="Shape 576"/>
          <p:cNvSpPr/>
          <p:nvPr/>
        </p:nvSpPr>
        <p:spPr>
          <a:xfrm rot="5400000">
            <a:off x="4031320" y="2952164"/>
            <a:ext cx="70394" cy="2766401"/>
          </a:xfrm>
          <a:prstGeom prst="rightBracket">
            <a:avLst>
              <a:gd name="adj" fmla="val 8333"/>
            </a:avLst>
          </a:prstGeom>
          <a:noFill/>
          <a:ln w="12700" cap="flat" cmpd="sng">
            <a:solidFill>
              <a:srgbClr val="7F7F7F"/>
            </a:solidFill>
            <a:prstDash val="solid"/>
            <a:round/>
            <a:headEnd type="none" w="med" len="med"/>
            <a:tailEnd type="none" w="med" len="med"/>
          </a:ln>
        </p:spPr>
        <p:txBody>
          <a:bodyPr lIns="82283" tIns="41130" rIns="82283" bIns="41130" anchor="ctr" anchorCtr="0">
            <a:noAutofit/>
          </a:bodyPr>
          <a:lstStyle/>
          <a:p>
            <a:pPr algn="ctr">
              <a:buClr>
                <a:srgbClr val="000000"/>
              </a:buClr>
            </a:pPr>
            <a:endParaRPr sz="1600">
              <a:rtl val="0"/>
            </a:endParaRPr>
          </a:p>
        </p:txBody>
      </p:sp>
      <p:pic>
        <p:nvPicPr>
          <p:cNvPr id="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737231"/>
            <a:ext cx="2858918" cy="680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Shape 531"/>
          <p:cNvSpPr txBox="1"/>
          <p:nvPr/>
        </p:nvSpPr>
        <p:spPr>
          <a:xfrm>
            <a:off x="3652060" y="4424086"/>
            <a:ext cx="1143000" cy="276999"/>
          </a:xfrm>
          <a:prstGeom prst="rect">
            <a:avLst/>
          </a:prstGeom>
          <a:noFill/>
          <a:ln>
            <a:noFill/>
          </a:ln>
        </p:spPr>
        <p:txBody>
          <a:bodyPr lIns="82283" tIns="41130" rIns="82283" bIns="41130" anchor="t" anchorCtr="0">
            <a:noAutofit/>
          </a:bodyPr>
          <a:lstStyle/>
          <a:p>
            <a:pPr>
              <a:buClr>
                <a:srgbClr val="000000"/>
              </a:buClr>
              <a:buSzPct val="25000"/>
            </a:pPr>
            <a:r>
              <a:rPr lang="en-US" sz="1000" b="1" dirty="0" smtClean="0">
                <a:rtl val="0"/>
              </a:rPr>
              <a:t>Mobile edge</a:t>
            </a:r>
            <a:endParaRPr lang="en-US" sz="1300" b="1" dirty="0">
              <a:rtl val="0"/>
            </a:endParaRPr>
          </a:p>
        </p:txBody>
      </p:sp>
      <p:sp>
        <p:nvSpPr>
          <p:cNvPr id="59" name="Shape 550"/>
          <p:cNvSpPr/>
          <p:nvPr/>
        </p:nvSpPr>
        <p:spPr>
          <a:xfrm>
            <a:off x="2876368" y="3609291"/>
            <a:ext cx="664960" cy="578700"/>
          </a:xfrm>
          <a:prstGeom prst="roundRect">
            <a:avLst>
              <a:gd name="adj" fmla="val 16667"/>
            </a:avLst>
          </a:prstGeom>
          <a:solidFill>
            <a:srgbClr val="938953"/>
          </a:solidFill>
          <a:ln>
            <a:noFill/>
          </a:ln>
        </p:spPr>
        <p:txBody>
          <a:bodyPr lIns="0" tIns="0" rIns="0" bIns="0" anchor="ctr" anchorCtr="0">
            <a:noAutofit/>
          </a:bodyPr>
          <a:lstStyle/>
          <a:p>
            <a:pPr algn="ctr">
              <a:buClr>
                <a:srgbClr val="FFFFFF"/>
              </a:buClr>
              <a:buSzPct val="25000"/>
            </a:pPr>
            <a:endParaRPr lang="en-US" sz="900" b="1" dirty="0" smtClean="0">
              <a:solidFill>
                <a:srgbClr val="FFFFFF"/>
              </a:solidFill>
              <a:rtl val="0"/>
            </a:endParaRPr>
          </a:p>
          <a:p>
            <a:pPr algn="ctr">
              <a:buClr>
                <a:srgbClr val="FFFFFF"/>
              </a:buClr>
              <a:buSzPct val="25000"/>
            </a:pPr>
            <a:endParaRPr lang="en-US" sz="900" b="1" dirty="0" smtClean="0">
              <a:solidFill>
                <a:srgbClr val="FFFFFF"/>
              </a:solidFill>
              <a:rtl val="0"/>
            </a:endParaRPr>
          </a:p>
          <a:p>
            <a:pPr algn="ctr">
              <a:buClr>
                <a:srgbClr val="FFFFFF"/>
              </a:buClr>
              <a:buSzPct val="25000"/>
            </a:pPr>
            <a:r>
              <a:rPr lang="en-US" sz="900" b="1" dirty="0" err="1" smtClean="0">
                <a:solidFill>
                  <a:srgbClr val="FFFFFF"/>
                </a:solidFill>
                <a:rtl val="0"/>
              </a:rPr>
              <a:t>vBBU</a:t>
            </a:r>
            <a:endParaRPr lang="en-US" sz="900" b="1" dirty="0">
              <a:solidFill>
                <a:srgbClr val="FFFFFF"/>
              </a:solidFill>
              <a:rtl val="0"/>
            </a:endParaRPr>
          </a:p>
        </p:txBody>
      </p:sp>
      <p:sp>
        <p:nvSpPr>
          <p:cNvPr id="61" name="Shape 578"/>
          <p:cNvSpPr/>
          <p:nvPr/>
        </p:nvSpPr>
        <p:spPr>
          <a:xfrm>
            <a:off x="2927366" y="3638372"/>
            <a:ext cx="522987" cy="323706"/>
          </a:xfrm>
          <a:prstGeom prst="roundRect">
            <a:avLst>
              <a:gd name="adj" fmla="val 16667"/>
            </a:avLst>
          </a:prstGeom>
          <a:solidFill>
            <a:schemeClr val="accent3">
              <a:lumMod val="50000"/>
            </a:schemeClr>
          </a:solidFill>
          <a:ln>
            <a:noFill/>
          </a:ln>
        </p:spPr>
        <p:txBody>
          <a:bodyPr lIns="0" tIns="0" rIns="0" bIns="0" anchor="ctr" anchorCtr="0">
            <a:noAutofit/>
          </a:bodyPr>
          <a:lstStyle/>
          <a:p>
            <a:pPr algn="ctr">
              <a:buClr>
                <a:srgbClr val="FFFFFF"/>
              </a:buClr>
              <a:buSzPct val="25000"/>
            </a:pPr>
            <a:r>
              <a:rPr lang="en-US" sz="900" b="1" dirty="0" smtClean="0">
                <a:solidFill>
                  <a:srgbClr val="FFFFFF"/>
                </a:solidFill>
                <a:rtl val="0"/>
              </a:rPr>
              <a:t>Slicing</a:t>
            </a:r>
          </a:p>
          <a:p>
            <a:pPr algn="ctr">
              <a:buClr>
                <a:srgbClr val="FFFFFF"/>
              </a:buClr>
              <a:buSzPct val="25000"/>
            </a:pPr>
            <a:r>
              <a:rPr lang="en-US" sz="900" b="1" dirty="0" smtClean="0">
                <a:solidFill>
                  <a:srgbClr val="FFFFFF"/>
                </a:solidFill>
                <a:rtl val="0"/>
              </a:rPr>
              <a:t>Agent</a:t>
            </a:r>
            <a:endParaRPr lang="en-US" sz="900" b="1" dirty="0">
              <a:solidFill>
                <a:srgbClr val="FFFFFF"/>
              </a:solidFill>
              <a:rtl val="0"/>
            </a:endParaRPr>
          </a:p>
        </p:txBody>
      </p:sp>
      <p:sp>
        <p:nvSpPr>
          <p:cNvPr id="62" name="Shape 550"/>
          <p:cNvSpPr/>
          <p:nvPr/>
        </p:nvSpPr>
        <p:spPr>
          <a:xfrm>
            <a:off x="2590800" y="3492429"/>
            <a:ext cx="623292" cy="557430"/>
          </a:xfrm>
          <a:prstGeom prst="roundRect">
            <a:avLst>
              <a:gd name="adj" fmla="val 16667"/>
            </a:avLst>
          </a:prstGeom>
          <a:solidFill>
            <a:srgbClr val="938953"/>
          </a:solidFill>
          <a:ln>
            <a:noFill/>
          </a:ln>
        </p:spPr>
        <p:txBody>
          <a:bodyPr lIns="0" tIns="0" rIns="0" bIns="0" anchor="ctr" anchorCtr="0">
            <a:noAutofit/>
          </a:bodyPr>
          <a:lstStyle/>
          <a:p>
            <a:pPr algn="ctr">
              <a:buClr>
                <a:srgbClr val="FFFFFF"/>
              </a:buClr>
              <a:buSzPct val="25000"/>
            </a:pPr>
            <a:endParaRPr lang="en-US" sz="900" b="1" dirty="0" smtClean="0">
              <a:solidFill>
                <a:srgbClr val="FFFFFF"/>
              </a:solidFill>
              <a:rtl val="0"/>
            </a:endParaRPr>
          </a:p>
          <a:p>
            <a:pPr algn="ctr">
              <a:buClr>
                <a:srgbClr val="FFFFFF"/>
              </a:buClr>
              <a:buSzPct val="25000"/>
            </a:pPr>
            <a:endParaRPr lang="en-US" sz="900" b="1" dirty="0" smtClean="0">
              <a:solidFill>
                <a:srgbClr val="FFFFFF"/>
              </a:solidFill>
              <a:rtl val="0"/>
            </a:endParaRPr>
          </a:p>
          <a:p>
            <a:pPr algn="ctr">
              <a:buClr>
                <a:srgbClr val="FFFFFF"/>
              </a:buClr>
              <a:buSzPct val="25000"/>
            </a:pPr>
            <a:r>
              <a:rPr lang="en-US" sz="900" b="1" dirty="0" err="1" smtClean="0">
                <a:solidFill>
                  <a:srgbClr val="FFFFFF"/>
                </a:solidFill>
                <a:rtl val="0"/>
              </a:rPr>
              <a:t>vBBU</a:t>
            </a:r>
            <a:endParaRPr lang="en-US" sz="900" b="1" dirty="0">
              <a:solidFill>
                <a:srgbClr val="FFFFFF"/>
              </a:solidFill>
              <a:rtl val="0"/>
            </a:endParaRPr>
          </a:p>
        </p:txBody>
      </p:sp>
      <p:sp>
        <p:nvSpPr>
          <p:cNvPr id="63" name="Shape 578"/>
          <p:cNvSpPr/>
          <p:nvPr/>
        </p:nvSpPr>
        <p:spPr>
          <a:xfrm>
            <a:off x="2641798" y="3521510"/>
            <a:ext cx="522987" cy="323706"/>
          </a:xfrm>
          <a:prstGeom prst="roundRect">
            <a:avLst>
              <a:gd name="adj" fmla="val 16667"/>
            </a:avLst>
          </a:prstGeom>
          <a:solidFill>
            <a:schemeClr val="accent3">
              <a:lumMod val="50000"/>
            </a:schemeClr>
          </a:solidFill>
          <a:ln>
            <a:noFill/>
          </a:ln>
        </p:spPr>
        <p:txBody>
          <a:bodyPr lIns="0" tIns="0" rIns="0" bIns="0" anchor="ctr" anchorCtr="0">
            <a:noAutofit/>
          </a:bodyPr>
          <a:lstStyle/>
          <a:p>
            <a:pPr algn="ctr">
              <a:buClr>
                <a:srgbClr val="FFFFFF"/>
              </a:buClr>
              <a:buSzPct val="25000"/>
            </a:pPr>
            <a:r>
              <a:rPr lang="en-US" sz="900" b="1" dirty="0" smtClean="0">
                <a:solidFill>
                  <a:srgbClr val="FFFFFF"/>
                </a:solidFill>
                <a:rtl val="0"/>
              </a:rPr>
              <a:t>Slicing</a:t>
            </a:r>
          </a:p>
          <a:p>
            <a:pPr algn="ctr">
              <a:buClr>
                <a:srgbClr val="FFFFFF"/>
              </a:buClr>
              <a:buSzPct val="25000"/>
            </a:pPr>
            <a:r>
              <a:rPr lang="en-US" sz="900" b="1" dirty="0" smtClean="0">
                <a:solidFill>
                  <a:srgbClr val="FFFFFF"/>
                </a:solidFill>
                <a:rtl val="0"/>
              </a:rPr>
              <a:t>Agent</a:t>
            </a:r>
            <a:endParaRPr lang="en-US" sz="900" b="1" dirty="0">
              <a:solidFill>
                <a:srgbClr val="FFFFFF"/>
              </a:solidFill>
              <a:rtl val="0"/>
            </a:endParaRPr>
          </a:p>
        </p:txBody>
      </p:sp>
      <p:sp>
        <p:nvSpPr>
          <p:cNvPr id="66" name="자유형 65"/>
          <p:cNvSpPr/>
          <p:nvPr/>
        </p:nvSpPr>
        <p:spPr>
          <a:xfrm>
            <a:off x="3002836" y="2665630"/>
            <a:ext cx="368478" cy="863955"/>
          </a:xfrm>
          <a:custGeom>
            <a:avLst/>
            <a:gdLst>
              <a:gd name="connsiteX0" fmla="*/ 365760 w 368478"/>
              <a:gd name="connsiteY0" fmla="*/ 0 h 899770"/>
              <a:gd name="connsiteX1" fmla="*/ 336499 w 368478"/>
              <a:gd name="connsiteY1" fmla="*/ 424282 h 899770"/>
              <a:gd name="connsiteX2" fmla="*/ 138989 w 368478"/>
              <a:gd name="connsiteY2" fmla="*/ 599847 h 899770"/>
              <a:gd name="connsiteX3" fmla="*/ 29261 w 368478"/>
              <a:gd name="connsiteY3" fmla="*/ 746151 h 899770"/>
              <a:gd name="connsiteX4" fmla="*/ 0 w 368478"/>
              <a:gd name="connsiteY4" fmla="*/ 899770 h 899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78" h="899770">
                <a:moveTo>
                  <a:pt x="365760" y="0"/>
                </a:moveTo>
                <a:cubicBezTo>
                  <a:pt x="370027" y="162154"/>
                  <a:pt x="374294" y="324308"/>
                  <a:pt x="336499" y="424282"/>
                </a:cubicBezTo>
                <a:cubicBezTo>
                  <a:pt x="298704" y="524256"/>
                  <a:pt x="190195" y="546202"/>
                  <a:pt x="138989" y="599847"/>
                </a:cubicBezTo>
                <a:cubicBezTo>
                  <a:pt x="87783" y="653492"/>
                  <a:pt x="52426" y="696164"/>
                  <a:pt x="29261" y="746151"/>
                </a:cubicBezTo>
                <a:cubicBezTo>
                  <a:pt x="6096" y="796138"/>
                  <a:pt x="3048" y="847954"/>
                  <a:pt x="0" y="899770"/>
                </a:cubicBezTo>
              </a:path>
            </a:pathLst>
          </a:custGeom>
          <a:noFill/>
          <a:ln w="12700">
            <a:solidFill>
              <a:srgbClr val="FF0000"/>
            </a:solidFill>
            <a:prstDash val="sysDash"/>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5" name="Shape 556"/>
          <p:cNvSpPr/>
          <p:nvPr/>
        </p:nvSpPr>
        <p:spPr>
          <a:xfrm>
            <a:off x="4073900" y="1956050"/>
            <a:ext cx="1171481" cy="285236"/>
          </a:xfrm>
          <a:prstGeom prst="roundRect">
            <a:avLst>
              <a:gd name="adj" fmla="val 16667"/>
            </a:avLst>
          </a:prstGeom>
          <a:solidFill>
            <a:schemeClr val="bg1">
              <a:lumMod val="75000"/>
            </a:schemeClr>
          </a:solidFill>
          <a:ln>
            <a:noFill/>
          </a:ln>
        </p:spPr>
        <p:txBody>
          <a:bodyPr lIns="0" tIns="0" rIns="0" bIns="0" anchor="ctr" anchorCtr="0">
            <a:noAutofit/>
          </a:bodyPr>
          <a:lstStyle/>
          <a:p>
            <a:pPr algn="ctr">
              <a:lnSpc>
                <a:spcPct val="90000"/>
              </a:lnSpc>
              <a:buClr>
                <a:srgbClr val="FFFFFF"/>
              </a:buClr>
              <a:buSzPct val="25000"/>
            </a:pPr>
            <a:r>
              <a:rPr lang="en-US" sz="900" b="1" dirty="0" smtClean="0">
                <a:solidFill>
                  <a:srgbClr val="FFFFFF"/>
                </a:solidFill>
                <a:rtl val="0"/>
              </a:rPr>
              <a:t>Slicing</a:t>
            </a:r>
          </a:p>
          <a:p>
            <a:pPr algn="ctr">
              <a:lnSpc>
                <a:spcPct val="90000"/>
              </a:lnSpc>
              <a:buClr>
                <a:srgbClr val="FFFFFF"/>
              </a:buClr>
              <a:buSzPct val="25000"/>
            </a:pPr>
            <a:r>
              <a:rPr lang="en-US" sz="900" b="1" dirty="0" smtClean="0">
                <a:solidFill>
                  <a:srgbClr val="FFFFFF"/>
                </a:solidFill>
                <a:rtl val="0"/>
              </a:rPr>
              <a:t>Portal</a:t>
            </a:r>
            <a:endParaRPr lang="en-US" sz="900" b="1" dirty="0">
              <a:solidFill>
                <a:srgbClr val="FFFFFF"/>
              </a:solidFill>
              <a:rtl val="0"/>
            </a:endParaRPr>
          </a:p>
        </p:txBody>
      </p:sp>
      <p:sp>
        <p:nvSpPr>
          <p:cNvPr id="76" name="Shape 534"/>
          <p:cNvSpPr/>
          <p:nvPr/>
        </p:nvSpPr>
        <p:spPr>
          <a:xfrm>
            <a:off x="6324600" y="3570435"/>
            <a:ext cx="799515" cy="691407"/>
          </a:xfrm>
          <a:prstGeom prst="roundRect">
            <a:avLst>
              <a:gd name="adj" fmla="val 16667"/>
            </a:avLst>
          </a:prstGeom>
          <a:solidFill>
            <a:schemeClr val="accent6">
              <a:lumMod val="60000"/>
              <a:lumOff val="40000"/>
            </a:schemeClr>
          </a:solidFill>
          <a:ln>
            <a:solidFill>
              <a:schemeClr val="accent6">
                <a:lumMod val="75000"/>
              </a:schemeClr>
            </a:solidFill>
          </a:ln>
        </p:spPr>
        <p:txBody>
          <a:bodyPr lIns="0" tIns="0" rIns="0" bIns="0" anchor="ctr" anchorCtr="0">
            <a:noAutofit/>
          </a:bodyPr>
          <a:lstStyle/>
          <a:p>
            <a:pPr algn="ctr">
              <a:buClr>
                <a:srgbClr val="FFFFFF"/>
              </a:buClr>
              <a:buSzPct val="25000"/>
            </a:pPr>
            <a:r>
              <a:rPr lang="en-US" sz="900" b="1" dirty="0" smtClean="0">
                <a:solidFill>
                  <a:srgbClr val="FFFFFF"/>
                </a:solidFill>
                <a:rtl val="0"/>
              </a:rPr>
              <a:t>vEPC</a:t>
            </a:r>
            <a:endParaRPr lang="en-US" sz="900" b="1" dirty="0">
              <a:solidFill>
                <a:srgbClr val="FFFFFF"/>
              </a:solidFill>
              <a:rtl val="0"/>
            </a:endParaRPr>
          </a:p>
        </p:txBody>
      </p:sp>
      <p:sp>
        <p:nvSpPr>
          <p:cNvPr id="77" name="Shape 534"/>
          <p:cNvSpPr/>
          <p:nvPr/>
        </p:nvSpPr>
        <p:spPr>
          <a:xfrm>
            <a:off x="4080895" y="3631757"/>
            <a:ext cx="637965" cy="548388"/>
          </a:xfrm>
          <a:prstGeom prst="roundRect">
            <a:avLst>
              <a:gd name="adj" fmla="val 16667"/>
            </a:avLst>
          </a:prstGeom>
          <a:solidFill>
            <a:srgbClr val="E36C09"/>
          </a:solidFill>
          <a:ln>
            <a:solidFill>
              <a:schemeClr val="accent6">
                <a:lumMod val="50000"/>
              </a:schemeClr>
            </a:solidFill>
          </a:ln>
        </p:spPr>
        <p:txBody>
          <a:bodyPr lIns="0" tIns="0" rIns="0" bIns="0" anchor="ctr" anchorCtr="0">
            <a:noAutofit/>
          </a:bodyPr>
          <a:lstStyle/>
          <a:p>
            <a:pPr algn="ctr">
              <a:buClr>
                <a:srgbClr val="FFFFFF"/>
              </a:buClr>
              <a:buSzPct val="25000"/>
            </a:pPr>
            <a:r>
              <a:rPr lang="en-US" sz="900" b="1" dirty="0" smtClean="0">
                <a:solidFill>
                  <a:srgbClr val="FFFFFF"/>
                </a:solidFill>
                <a:rtl val="0"/>
              </a:rPr>
              <a:t>Edge </a:t>
            </a:r>
          </a:p>
          <a:p>
            <a:pPr algn="ctr">
              <a:buClr>
                <a:srgbClr val="FFFFFF"/>
              </a:buClr>
              <a:buSzPct val="25000"/>
            </a:pPr>
            <a:r>
              <a:rPr lang="en-US" sz="900" b="1" dirty="0" smtClean="0">
                <a:solidFill>
                  <a:srgbClr val="FFFFFF"/>
                </a:solidFill>
                <a:rtl val="0"/>
              </a:rPr>
              <a:t>Core</a:t>
            </a:r>
          </a:p>
          <a:p>
            <a:pPr algn="ctr">
              <a:buClr>
                <a:srgbClr val="FFFFFF"/>
              </a:buClr>
              <a:buSzPct val="25000"/>
            </a:pPr>
            <a:r>
              <a:rPr lang="en-US" sz="900" b="1" dirty="0" smtClean="0">
                <a:solidFill>
                  <a:srgbClr val="FFFFFF"/>
                </a:solidFill>
                <a:rtl val="0"/>
              </a:rPr>
              <a:t>Slice</a:t>
            </a:r>
            <a:endParaRPr lang="en-US" sz="900" b="1" dirty="0">
              <a:solidFill>
                <a:srgbClr val="FFFFFF"/>
              </a:solidFill>
              <a:rtl val="0"/>
            </a:endParaRPr>
          </a:p>
        </p:txBody>
      </p:sp>
      <p:sp>
        <p:nvSpPr>
          <p:cNvPr id="78" name="Shape 534"/>
          <p:cNvSpPr/>
          <p:nvPr/>
        </p:nvSpPr>
        <p:spPr>
          <a:xfrm>
            <a:off x="3857835" y="3496183"/>
            <a:ext cx="637965" cy="548388"/>
          </a:xfrm>
          <a:prstGeom prst="roundRect">
            <a:avLst>
              <a:gd name="adj" fmla="val 16667"/>
            </a:avLst>
          </a:prstGeom>
          <a:solidFill>
            <a:srgbClr val="E36C09"/>
          </a:solidFill>
          <a:ln>
            <a:solidFill>
              <a:schemeClr val="accent6">
                <a:lumMod val="50000"/>
              </a:schemeClr>
            </a:solidFill>
          </a:ln>
        </p:spPr>
        <p:txBody>
          <a:bodyPr lIns="0" tIns="0" rIns="0" bIns="0" anchor="ctr" anchorCtr="0">
            <a:noAutofit/>
          </a:bodyPr>
          <a:lstStyle/>
          <a:p>
            <a:pPr algn="ctr">
              <a:buClr>
                <a:srgbClr val="FFFFFF"/>
              </a:buClr>
              <a:buSzPct val="25000"/>
            </a:pPr>
            <a:r>
              <a:rPr lang="en-US" sz="900" b="1" dirty="0" smtClean="0">
                <a:solidFill>
                  <a:srgbClr val="FFFFFF"/>
                </a:solidFill>
                <a:rtl val="0"/>
              </a:rPr>
              <a:t>Edge </a:t>
            </a:r>
          </a:p>
          <a:p>
            <a:pPr algn="ctr">
              <a:buClr>
                <a:srgbClr val="FFFFFF"/>
              </a:buClr>
              <a:buSzPct val="25000"/>
            </a:pPr>
            <a:r>
              <a:rPr lang="en-US" sz="900" b="1" dirty="0" smtClean="0">
                <a:solidFill>
                  <a:srgbClr val="FFFFFF"/>
                </a:solidFill>
                <a:rtl val="0"/>
              </a:rPr>
              <a:t>Core</a:t>
            </a:r>
          </a:p>
          <a:p>
            <a:pPr algn="ctr">
              <a:buClr>
                <a:srgbClr val="FFFFFF"/>
              </a:buClr>
              <a:buSzPct val="25000"/>
            </a:pPr>
            <a:r>
              <a:rPr lang="en-US" sz="900" b="1" dirty="0" smtClean="0">
                <a:solidFill>
                  <a:srgbClr val="FFFFFF"/>
                </a:solidFill>
                <a:rtl val="0"/>
              </a:rPr>
              <a:t>Slice</a:t>
            </a:r>
            <a:endParaRPr lang="en-US" sz="900" b="1" dirty="0">
              <a:solidFill>
                <a:srgbClr val="FFFFFF"/>
              </a:solidFill>
              <a:rtl val="0"/>
            </a:endParaRPr>
          </a:p>
        </p:txBody>
      </p:sp>
      <p:sp>
        <p:nvSpPr>
          <p:cNvPr id="79" name="Shape 537"/>
          <p:cNvSpPr/>
          <p:nvPr/>
        </p:nvSpPr>
        <p:spPr>
          <a:xfrm>
            <a:off x="5557061" y="3554057"/>
            <a:ext cx="386540" cy="714786"/>
          </a:xfrm>
          <a:prstGeom prst="rect">
            <a:avLst/>
          </a:prstGeom>
          <a:solidFill>
            <a:srgbClr val="C4BD97"/>
          </a:solidFill>
          <a:ln w="25400" cap="flat" cmpd="sng">
            <a:solidFill>
              <a:schemeClr val="tx2">
                <a:lumMod val="50000"/>
              </a:schemeClr>
            </a:solidFill>
            <a:prstDash val="solid"/>
            <a:round/>
            <a:headEnd type="none" w="med" len="med"/>
            <a:tailEnd type="none" w="med" len="med"/>
          </a:ln>
        </p:spPr>
        <p:txBody>
          <a:bodyPr lIns="0" tIns="0" rIns="0" bIns="0" anchor="ctr" anchorCtr="0">
            <a:noAutofit/>
          </a:bodyPr>
          <a:lstStyle/>
          <a:p>
            <a:pPr algn="ctr">
              <a:buClr>
                <a:srgbClr val="000000"/>
              </a:buClr>
              <a:buSzPct val="25000"/>
            </a:pPr>
            <a:r>
              <a:rPr lang="en-US" sz="700" b="1" dirty="0" smtClean="0">
                <a:rtl val="0"/>
              </a:rPr>
              <a:t>Back</a:t>
            </a:r>
          </a:p>
          <a:p>
            <a:pPr algn="ctr">
              <a:buClr>
                <a:srgbClr val="000000"/>
              </a:buClr>
              <a:buSzPct val="25000"/>
            </a:pPr>
            <a:r>
              <a:rPr lang="en-US" sz="700" b="1" dirty="0">
                <a:rtl val="0"/>
              </a:rPr>
              <a:t>-</a:t>
            </a:r>
            <a:r>
              <a:rPr lang="en-US" sz="700" b="1" dirty="0" smtClean="0">
                <a:rtl val="0"/>
              </a:rPr>
              <a:t>haul</a:t>
            </a:r>
            <a:endParaRPr lang="en-US" sz="700" b="1" dirty="0">
              <a:rtl val="0"/>
            </a:endParaRPr>
          </a:p>
        </p:txBody>
      </p:sp>
      <p:sp>
        <p:nvSpPr>
          <p:cNvPr id="81" name="Shape 576"/>
          <p:cNvSpPr/>
          <p:nvPr/>
        </p:nvSpPr>
        <p:spPr>
          <a:xfrm rot="5400000">
            <a:off x="6575596" y="3917461"/>
            <a:ext cx="45719" cy="898918"/>
          </a:xfrm>
          <a:prstGeom prst="rightBracket">
            <a:avLst>
              <a:gd name="adj" fmla="val 8333"/>
            </a:avLst>
          </a:prstGeom>
          <a:noFill/>
          <a:ln w="12700" cap="flat" cmpd="sng">
            <a:solidFill>
              <a:srgbClr val="7F7F7F"/>
            </a:solidFill>
            <a:prstDash val="solid"/>
            <a:round/>
            <a:headEnd type="none" w="med" len="med"/>
            <a:tailEnd type="none" w="med" len="med"/>
          </a:ln>
        </p:spPr>
        <p:txBody>
          <a:bodyPr lIns="82283" tIns="41130" rIns="82283" bIns="41130" anchor="ctr" anchorCtr="0">
            <a:noAutofit/>
          </a:bodyPr>
          <a:lstStyle/>
          <a:p>
            <a:pPr algn="ctr">
              <a:buClr>
                <a:srgbClr val="000000"/>
              </a:buClr>
            </a:pPr>
            <a:endParaRPr sz="1600">
              <a:rtl val="0"/>
            </a:endParaRPr>
          </a:p>
        </p:txBody>
      </p:sp>
      <p:sp>
        <p:nvSpPr>
          <p:cNvPr id="82" name="Shape 531"/>
          <p:cNvSpPr txBox="1"/>
          <p:nvPr/>
        </p:nvSpPr>
        <p:spPr>
          <a:xfrm>
            <a:off x="6019800" y="4428351"/>
            <a:ext cx="1219200" cy="276999"/>
          </a:xfrm>
          <a:prstGeom prst="rect">
            <a:avLst/>
          </a:prstGeom>
          <a:noFill/>
          <a:ln>
            <a:noFill/>
          </a:ln>
        </p:spPr>
        <p:txBody>
          <a:bodyPr lIns="82283" tIns="41130" rIns="82283" bIns="41130" anchor="t" anchorCtr="0">
            <a:noAutofit/>
          </a:bodyPr>
          <a:lstStyle/>
          <a:p>
            <a:pPr>
              <a:buClr>
                <a:srgbClr val="000000"/>
              </a:buClr>
              <a:buSzPct val="25000"/>
            </a:pPr>
            <a:r>
              <a:rPr lang="en-US" sz="1000" b="1" dirty="0" smtClean="0">
                <a:rtl val="0"/>
              </a:rPr>
              <a:t>Centralized Core</a:t>
            </a:r>
            <a:endParaRPr lang="en-US" sz="1300" b="1" dirty="0">
              <a:rtl val="0"/>
            </a:endParaRPr>
          </a:p>
        </p:txBody>
      </p:sp>
      <p:sp>
        <p:nvSpPr>
          <p:cNvPr id="84" name="Shape 534"/>
          <p:cNvSpPr/>
          <p:nvPr/>
        </p:nvSpPr>
        <p:spPr>
          <a:xfrm>
            <a:off x="4766695" y="3487141"/>
            <a:ext cx="637965" cy="557429"/>
          </a:xfrm>
          <a:prstGeom prst="roundRect">
            <a:avLst>
              <a:gd name="adj" fmla="val 16667"/>
            </a:avLst>
          </a:prstGeom>
          <a:solidFill>
            <a:schemeClr val="accent5">
              <a:lumMod val="60000"/>
              <a:lumOff val="40000"/>
            </a:schemeClr>
          </a:solidFill>
          <a:ln>
            <a:noFill/>
          </a:ln>
        </p:spPr>
        <p:txBody>
          <a:bodyPr lIns="0" tIns="0" rIns="0" bIns="0" anchor="ctr" anchorCtr="0">
            <a:noAutofit/>
          </a:bodyPr>
          <a:lstStyle/>
          <a:p>
            <a:pPr algn="ctr">
              <a:buClr>
                <a:srgbClr val="FFFFFF"/>
              </a:buClr>
              <a:buSzPct val="25000"/>
            </a:pPr>
            <a:r>
              <a:rPr lang="en-US" sz="900" b="1" dirty="0" smtClean="0">
                <a:solidFill>
                  <a:srgbClr val="FFFFFF"/>
                </a:solidFill>
                <a:rtl val="0"/>
              </a:rPr>
              <a:t>Edge</a:t>
            </a:r>
          </a:p>
          <a:p>
            <a:pPr algn="ctr">
              <a:buClr>
                <a:srgbClr val="FFFFFF"/>
              </a:buClr>
              <a:buSzPct val="25000"/>
            </a:pPr>
            <a:r>
              <a:rPr lang="en-US" sz="900" b="1" dirty="0" smtClean="0">
                <a:solidFill>
                  <a:srgbClr val="FFFFFF"/>
                </a:solidFill>
                <a:rtl val="0"/>
              </a:rPr>
              <a:t>Services</a:t>
            </a:r>
            <a:endParaRPr lang="en-US" sz="900" b="1" dirty="0">
              <a:solidFill>
                <a:srgbClr val="FFFFFF"/>
              </a:solidFill>
              <a:rtl val="0"/>
            </a:endParaRPr>
          </a:p>
        </p:txBody>
      </p:sp>
      <p:pic>
        <p:nvPicPr>
          <p:cNvPr id="4098" name="Picture 2"/>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4800" y="3206916"/>
            <a:ext cx="228600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 name="Shape 534"/>
          <p:cNvSpPr/>
          <p:nvPr/>
        </p:nvSpPr>
        <p:spPr>
          <a:xfrm>
            <a:off x="6124873" y="3483483"/>
            <a:ext cx="814867" cy="688467"/>
          </a:xfrm>
          <a:prstGeom prst="roundRect">
            <a:avLst>
              <a:gd name="adj" fmla="val 16667"/>
            </a:avLst>
          </a:prstGeom>
          <a:solidFill>
            <a:schemeClr val="accent6">
              <a:lumMod val="60000"/>
              <a:lumOff val="40000"/>
            </a:schemeClr>
          </a:solidFill>
          <a:ln>
            <a:solidFill>
              <a:schemeClr val="accent6">
                <a:lumMod val="75000"/>
              </a:schemeClr>
            </a:solidFill>
          </a:ln>
        </p:spPr>
        <p:txBody>
          <a:bodyPr lIns="0" tIns="0" rIns="0" bIns="0" anchor="ctr" anchorCtr="0">
            <a:noAutofit/>
          </a:bodyPr>
          <a:lstStyle/>
          <a:p>
            <a:pPr algn="ctr">
              <a:buClr>
                <a:srgbClr val="FFFFFF"/>
              </a:buClr>
              <a:buSzPct val="25000"/>
            </a:pPr>
            <a:r>
              <a:rPr lang="en-US" sz="900" b="1" dirty="0" smtClean="0">
                <a:solidFill>
                  <a:srgbClr val="FFFFFF"/>
                </a:solidFill>
                <a:rtl val="0"/>
              </a:rPr>
              <a:t>Central</a:t>
            </a:r>
          </a:p>
          <a:p>
            <a:pPr algn="ctr">
              <a:buClr>
                <a:srgbClr val="FFFFFF"/>
              </a:buClr>
              <a:buSzPct val="25000"/>
            </a:pPr>
            <a:r>
              <a:rPr lang="en-US" sz="900" b="1" dirty="0" smtClean="0">
                <a:solidFill>
                  <a:srgbClr val="FFFFFF"/>
                </a:solidFill>
                <a:rtl val="0"/>
              </a:rPr>
              <a:t>Core</a:t>
            </a:r>
          </a:p>
          <a:p>
            <a:pPr algn="ctr">
              <a:buClr>
                <a:srgbClr val="FFFFFF"/>
              </a:buClr>
              <a:buSzPct val="25000"/>
            </a:pPr>
            <a:r>
              <a:rPr lang="en-US" sz="900" b="1" dirty="0" smtClean="0">
                <a:solidFill>
                  <a:srgbClr val="FFFFFF"/>
                </a:solidFill>
                <a:rtl val="0"/>
              </a:rPr>
              <a:t>Slice</a:t>
            </a:r>
            <a:endParaRPr lang="en-US" sz="900" b="1" dirty="0">
              <a:solidFill>
                <a:srgbClr val="FFFFFF"/>
              </a:solidFill>
              <a:rtl val="0"/>
            </a:endParaRPr>
          </a:p>
        </p:txBody>
      </p:sp>
      <p:cxnSp>
        <p:nvCxnSpPr>
          <p:cNvPr id="7" name="직선 화살표 연결선 6"/>
          <p:cNvCxnSpPr>
            <a:stCxn id="59" idx="3"/>
            <a:endCxn id="78" idx="1"/>
          </p:cNvCxnSpPr>
          <p:nvPr/>
        </p:nvCxnSpPr>
        <p:spPr>
          <a:xfrm flipV="1">
            <a:off x="3541328" y="3770377"/>
            <a:ext cx="316507" cy="1282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2" name="직선 화살표 연결선 101"/>
          <p:cNvCxnSpPr>
            <a:stCxn id="59" idx="3"/>
          </p:cNvCxnSpPr>
          <p:nvPr/>
        </p:nvCxnSpPr>
        <p:spPr>
          <a:xfrm>
            <a:off x="3541328" y="3898641"/>
            <a:ext cx="554240" cy="1971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 name="직선 화살표 연결선 102"/>
          <p:cNvCxnSpPr>
            <a:endCxn id="101" idx="1"/>
          </p:cNvCxnSpPr>
          <p:nvPr/>
        </p:nvCxnSpPr>
        <p:spPr>
          <a:xfrm flipV="1">
            <a:off x="3434540" y="3827717"/>
            <a:ext cx="2690333" cy="709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4" name="직선 화살표 연결선 103"/>
          <p:cNvCxnSpPr>
            <a:stCxn id="59" idx="3"/>
          </p:cNvCxnSpPr>
          <p:nvPr/>
        </p:nvCxnSpPr>
        <p:spPr>
          <a:xfrm>
            <a:off x="3541328" y="3898641"/>
            <a:ext cx="2935672" cy="289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5" name="Shape 555"/>
          <p:cNvSpPr/>
          <p:nvPr/>
        </p:nvSpPr>
        <p:spPr>
          <a:xfrm>
            <a:off x="2559578" y="2302310"/>
            <a:ext cx="2824192" cy="385265"/>
          </a:xfrm>
          <a:prstGeom prst="rect">
            <a:avLst/>
          </a:prstGeom>
          <a:solidFill>
            <a:schemeClr val="accent4">
              <a:lumMod val="60000"/>
              <a:lumOff val="40000"/>
            </a:schemeClr>
          </a:solidFill>
          <a:ln>
            <a:noFill/>
          </a:ln>
        </p:spPr>
        <p:txBody>
          <a:bodyPr lIns="82283" tIns="91440" rIns="82283" bIns="41130" anchor="ctr" anchorCtr="0">
            <a:noAutofit/>
          </a:bodyPr>
          <a:lstStyle/>
          <a:p>
            <a:pPr algn="ctr">
              <a:buClr>
                <a:srgbClr val="FFFFFF"/>
              </a:buClr>
              <a:buSzPct val="25000"/>
            </a:pPr>
            <a:r>
              <a:rPr lang="en-US" dirty="0" smtClean="0">
                <a:solidFill>
                  <a:srgbClr val="FFFFFF"/>
                </a:solidFill>
                <a:rtl val="0"/>
              </a:rPr>
              <a:t>M-CORD Control Platform</a:t>
            </a:r>
          </a:p>
          <a:p>
            <a:pPr algn="ctr">
              <a:buClr>
                <a:srgbClr val="FFFFFF"/>
              </a:buClr>
              <a:buSzPct val="25000"/>
            </a:pPr>
            <a:endParaRPr lang="en-US" sz="1600" dirty="0" smtClean="0">
              <a:solidFill>
                <a:srgbClr val="FFFFFF"/>
              </a:solidFill>
              <a:rtl val="0"/>
            </a:endParaRPr>
          </a:p>
        </p:txBody>
      </p:sp>
      <p:sp>
        <p:nvSpPr>
          <p:cNvPr id="106" name="모서리가 둥근 직사각형 105"/>
          <p:cNvSpPr/>
          <p:nvPr/>
        </p:nvSpPr>
        <p:spPr>
          <a:xfrm>
            <a:off x="2921346" y="2478384"/>
            <a:ext cx="851892" cy="18001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ONOS</a:t>
            </a:r>
            <a:endParaRPr lang="ko-KR" altLang="en-US" dirty="0"/>
          </a:p>
        </p:txBody>
      </p:sp>
      <p:sp>
        <p:nvSpPr>
          <p:cNvPr id="107" name="모서리가 둥근 직사각형 106"/>
          <p:cNvSpPr/>
          <p:nvPr/>
        </p:nvSpPr>
        <p:spPr>
          <a:xfrm>
            <a:off x="4064346" y="2485617"/>
            <a:ext cx="851892" cy="18001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XOS</a:t>
            </a:r>
            <a:endParaRPr lang="ko-KR" altLang="en-US" dirty="0"/>
          </a:p>
        </p:txBody>
      </p:sp>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9745" y="1510799"/>
            <a:ext cx="2420430" cy="152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줄무늬가 있는 오른쪽 화살표 24"/>
          <p:cNvSpPr/>
          <p:nvPr/>
        </p:nvSpPr>
        <p:spPr>
          <a:xfrm rot="18729248">
            <a:off x="6114804" y="2945206"/>
            <a:ext cx="364449" cy="304800"/>
          </a:xfrm>
          <a:prstGeom prst="stripedRight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69635883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모서리가 둥근 직사각형 77"/>
          <p:cNvSpPr/>
          <p:nvPr/>
        </p:nvSpPr>
        <p:spPr>
          <a:xfrm>
            <a:off x="5677998" y="1504950"/>
            <a:ext cx="3429000" cy="1496663"/>
          </a:xfrm>
          <a:prstGeom prst="roundRect">
            <a:avLst>
              <a:gd name="adj" fmla="val 9344"/>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모서리가 둥근 직사각형 3"/>
          <p:cNvSpPr/>
          <p:nvPr/>
        </p:nvSpPr>
        <p:spPr>
          <a:xfrm>
            <a:off x="67169" y="236887"/>
            <a:ext cx="313831" cy="283028"/>
          </a:xfrm>
          <a:prstGeom prst="round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ltLang="ko-KR" b="1" dirty="0" smtClean="0">
                <a:solidFill>
                  <a:prstClr val="white"/>
                </a:solidFill>
                <a:latin typeface="Calibri" panose="020F0502020204030204" pitchFamily="34" charset="0"/>
              </a:rPr>
              <a:t>2</a:t>
            </a:r>
            <a:endParaRPr lang="ko-KR" altLang="en-US" b="1" dirty="0">
              <a:solidFill>
                <a:prstClr val="white"/>
              </a:solidFill>
              <a:latin typeface="Calibri" panose="020F0502020204030204" pitchFamily="34" charset="0"/>
            </a:endParaRPr>
          </a:p>
        </p:txBody>
      </p:sp>
      <p:sp>
        <p:nvSpPr>
          <p:cNvPr id="8" name="Shape 49"/>
          <p:cNvSpPr txBox="1">
            <a:spLocks/>
          </p:cNvSpPr>
          <p:nvPr/>
        </p:nvSpPr>
        <p:spPr>
          <a:xfrm>
            <a:off x="409679" y="0"/>
            <a:ext cx="8229600" cy="752598"/>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en-US" dirty="0" smtClean="0"/>
              <a:t>Implementation and Demo</a:t>
            </a:r>
            <a:endParaRPr lang="en-US"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064" t="31059" r="6540" b="20369"/>
          <a:stretch/>
        </p:blipFill>
        <p:spPr bwMode="auto">
          <a:xfrm>
            <a:off x="5741205" y="1619589"/>
            <a:ext cx="3250395" cy="1256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Content Placeholder 2"/>
          <p:cNvSpPr txBox="1">
            <a:spLocks/>
          </p:cNvSpPr>
          <p:nvPr/>
        </p:nvSpPr>
        <p:spPr>
          <a:xfrm>
            <a:off x="270888" y="777094"/>
            <a:ext cx="8644512" cy="148985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00000"/>
              </a:lnSpc>
              <a:spcBef>
                <a:spcPts val="480"/>
              </a:spcBef>
              <a:spcAft>
                <a:spcPts val="0"/>
              </a:spcAft>
              <a:buClr>
                <a:schemeClr val="dk1"/>
              </a:buClr>
              <a:buSzPct val="100000"/>
              <a:buFont typeface="Arial"/>
              <a:buNone/>
              <a:defRPr sz="2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440"/>
              </a:spcBef>
              <a:spcAft>
                <a:spcPts val="0"/>
              </a:spcAft>
              <a:buClr>
                <a:schemeClr val="dk1"/>
              </a:buClr>
              <a:buSzPct val="100000"/>
              <a:buFont typeface="Arial"/>
              <a:buNone/>
              <a:defRPr sz="2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174625" indent="-174625">
              <a:spcBef>
                <a:spcPts val="1200"/>
              </a:spcBef>
              <a:buFont typeface="Wingdings" panose="05000000000000000000" pitchFamily="2" charset="2"/>
              <a:buChar char="§"/>
            </a:pPr>
            <a:r>
              <a:rPr lang="en-US" sz="1800" b="1" dirty="0" smtClean="0"/>
              <a:t>Observability and Analytics</a:t>
            </a:r>
          </a:p>
          <a:p>
            <a:pPr marL="401638" lvl="1" indent="-169863">
              <a:lnSpc>
                <a:spcPts val="1500"/>
              </a:lnSpc>
              <a:spcBef>
                <a:spcPts val="200"/>
              </a:spcBef>
              <a:buFont typeface="Arial" panose="020B0604020202020204" pitchFamily="34" charset="0"/>
              <a:buChar char="•"/>
            </a:pPr>
            <a:r>
              <a:rPr lang="en-US" altLang="ko-KR" sz="1400" dirty="0" smtClean="0"/>
              <a:t>Use real-time programmable vProbes</a:t>
            </a:r>
          </a:p>
          <a:p>
            <a:pPr marL="401638" lvl="1" indent="-169863">
              <a:lnSpc>
                <a:spcPts val="1500"/>
              </a:lnSpc>
              <a:spcBef>
                <a:spcPts val="200"/>
              </a:spcBef>
              <a:buFont typeface="Arial" panose="020B0604020202020204" pitchFamily="34" charset="0"/>
              <a:buChar char="•"/>
            </a:pPr>
            <a:r>
              <a:rPr lang="en-US" sz="1400" dirty="0" smtClean="0"/>
              <a:t>Enable flow type based Core Slicing by identifying application</a:t>
            </a:r>
          </a:p>
          <a:p>
            <a:pPr marL="401638" lvl="1" indent="-169863">
              <a:lnSpc>
                <a:spcPts val="1500"/>
              </a:lnSpc>
              <a:spcBef>
                <a:spcPts val="200"/>
              </a:spcBef>
              <a:buFont typeface="Arial" panose="020B0604020202020204" pitchFamily="34" charset="0"/>
              <a:buChar char="•"/>
            </a:pPr>
            <a:r>
              <a:rPr lang="en-US" sz="1400" dirty="0" smtClean="0"/>
              <a:t>Enable monitoring, DPI, mirroring of packets </a:t>
            </a:r>
          </a:p>
        </p:txBody>
      </p:sp>
      <p:sp>
        <p:nvSpPr>
          <p:cNvPr id="83" name="직사각형 82"/>
          <p:cNvSpPr/>
          <p:nvPr/>
        </p:nvSpPr>
        <p:spPr>
          <a:xfrm>
            <a:off x="558084" y="4619080"/>
            <a:ext cx="7923456" cy="523220"/>
          </a:xfrm>
          <a:prstGeom prst="rect">
            <a:avLst/>
          </a:prstGeom>
        </p:spPr>
        <p:txBody>
          <a:bodyPr wrap="square">
            <a:spAutoFit/>
          </a:bodyPr>
          <a:lstStyle/>
          <a:p>
            <a:pPr marL="342900" lvl="1" indent="-171450">
              <a:buFont typeface="Arial" panose="020B0604020202020204" pitchFamily="34" charset="0"/>
              <a:buChar char="•"/>
            </a:pPr>
            <a:r>
              <a:rPr lang="en-US" altLang="ko-KR" dirty="0" smtClean="0">
                <a:solidFill>
                  <a:srgbClr val="0070C0"/>
                </a:solidFill>
                <a:sym typeface="Wingdings" panose="05000000000000000000" pitchFamily="2" charset="2"/>
              </a:rPr>
              <a:t>Show collections of vEPC stats such as packet inter-arrival time</a:t>
            </a:r>
          </a:p>
          <a:p>
            <a:pPr marL="342900" lvl="1" indent="-171450">
              <a:buFont typeface="Arial" panose="020B0604020202020204" pitchFamily="34" charset="0"/>
              <a:buChar char="•"/>
            </a:pPr>
            <a:r>
              <a:rPr lang="en-US" altLang="ko-KR" dirty="0" smtClean="0">
                <a:solidFill>
                  <a:srgbClr val="0070C0"/>
                </a:solidFill>
                <a:sym typeface="Wingdings" panose="05000000000000000000" pitchFamily="2" charset="2"/>
              </a:rPr>
              <a:t>Show service based Core slicing</a:t>
            </a:r>
            <a:endParaRPr lang="en-US" altLang="ko-KR" dirty="0">
              <a:solidFill>
                <a:srgbClr val="0070C0"/>
              </a:solidFill>
            </a:endParaRPr>
          </a:p>
        </p:txBody>
      </p:sp>
      <p:sp>
        <p:nvSpPr>
          <p:cNvPr id="50" name="모서리가 둥근 직사각형 49"/>
          <p:cNvSpPr/>
          <p:nvPr/>
        </p:nvSpPr>
        <p:spPr>
          <a:xfrm>
            <a:off x="386634" y="4729584"/>
            <a:ext cx="371189" cy="283028"/>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r>
              <a:rPr lang="en-US" altLang="ko-KR" sz="1000" b="1" dirty="0" smtClean="0">
                <a:solidFill>
                  <a:prstClr val="white"/>
                </a:solidFill>
                <a:latin typeface="Calibri" panose="020F0502020204030204" pitchFamily="34" charset="0"/>
              </a:rPr>
              <a:t>Demo</a:t>
            </a:r>
            <a:endParaRPr lang="ko-KR" altLang="en-US" sz="500" b="1" dirty="0">
              <a:solidFill>
                <a:prstClr val="white"/>
              </a:solidFill>
              <a:latin typeface="Calibri" panose="020F0502020204030204" pitchFamily="34" charset="0"/>
            </a:endParaRPr>
          </a:p>
        </p:txBody>
      </p:sp>
      <p:sp>
        <p:nvSpPr>
          <p:cNvPr id="36" name="Shape 556"/>
          <p:cNvSpPr/>
          <p:nvPr/>
        </p:nvSpPr>
        <p:spPr>
          <a:xfrm>
            <a:off x="2407178" y="1926790"/>
            <a:ext cx="2835463" cy="347351"/>
          </a:xfrm>
          <a:prstGeom prst="roundRect">
            <a:avLst>
              <a:gd name="adj" fmla="val 16667"/>
            </a:avLst>
          </a:prstGeom>
          <a:solidFill>
            <a:srgbClr val="CC9900"/>
          </a:solidFill>
          <a:ln>
            <a:noFill/>
          </a:ln>
        </p:spPr>
        <p:txBody>
          <a:bodyPr lIns="0" tIns="0" rIns="0" bIns="0" anchor="ctr" anchorCtr="0">
            <a:noAutofit/>
          </a:bodyPr>
          <a:lstStyle/>
          <a:p>
            <a:pPr algn="ctr">
              <a:lnSpc>
                <a:spcPct val="90000"/>
              </a:lnSpc>
              <a:buClr>
                <a:srgbClr val="FFFFFF"/>
              </a:buClr>
              <a:buSzPct val="25000"/>
            </a:pPr>
            <a:r>
              <a:rPr lang="en-US" sz="900" b="1" dirty="0" smtClean="0">
                <a:solidFill>
                  <a:srgbClr val="FFFFFF"/>
                </a:solidFill>
                <a:rtl val="0"/>
              </a:rPr>
              <a:t>    </a:t>
            </a:r>
            <a:r>
              <a:rPr lang="en-US" sz="900" b="1" dirty="0" err="1" smtClean="0">
                <a:solidFill>
                  <a:srgbClr val="FFFFFF"/>
                </a:solidFill>
                <a:rtl val="0"/>
              </a:rPr>
              <a:t>SmartNIC</a:t>
            </a:r>
            <a:r>
              <a:rPr lang="en-US" sz="900" b="1" dirty="0" smtClean="0">
                <a:solidFill>
                  <a:srgbClr val="FFFFFF"/>
                </a:solidFill>
                <a:rtl val="0"/>
              </a:rPr>
              <a:t> Programming Application</a:t>
            </a:r>
            <a:endParaRPr lang="en-US" sz="900" b="1" dirty="0">
              <a:solidFill>
                <a:srgbClr val="FFFFFF"/>
              </a:solidFill>
              <a:rtl val="0"/>
            </a:endParaRPr>
          </a:p>
        </p:txBody>
      </p:sp>
      <p:sp>
        <p:nvSpPr>
          <p:cNvPr id="38" name="Shape 576"/>
          <p:cNvSpPr/>
          <p:nvPr/>
        </p:nvSpPr>
        <p:spPr>
          <a:xfrm rot="5400000">
            <a:off x="3878920" y="2952164"/>
            <a:ext cx="70394" cy="2766401"/>
          </a:xfrm>
          <a:prstGeom prst="rightBracket">
            <a:avLst>
              <a:gd name="adj" fmla="val 8333"/>
            </a:avLst>
          </a:prstGeom>
          <a:noFill/>
          <a:ln w="12700" cap="flat" cmpd="sng">
            <a:solidFill>
              <a:srgbClr val="7F7F7F"/>
            </a:solidFill>
            <a:prstDash val="solid"/>
            <a:round/>
            <a:headEnd type="none" w="med" len="med"/>
            <a:tailEnd type="none" w="med" len="med"/>
          </a:ln>
        </p:spPr>
        <p:txBody>
          <a:bodyPr lIns="82283" tIns="41130" rIns="82283" bIns="41130" anchor="ctr" anchorCtr="0">
            <a:noAutofit/>
          </a:bodyPr>
          <a:lstStyle/>
          <a:p>
            <a:pPr algn="ctr">
              <a:buClr>
                <a:srgbClr val="000000"/>
              </a:buClr>
            </a:pPr>
            <a:endParaRPr sz="1600">
              <a:rtl val="0"/>
            </a:endParaRPr>
          </a:p>
        </p:txBody>
      </p:sp>
      <p:pic>
        <p:nvPicPr>
          <p:cNvPr id="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737231"/>
            <a:ext cx="2858918" cy="680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Shape 531"/>
          <p:cNvSpPr txBox="1"/>
          <p:nvPr/>
        </p:nvSpPr>
        <p:spPr>
          <a:xfrm>
            <a:off x="3499660" y="4424086"/>
            <a:ext cx="1143000" cy="276999"/>
          </a:xfrm>
          <a:prstGeom prst="rect">
            <a:avLst/>
          </a:prstGeom>
          <a:noFill/>
          <a:ln>
            <a:noFill/>
          </a:ln>
        </p:spPr>
        <p:txBody>
          <a:bodyPr lIns="82283" tIns="41130" rIns="82283" bIns="41130" anchor="t" anchorCtr="0">
            <a:noAutofit/>
          </a:bodyPr>
          <a:lstStyle/>
          <a:p>
            <a:pPr>
              <a:buClr>
                <a:srgbClr val="000000"/>
              </a:buClr>
              <a:buSzPct val="25000"/>
            </a:pPr>
            <a:r>
              <a:rPr lang="en-US" sz="1000" b="1" dirty="0" smtClean="0">
                <a:rtl val="0"/>
              </a:rPr>
              <a:t>Mobile edge</a:t>
            </a:r>
            <a:endParaRPr lang="en-US" sz="1300" b="1" dirty="0">
              <a:rtl val="0"/>
            </a:endParaRPr>
          </a:p>
        </p:txBody>
      </p:sp>
      <p:sp>
        <p:nvSpPr>
          <p:cNvPr id="59" name="Shape 534"/>
          <p:cNvSpPr/>
          <p:nvPr/>
        </p:nvSpPr>
        <p:spPr>
          <a:xfrm>
            <a:off x="6172200" y="3570435"/>
            <a:ext cx="799515" cy="691407"/>
          </a:xfrm>
          <a:prstGeom prst="roundRect">
            <a:avLst>
              <a:gd name="adj" fmla="val 16667"/>
            </a:avLst>
          </a:prstGeom>
          <a:solidFill>
            <a:schemeClr val="accent6">
              <a:lumMod val="60000"/>
              <a:lumOff val="40000"/>
            </a:schemeClr>
          </a:solidFill>
          <a:ln>
            <a:solidFill>
              <a:schemeClr val="accent6">
                <a:lumMod val="75000"/>
              </a:schemeClr>
            </a:solidFill>
          </a:ln>
        </p:spPr>
        <p:txBody>
          <a:bodyPr lIns="0" tIns="0" rIns="0" bIns="0" anchor="ctr" anchorCtr="0">
            <a:noAutofit/>
          </a:bodyPr>
          <a:lstStyle/>
          <a:p>
            <a:pPr algn="ctr">
              <a:buClr>
                <a:srgbClr val="FFFFFF"/>
              </a:buClr>
              <a:buSzPct val="25000"/>
            </a:pPr>
            <a:r>
              <a:rPr lang="en-US" sz="900" b="1" dirty="0" smtClean="0">
                <a:solidFill>
                  <a:srgbClr val="FFFFFF"/>
                </a:solidFill>
                <a:rtl val="0"/>
              </a:rPr>
              <a:t>vEPC</a:t>
            </a:r>
            <a:endParaRPr lang="en-US" sz="900" b="1" dirty="0">
              <a:solidFill>
                <a:srgbClr val="FFFFFF"/>
              </a:solidFill>
              <a:rtl val="0"/>
            </a:endParaRPr>
          </a:p>
        </p:txBody>
      </p:sp>
      <p:sp>
        <p:nvSpPr>
          <p:cNvPr id="61" name="Shape 534"/>
          <p:cNvSpPr/>
          <p:nvPr/>
        </p:nvSpPr>
        <p:spPr>
          <a:xfrm>
            <a:off x="4114800" y="3631757"/>
            <a:ext cx="637965" cy="548388"/>
          </a:xfrm>
          <a:prstGeom prst="roundRect">
            <a:avLst>
              <a:gd name="adj" fmla="val 16667"/>
            </a:avLst>
          </a:prstGeom>
          <a:solidFill>
            <a:srgbClr val="E36C09"/>
          </a:solidFill>
          <a:ln>
            <a:solidFill>
              <a:schemeClr val="accent6">
                <a:lumMod val="50000"/>
              </a:schemeClr>
            </a:solidFill>
          </a:ln>
        </p:spPr>
        <p:txBody>
          <a:bodyPr lIns="0" tIns="0" rIns="0" bIns="0" anchor="ctr" anchorCtr="0">
            <a:noAutofit/>
          </a:bodyPr>
          <a:lstStyle/>
          <a:p>
            <a:pPr algn="ctr">
              <a:buClr>
                <a:srgbClr val="FFFFFF"/>
              </a:buClr>
              <a:buSzPct val="25000"/>
            </a:pPr>
            <a:r>
              <a:rPr lang="en-US" sz="900" b="1" dirty="0" smtClean="0">
                <a:solidFill>
                  <a:srgbClr val="FFFFFF"/>
                </a:solidFill>
                <a:rtl val="0"/>
              </a:rPr>
              <a:t>EPC</a:t>
            </a:r>
          </a:p>
          <a:p>
            <a:pPr algn="ctr">
              <a:buClr>
                <a:srgbClr val="FFFFFF"/>
              </a:buClr>
              <a:buSzPct val="25000"/>
            </a:pPr>
            <a:r>
              <a:rPr lang="en-US" sz="900" b="1" dirty="0" smtClean="0">
                <a:solidFill>
                  <a:srgbClr val="FFFFFF"/>
                </a:solidFill>
                <a:rtl val="0"/>
              </a:rPr>
              <a:t>VMs</a:t>
            </a:r>
            <a:endParaRPr lang="en-US" sz="900" b="1" dirty="0">
              <a:solidFill>
                <a:srgbClr val="FFFFFF"/>
              </a:solidFill>
              <a:rtl val="0"/>
            </a:endParaRPr>
          </a:p>
        </p:txBody>
      </p:sp>
      <p:sp>
        <p:nvSpPr>
          <p:cNvPr id="62" name="Shape 534"/>
          <p:cNvSpPr/>
          <p:nvPr/>
        </p:nvSpPr>
        <p:spPr>
          <a:xfrm>
            <a:off x="3429000" y="3496183"/>
            <a:ext cx="637965" cy="548388"/>
          </a:xfrm>
          <a:prstGeom prst="roundRect">
            <a:avLst>
              <a:gd name="adj" fmla="val 16667"/>
            </a:avLst>
          </a:prstGeom>
          <a:solidFill>
            <a:srgbClr val="E36C09"/>
          </a:solidFill>
          <a:ln>
            <a:solidFill>
              <a:schemeClr val="accent6">
                <a:lumMod val="50000"/>
              </a:schemeClr>
            </a:solidFill>
          </a:ln>
        </p:spPr>
        <p:txBody>
          <a:bodyPr lIns="0" tIns="0" rIns="0" bIns="0" anchor="ctr" anchorCtr="0">
            <a:noAutofit/>
          </a:bodyPr>
          <a:lstStyle/>
          <a:p>
            <a:pPr algn="ctr">
              <a:buClr>
                <a:srgbClr val="FFFFFF"/>
              </a:buClr>
              <a:buSzPct val="25000"/>
            </a:pPr>
            <a:r>
              <a:rPr lang="en-US" sz="900" b="1" dirty="0" smtClean="0">
                <a:solidFill>
                  <a:srgbClr val="FFFFFF"/>
                </a:solidFill>
                <a:rtl val="0"/>
              </a:rPr>
              <a:t>EPC</a:t>
            </a:r>
          </a:p>
          <a:p>
            <a:pPr algn="ctr">
              <a:buClr>
                <a:srgbClr val="FFFFFF"/>
              </a:buClr>
              <a:buSzPct val="25000"/>
            </a:pPr>
            <a:r>
              <a:rPr lang="en-US" sz="900" b="1" dirty="0" smtClean="0">
                <a:solidFill>
                  <a:srgbClr val="FFFFFF"/>
                </a:solidFill>
                <a:rtl val="0"/>
              </a:rPr>
              <a:t>VMs</a:t>
            </a:r>
            <a:endParaRPr lang="en-US" sz="900" b="1" dirty="0">
              <a:solidFill>
                <a:srgbClr val="FFFFFF"/>
              </a:solidFill>
              <a:rtl val="0"/>
            </a:endParaRPr>
          </a:p>
        </p:txBody>
      </p:sp>
      <p:sp>
        <p:nvSpPr>
          <p:cNvPr id="63" name="Shape 537"/>
          <p:cNvSpPr/>
          <p:nvPr/>
        </p:nvSpPr>
        <p:spPr>
          <a:xfrm>
            <a:off x="5404661" y="3554057"/>
            <a:ext cx="386540" cy="714786"/>
          </a:xfrm>
          <a:prstGeom prst="rect">
            <a:avLst/>
          </a:prstGeom>
          <a:solidFill>
            <a:srgbClr val="C4BD97"/>
          </a:solidFill>
          <a:ln w="25400" cap="flat" cmpd="sng">
            <a:solidFill>
              <a:schemeClr val="tx2">
                <a:lumMod val="50000"/>
              </a:schemeClr>
            </a:solidFill>
            <a:prstDash val="solid"/>
            <a:round/>
            <a:headEnd type="none" w="med" len="med"/>
            <a:tailEnd type="none" w="med" len="med"/>
          </a:ln>
        </p:spPr>
        <p:txBody>
          <a:bodyPr lIns="0" tIns="0" rIns="0" bIns="0" anchor="ctr" anchorCtr="0">
            <a:noAutofit/>
          </a:bodyPr>
          <a:lstStyle/>
          <a:p>
            <a:pPr algn="ctr">
              <a:buClr>
                <a:srgbClr val="000000"/>
              </a:buClr>
              <a:buSzPct val="25000"/>
            </a:pPr>
            <a:r>
              <a:rPr lang="en-US" sz="700" b="1" dirty="0" smtClean="0">
                <a:rtl val="0"/>
              </a:rPr>
              <a:t>Back</a:t>
            </a:r>
          </a:p>
          <a:p>
            <a:pPr algn="ctr">
              <a:buClr>
                <a:srgbClr val="000000"/>
              </a:buClr>
              <a:buSzPct val="25000"/>
            </a:pPr>
            <a:r>
              <a:rPr lang="en-US" sz="700" b="1" dirty="0">
                <a:rtl val="0"/>
              </a:rPr>
              <a:t>-</a:t>
            </a:r>
            <a:r>
              <a:rPr lang="en-US" sz="700" b="1" dirty="0" smtClean="0">
                <a:rtl val="0"/>
              </a:rPr>
              <a:t>haul</a:t>
            </a:r>
            <a:endParaRPr lang="en-US" sz="700" b="1" dirty="0">
              <a:rtl val="0"/>
            </a:endParaRPr>
          </a:p>
        </p:txBody>
      </p:sp>
      <p:sp>
        <p:nvSpPr>
          <p:cNvPr id="64" name="Shape 576"/>
          <p:cNvSpPr/>
          <p:nvPr/>
        </p:nvSpPr>
        <p:spPr>
          <a:xfrm rot="5400000">
            <a:off x="6423196" y="3917461"/>
            <a:ext cx="45719" cy="898918"/>
          </a:xfrm>
          <a:prstGeom prst="rightBracket">
            <a:avLst>
              <a:gd name="adj" fmla="val 8333"/>
            </a:avLst>
          </a:prstGeom>
          <a:noFill/>
          <a:ln w="12700" cap="flat" cmpd="sng">
            <a:solidFill>
              <a:srgbClr val="7F7F7F"/>
            </a:solidFill>
            <a:prstDash val="solid"/>
            <a:round/>
            <a:headEnd type="none" w="med" len="med"/>
            <a:tailEnd type="none" w="med" len="med"/>
          </a:ln>
        </p:spPr>
        <p:txBody>
          <a:bodyPr lIns="82283" tIns="41130" rIns="82283" bIns="41130" anchor="ctr" anchorCtr="0">
            <a:noAutofit/>
          </a:bodyPr>
          <a:lstStyle/>
          <a:p>
            <a:pPr algn="ctr">
              <a:buClr>
                <a:srgbClr val="000000"/>
              </a:buClr>
            </a:pPr>
            <a:endParaRPr sz="1600">
              <a:rtl val="0"/>
            </a:endParaRPr>
          </a:p>
        </p:txBody>
      </p:sp>
      <p:sp>
        <p:nvSpPr>
          <p:cNvPr id="66" name="Shape 531"/>
          <p:cNvSpPr txBox="1"/>
          <p:nvPr/>
        </p:nvSpPr>
        <p:spPr>
          <a:xfrm>
            <a:off x="5867400" y="4428351"/>
            <a:ext cx="1219200" cy="276999"/>
          </a:xfrm>
          <a:prstGeom prst="rect">
            <a:avLst/>
          </a:prstGeom>
          <a:noFill/>
          <a:ln>
            <a:noFill/>
          </a:ln>
        </p:spPr>
        <p:txBody>
          <a:bodyPr lIns="82283" tIns="41130" rIns="82283" bIns="41130" anchor="t" anchorCtr="0">
            <a:noAutofit/>
          </a:bodyPr>
          <a:lstStyle/>
          <a:p>
            <a:pPr>
              <a:buClr>
                <a:srgbClr val="000000"/>
              </a:buClr>
              <a:buSzPct val="25000"/>
            </a:pPr>
            <a:r>
              <a:rPr lang="en-US" sz="1000" b="1" dirty="0" smtClean="0">
                <a:rtl val="0"/>
              </a:rPr>
              <a:t>Centralized Core</a:t>
            </a:r>
            <a:endParaRPr lang="en-US" sz="1300" b="1" dirty="0">
              <a:rtl val="0"/>
            </a:endParaRPr>
          </a:p>
        </p:txBody>
      </p:sp>
      <p:sp>
        <p:nvSpPr>
          <p:cNvPr id="67" name="Shape 534"/>
          <p:cNvSpPr/>
          <p:nvPr/>
        </p:nvSpPr>
        <p:spPr>
          <a:xfrm>
            <a:off x="4614295" y="3487141"/>
            <a:ext cx="637965" cy="557429"/>
          </a:xfrm>
          <a:prstGeom prst="roundRect">
            <a:avLst>
              <a:gd name="adj" fmla="val 16667"/>
            </a:avLst>
          </a:prstGeom>
          <a:solidFill>
            <a:schemeClr val="accent5">
              <a:lumMod val="60000"/>
              <a:lumOff val="40000"/>
            </a:schemeClr>
          </a:solidFill>
          <a:ln>
            <a:noFill/>
          </a:ln>
        </p:spPr>
        <p:txBody>
          <a:bodyPr lIns="0" tIns="0" rIns="0" bIns="0" anchor="ctr" anchorCtr="0">
            <a:noAutofit/>
          </a:bodyPr>
          <a:lstStyle/>
          <a:p>
            <a:pPr algn="ctr">
              <a:buClr>
                <a:srgbClr val="FFFFFF"/>
              </a:buClr>
              <a:buSzPct val="25000"/>
            </a:pPr>
            <a:r>
              <a:rPr lang="en-US" sz="900" b="1" dirty="0" smtClean="0">
                <a:solidFill>
                  <a:srgbClr val="FFFFFF"/>
                </a:solidFill>
                <a:rtl val="0"/>
              </a:rPr>
              <a:t>Service</a:t>
            </a:r>
          </a:p>
          <a:p>
            <a:pPr algn="ctr">
              <a:buClr>
                <a:srgbClr val="FFFFFF"/>
              </a:buClr>
              <a:buSzPct val="25000"/>
            </a:pPr>
            <a:r>
              <a:rPr lang="en-US" sz="900" b="1" dirty="0" smtClean="0">
                <a:solidFill>
                  <a:srgbClr val="FFFFFF"/>
                </a:solidFill>
                <a:rtl val="0"/>
              </a:rPr>
              <a:t>VMs</a:t>
            </a:r>
            <a:endParaRPr lang="en-US" sz="900" b="1" dirty="0">
              <a:solidFill>
                <a:srgbClr val="FFFFFF"/>
              </a:solidFill>
              <a:rtl val="0"/>
            </a:endParaRPr>
          </a:p>
        </p:txBody>
      </p:sp>
      <p:pic>
        <p:nvPicPr>
          <p:cNvPr id="68" name="Picture 2"/>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2400" y="3206916"/>
            <a:ext cx="228600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Shape 534"/>
          <p:cNvSpPr/>
          <p:nvPr/>
        </p:nvSpPr>
        <p:spPr>
          <a:xfrm>
            <a:off x="5972473" y="3483483"/>
            <a:ext cx="814867" cy="688467"/>
          </a:xfrm>
          <a:prstGeom prst="roundRect">
            <a:avLst>
              <a:gd name="adj" fmla="val 16667"/>
            </a:avLst>
          </a:prstGeom>
          <a:solidFill>
            <a:schemeClr val="accent6">
              <a:lumMod val="60000"/>
              <a:lumOff val="40000"/>
            </a:schemeClr>
          </a:solidFill>
          <a:ln>
            <a:solidFill>
              <a:schemeClr val="accent6">
                <a:lumMod val="75000"/>
              </a:schemeClr>
            </a:solidFill>
          </a:ln>
        </p:spPr>
        <p:txBody>
          <a:bodyPr lIns="0" tIns="0" rIns="0" bIns="0" anchor="ctr" anchorCtr="0">
            <a:noAutofit/>
          </a:bodyPr>
          <a:lstStyle/>
          <a:p>
            <a:pPr algn="ctr">
              <a:buClr>
                <a:srgbClr val="FFFFFF"/>
              </a:buClr>
              <a:buSzPct val="25000"/>
            </a:pPr>
            <a:r>
              <a:rPr lang="en-US" sz="900" b="1" dirty="0" smtClean="0">
                <a:solidFill>
                  <a:srgbClr val="FFFFFF"/>
                </a:solidFill>
                <a:rtl val="0"/>
              </a:rPr>
              <a:t>Central</a:t>
            </a:r>
          </a:p>
          <a:p>
            <a:pPr algn="ctr">
              <a:buClr>
                <a:srgbClr val="FFFFFF"/>
              </a:buClr>
              <a:buSzPct val="25000"/>
            </a:pPr>
            <a:r>
              <a:rPr lang="en-US" sz="900" b="1" dirty="0" smtClean="0">
                <a:solidFill>
                  <a:srgbClr val="FFFFFF"/>
                </a:solidFill>
                <a:rtl val="0"/>
              </a:rPr>
              <a:t>Core</a:t>
            </a:r>
          </a:p>
          <a:p>
            <a:pPr algn="ctr">
              <a:buClr>
                <a:srgbClr val="FFFFFF"/>
              </a:buClr>
              <a:buSzPct val="25000"/>
            </a:pPr>
            <a:r>
              <a:rPr lang="en-US" sz="900" b="1" dirty="0" smtClean="0">
                <a:solidFill>
                  <a:srgbClr val="FFFFFF"/>
                </a:solidFill>
                <a:rtl val="0"/>
              </a:rPr>
              <a:t>Slice</a:t>
            </a:r>
            <a:endParaRPr lang="en-US" sz="900" b="1" dirty="0">
              <a:solidFill>
                <a:srgbClr val="FFFFFF"/>
              </a:solidFill>
              <a:rtl val="0"/>
            </a:endParaRPr>
          </a:p>
        </p:txBody>
      </p:sp>
      <p:sp>
        <p:nvSpPr>
          <p:cNvPr id="74" name="Shape 555"/>
          <p:cNvSpPr/>
          <p:nvPr/>
        </p:nvSpPr>
        <p:spPr>
          <a:xfrm>
            <a:off x="2407178" y="2302310"/>
            <a:ext cx="2824192" cy="385265"/>
          </a:xfrm>
          <a:prstGeom prst="rect">
            <a:avLst/>
          </a:prstGeom>
          <a:solidFill>
            <a:schemeClr val="accent4">
              <a:lumMod val="60000"/>
              <a:lumOff val="40000"/>
            </a:schemeClr>
          </a:solidFill>
          <a:ln>
            <a:noFill/>
          </a:ln>
        </p:spPr>
        <p:txBody>
          <a:bodyPr lIns="82283" tIns="91440" rIns="82283" bIns="41130" anchor="ctr" anchorCtr="0">
            <a:noAutofit/>
          </a:bodyPr>
          <a:lstStyle/>
          <a:p>
            <a:pPr algn="ctr">
              <a:buClr>
                <a:srgbClr val="FFFFFF"/>
              </a:buClr>
              <a:buSzPct val="25000"/>
            </a:pPr>
            <a:r>
              <a:rPr lang="en-US" dirty="0" smtClean="0">
                <a:solidFill>
                  <a:srgbClr val="FFFFFF"/>
                </a:solidFill>
                <a:rtl val="0"/>
              </a:rPr>
              <a:t>M-CORD Control Platform</a:t>
            </a:r>
          </a:p>
          <a:p>
            <a:pPr algn="ctr">
              <a:buClr>
                <a:srgbClr val="FFFFFF"/>
              </a:buClr>
              <a:buSzPct val="25000"/>
            </a:pPr>
            <a:endParaRPr lang="en-US" sz="1600" dirty="0" smtClean="0">
              <a:solidFill>
                <a:srgbClr val="FFFFFF"/>
              </a:solidFill>
              <a:rtl val="0"/>
            </a:endParaRPr>
          </a:p>
        </p:txBody>
      </p:sp>
      <p:sp>
        <p:nvSpPr>
          <p:cNvPr id="75" name="모서리가 둥근 직사각형 74"/>
          <p:cNvSpPr/>
          <p:nvPr/>
        </p:nvSpPr>
        <p:spPr>
          <a:xfrm>
            <a:off x="2768946" y="2478384"/>
            <a:ext cx="851892" cy="18001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ONOS</a:t>
            </a:r>
            <a:endParaRPr lang="ko-KR" altLang="en-US" dirty="0"/>
          </a:p>
        </p:txBody>
      </p:sp>
      <p:sp>
        <p:nvSpPr>
          <p:cNvPr id="76" name="모서리가 둥근 직사각형 75"/>
          <p:cNvSpPr/>
          <p:nvPr/>
        </p:nvSpPr>
        <p:spPr>
          <a:xfrm>
            <a:off x="3911946" y="2485617"/>
            <a:ext cx="851892" cy="18001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XOS</a:t>
            </a:r>
            <a:endParaRPr lang="ko-KR" altLang="en-US" dirty="0"/>
          </a:p>
        </p:txBody>
      </p:sp>
      <p:sp>
        <p:nvSpPr>
          <p:cNvPr id="79" name="줄무늬가 있는 오른쪽 화살표 78"/>
          <p:cNvSpPr/>
          <p:nvPr/>
        </p:nvSpPr>
        <p:spPr>
          <a:xfrm rot="19430545">
            <a:off x="5470861" y="2911597"/>
            <a:ext cx="395011" cy="304800"/>
          </a:xfrm>
          <a:prstGeom prst="stripedRight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6" name="자유형 55"/>
          <p:cNvSpPr/>
          <p:nvPr/>
        </p:nvSpPr>
        <p:spPr>
          <a:xfrm flipH="1">
            <a:off x="3336776" y="2687575"/>
            <a:ext cx="178993" cy="944182"/>
          </a:xfrm>
          <a:custGeom>
            <a:avLst/>
            <a:gdLst>
              <a:gd name="connsiteX0" fmla="*/ 365760 w 368478"/>
              <a:gd name="connsiteY0" fmla="*/ 0 h 899770"/>
              <a:gd name="connsiteX1" fmla="*/ 336499 w 368478"/>
              <a:gd name="connsiteY1" fmla="*/ 424282 h 899770"/>
              <a:gd name="connsiteX2" fmla="*/ 138989 w 368478"/>
              <a:gd name="connsiteY2" fmla="*/ 599847 h 899770"/>
              <a:gd name="connsiteX3" fmla="*/ 29261 w 368478"/>
              <a:gd name="connsiteY3" fmla="*/ 746151 h 899770"/>
              <a:gd name="connsiteX4" fmla="*/ 0 w 368478"/>
              <a:gd name="connsiteY4" fmla="*/ 899770 h 899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78" h="899770">
                <a:moveTo>
                  <a:pt x="365760" y="0"/>
                </a:moveTo>
                <a:cubicBezTo>
                  <a:pt x="370027" y="162154"/>
                  <a:pt x="374294" y="324308"/>
                  <a:pt x="336499" y="424282"/>
                </a:cubicBezTo>
                <a:cubicBezTo>
                  <a:pt x="298704" y="524256"/>
                  <a:pt x="190195" y="546202"/>
                  <a:pt x="138989" y="599847"/>
                </a:cubicBezTo>
                <a:cubicBezTo>
                  <a:pt x="87783" y="653492"/>
                  <a:pt x="52426" y="696164"/>
                  <a:pt x="29261" y="746151"/>
                </a:cubicBezTo>
                <a:cubicBezTo>
                  <a:pt x="6096" y="796138"/>
                  <a:pt x="3048" y="847954"/>
                  <a:pt x="0" y="899770"/>
                </a:cubicBezTo>
              </a:path>
            </a:pathLst>
          </a:custGeom>
          <a:noFill/>
          <a:ln w="12700">
            <a:solidFill>
              <a:srgbClr val="FF0000"/>
            </a:solidFill>
            <a:prstDash val="sysDash"/>
            <a:headEnd type="ova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3439572" y="3642081"/>
            <a:ext cx="76199" cy="253695"/>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0" name="직사각형 79"/>
          <p:cNvSpPr/>
          <p:nvPr/>
        </p:nvSpPr>
        <p:spPr>
          <a:xfrm>
            <a:off x="4114800" y="3794481"/>
            <a:ext cx="76199" cy="253695"/>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1" name="직사각형 80"/>
          <p:cNvSpPr/>
          <p:nvPr/>
        </p:nvSpPr>
        <p:spPr>
          <a:xfrm>
            <a:off x="4624860" y="3638550"/>
            <a:ext cx="76199" cy="253695"/>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5122" name="Picture 2"/>
          <p:cNvPicPr>
            <a:picLocks noChangeAspect="1" noChangeArrowheads="1"/>
          </p:cNvPicPr>
          <p:nvPr/>
        </p:nvPicPr>
        <p:blipFill>
          <a:blip r:embed="rId6">
            <a:duotone>
              <a:schemeClr val="accent3">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456462" y="3423254"/>
            <a:ext cx="880317" cy="74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자유형 81"/>
          <p:cNvSpPr/>
          <p:nvPr/>
        </p:nvSpPr>
        <p:spPr>
          <a:xfrm flipH="1">
            <a:off x="3371312" y="2687576"/>
            <a:ext cx="743488" cy="1082801"/>
          </a:xfrm>
          <a:custGeom>
            <a:avLst/>
            <a:gdLst>
              <a:gd name="connsiteX0" fmla="*/ 365760 w 368478"/>
              <a:gd name="connsiteY0" fmla="*/ 0 h 899770"/>
              <a:gd name="connsiteX1" fmla="*/ 336499 w 368478"/>
              <a:gd name="connsiteY1" fmla="*/ 424282 h 899770"/>
              <a:gd name="connsiteX2" fmla="*/ 138989 w 368478"/>
              <a:gd name="connsiteY2" fmla="*/ 599847 h 899770"/>
              <a:gd name="connsiteX3" fmla="*/ 29261 w 368478"/>
              <a:gd name="connsiteY3" fmla="*/ 746151 h 899770"/>
              <a:gd name="connsiteX4" fmla="*/ 0 w 368478"/>
              <a:gd name="connsiteY4" fmla="*/ 899770 h 899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78" h="899770">
                <a:moveTo>
                  <a:pt x="365760" y="0"/>
                </a:moveTo>
                <a:cubicBezTo>
                  <a:pt x="370027" y="162154"/>
                  <a:pt x="374294" y="324308"/>
                  <a:pt x="336499" y="424282"/>
                </a:cubicBezTo>
                <a:cubicBezTo>
                  <a:pt x="298704" y="524256"/>
                  <a:pt x="190195" y="546202"/>
                  <a:pt x="138989" y="599847"/>
                </a:cubicBezTo>
                <a:cubicBezTo>
                  <a:pt x="87783" y="653492"/>
                  <a:pt x="52426" y="696164"/>
                  <a:pt x="29261" y="746151"/>
                </a:cubicBezTo>
                <a:cubicBezTo>
                  <a:pt x="6096" y="796138"/>
                  <a:pt x="3048" y="847954"/>
                  <a:pt x="0" y="899770"/>
                </a:cubicBezTo>
              </a:path>
            </a:pathLst>
          </a:custGeom>
          <a:noFill/>
          <a:ln w="12700">
            <a:solidFill>
              <a:srgbClr val="FF0000"/>
            </a:solidFill>
            <a:prstDash val="sysDash"/>
            <a:headEnd type="ova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4" name="자유형 83"/>
          <p:cNvSpPr/>
          <p:nvPr/>
        </p:nvSpPr>
        <p:spPr>
          <a:xfrm flipH="1">
            <a:off x="3429000" y="2687576"/>
            <a:ext cx="1272058" cy="954505"/>
          </a:xfrm>
          <a:custGeom>
            <a:avLst/>
            <a:gdLst>
              <a:gd name="connsiteX0" fmla="*/ 365760 w 368478"/>
              <a:gd name="connsiteY0" fmla="*/ 0 h 899770"/>
              <a:gd name="connsiteX1" fmla="*/ 336499 w 368478"/>
              <a:gd name="connsiteY1" fmla="*/ 424282 h 899770"/>
              <a:gd name="connsiteX2" fmla="*/ 138989 w 368478"/>
              <a:gd name="connsiteY2" fmla="*/ 599847 h 899770"/>
              <a:gd name="connsiteX3" fmla="*/ 29261 w 368478"/>
              <a:gd name="connsiteY3" fmla="*/ 746151 h 899770"/>
              <a:gd name="connsiteX4" fmla="*/ 0 w 368478"/>
              <a:gd name="connsiteY4" fmla="*/ 899770 h 899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78" h="899770">
                <a:moveTo>
                  <a:pt x="365760" y="0"/>
                </a:moveTo>
                <a:cubicBezTo>
                  <a:pt x="370027" y="162154"/>
                  <a:pt x="374294" y="324308"/>
                  <a:pt x="336499" y="424282"/>
                </a:cubicBezTo>
                <a:cubicBezTo>
                  <a:pt x="298704" y="524256"/>
                  <a:pt x="190195" y="546202"/>
                  <a:pt x="138989" y="599847"/>
                </a:cubicBezTo>
                <a:cubicBezTo>
                  <a:pt x="87783" y="653492"/>
                  <a:pt x="52426" y="696164"/>
                  <a:pt x="29261" y="746151"/>
                </a:cubicBezTo>
                <a:cubicBezTo>
                  <a:pt x="6096" y="796138"/>
                  <a:pt x="3048" y="847954"/>
                  <a:pt x="0" y="899770"/>
                </a:cubicBezTo>
              </a:path>
            </a:pathLst>
          </a:custGeom>
          <a:noFill/>
          <a:ln w="12700">
            <a:solidFill>
              <a:srgbClr val="FF0000"/>
            </a:solidFill>
            <a:prstDash val="sysDash"/>
            <a:headEnd type="ova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64352782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ORD Projec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CORD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ORD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1879</TotalTime>
  <Words>3817</Words>
  <Application>Microsoft Macintosh PowerPoint</Application>
  <PresentationFormat>On-screen Show (16:9)</PresentationFormat>
  <Paragraphs>899</Paragraphs>
  <Slides>45</Slides>
  <Notes>28</Notes>
  <HiddenSlides>0</HiddenSlides>
  <MMClips>0</MMClips>
  <ScaleCrop>false</ScaleCrop>
  <HeadingPairs>
    <vt:vector size="4" baseType="variant">
      <vt:variant>
        <vt:lpstr>Theme</vt:lpstr>
      </vt:variant>
      <vt:variant>
        <vt:i4>4</vt:i4>
      </vt:variant>
      <vt:variant>
        <vt:lpstr>Slide Titles</vt:lpstr>
      </vt:variant>
      <vt:variant>
        <vt:i4>45</vt:i4>
      </vt:variant>
    </vt:vector>
  </HeadingPairs>
  <TitlesOfParts>
    <vt:vector size="49" baseType="lpstr">
      <vt:lpstr>CORD Project</vt:lpstr>
      <vt:lpstr>Custom Design</vt:lpstr>
      <vt:lpstr>3_CORD2</vt:lpstr>
      <vt:lpstr>CORD2</vt:lpstr>
      <vt:lpstr>Mobile-CORD Plans for 2H `2016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M-CORD in Portable Rack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Mobile-CORD Enable 5G with/on CORD</vt:lpstr>
      <vt:lpstr>M-CORD Drivers = Operator Challenges</vt:lpstr>
      <vt:lpstr>M-CORD Drivers: Proprietary to Open</vt:lpstr>
      <vt:lpstr>About MCORD</vt:lpstr>
      <vt:lpstr>M-CORD Guiding concepts</vt:lpstr>
      <vt:lpstr>Capabilities to be Explored on M-CORD</vt:lpstr>
      <vt:lpstr>M-CORD: Best of Mobile + CORD</vt:lpstr>
      <vt:lpstr>PowerPoint Presentation</vt:lpstr>
      <vt:lpstr>PowerPoint Presentation</vt:lpstr>
      <vt:lpstr>Mobile CORD POC (March 2016)</vt:lpstr>
      <vt:lpstr>M-CORD Service example: Video from the Edge</vt:lpstr>
      <vt:lpstr>Expected Service Opportunities on M-CORD   </vt:lpstr>
      <vt:lpstr>M-CORD PoC: Infrastructure &amp; Collaborators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Mobile-CORD Focus areas and Plans for 16H2</dc:title>
  <dc:creator>윤민근</dc:creator>
  <cp:lastModifiedBy>Larry Peterson</cp:lastModifiedBy>
  <cp:revision>113</cp:revision>
  <dcterms:modified xsi:type="dcterms:W3CDTF">2016-07-18T20:39:55Z</dcterms:modified>
</cp:coreProperties>
</file>