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39"/>
  </p:notesMasterIdLst>
  <p:sldIdLst>
    <p:sldId id="256" r:id="rId2"/>
    <p:sldId id="287" r:id="rId3"/>
    <p:sldId id="261" r:id="rId4"/>
    <p:sldId id="260" r:id="rId5"/>
    <p:sldId id="318" r:id="rId6"/>
    <p:sldId id="319" r:id="rId7"/>
    <p:sldId id="313" r:id="rId8"/>
    <p:sldId id="320" r:id="rId9"/>
    <p:sldId id="322" r:id="rId10"/>
    <p:sldId id="321" r:id="rId11"/>
    <p:sldId id="323" r:id="rId12"/>
    <p:sldId id="324" r:id="rId13"/>
    <p:sldId id="269" r:id="rId14"/>
    <p:sldId id="325" r:id="rId15"/>
    <p:sldId id="306" r:id="rId16"/>
    <p:sldId id="310" r:id="rId17"/>
    <p:sldId id="312" r:id="rId18"/>
    <p:sldId id="295" r:id="rId19"/>
    <p:sldId id="326" r:id="rId20"/>
    <p:sldId id="327" r:id="rId21"/>
    <p:sldId id="309" r:id="rId22"/>
    <p:sldId id="328" r:id="rId23"/>
    <p:sldId id="329" r:id="rId24"/>
    <p:sldId id="289" r:id="rId25"/>
    <p:sldId id="296" r:id="rId26"/>
    <p:sldId id="300" r:id="rId27"/>
    <p:sldId id="280" r:id="rId28"/>
    <p:sldId id="335" r:id="rId29"/>
    <p:sldId id="330" r:id="rId30"/>
    <p:sldId id="331" r:id="rId31"/>
    <p:sldId id="332" r:id="rId32"/>
    <p:sldId id="336" r:id="rId33"/>
    <p:sldId id="338" r:id="rId34"/>
    <p:sldId id="339" r:id="rId35"/>
    <p:sldId id="334" r:id="rId36"/>
    <p:sldId id="337" r:id="rId37"/>
    <p:sldId id="299" r:id="rId38"/>
  </p:sldIdLst>
  <p:sldSz cx="9144000" cy="5143500" type="screen16x9"/>
  <p:notesSz cx="6858000" cy="9144000"/>
  <p:embeddedFontLst>
    <p:embeddedFont>
      <p:font typeface="Droid Sans" panose="020B0604020202020204" charset="0"/>
      <p:regular r:id="rId40"/>
      <p:bold r:id="rId41"/>
    </p:embeddedFont>
    <p:embeddedFont>
      <p:font typeface="맑은 고딕" panose="020B0503020000020004" pitchFamily="34" charset="-127"/>
      <p:regular r:id="rId42"/>
      <p:bold r:id="rId43"/>
    </p:embeddedFont>
    <p:embeddedFont>
      <p:font typeface="Calibri" panose="020F050202020403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CFFC1"/>
    <a:srgbClr val="C1D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80" autoAdjust="0"/>
  </p:normalViewPr>
  <p:slideViewPr>
    <p:cSldViewPr snapToGrid="0">
      <p:cViewPr varScale="1">
        <p:scale>
          <a:sx n="90" d="100"/>
          <a:sy n="90"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5180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3" name="Shape 4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26316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spcAft>
                <a:spcPts val="300"/>
              </a:spcAft>
              <a:buFont typeface="Arial" panose="020B0604020202020204" pitchFamily="34" charset="0"/>
              <a:buChar char="•"/>
            </a:pPr>
            <a:r>
              <a:rPr lang="en-US" dirty="0">
                <a:solidFill>
                  <a:schemeClr val="tx1"/>
                </a:solidFill>
              </a:rPr>
              <a:t>A-CORD </a:t>
            </a:r>
            <a:r>
              <a:rPr lang="en-US" b="1" dirty="0">
                <a:solidFill>
                  <a:schemeClr val="tx1"/>
                </a:solidFill>
              </a:rPr>
              <a:t>decouples</a:t>
            </a:r>
            <a:r>
              <a:rPr lang="en-US" dirty="0">
                <a:solidFill>
                  <a:schemeClr val="tx1"/>
                </a:solidFill>
              </a:rPr>
              <a:t> analytics engines from underlying targets</a:t>
            </a:r>
          </a:p>
          <a:p>
            <a:pPr marL="800100" lvl="1" indent="-342900">
              <a:spcAft>
                <a:spcPts val="300"/>
              </a:spcAft>
              <a:buFont typeface="Arial" panose="020B0604020202020204" pitchFamily="34" charset="0"/>
              <a:buChar char="•"/>
            </a:pPr>
            <a:r>
              <a:rPr lang="en-US" sz="1800" dirty="0">
                <a:solidFill>
                  <a:schemeClr val="tx1"/>
                </a:solidFill>
              </a:rPr>
              <a:t>Analytics Engines submits request for probe data</a:t>
            </a:r>
          </a:p>
          <a:p>
            <a:pPr marL="800100" lvl="1" indent="-342900">
              <a:spcAft>
                <a:spcPts val="300"/>
              </a:spcAft>
              <a:buFont typeface="Arial" panose="020B0604020202020204" pitchFamily="34" charset="0"/>
              <a:buChar char="•"/>
            </a:pPr>
            <a:r>
              <a:rPr lang="en-US" sz="1800" dirty="0">
                <a:solidFill>
                  <a:schemeClr val="tx1"/>
                </a:solidFill>
              </a:rPr>
              <a:t>Monitoring-as-a-Service translates the request into Identification of targets to collect the probe data and program</a:t>
            </a:r>
          </a:p>
          <a:p>
            <a:pPr marL="342900" indent="-342900">
              <a:spcBef>
                <a:spcPts val="1200"/>
              </a:spcBef>
              <a:spcAft>
                <a:spcPts val="1200"/>
              </a:spcAft>
              <a:buFont typeface="Arial" panose="020B0604020202020204" pitchFamily="34" charset="0"/>
              <a:buChar char="•"/>
            </a:pPr>
            <a:r>
              <a:rPr lang="en-US" dirty="0">
                <a:solidFill>
                  <a:schemeClr val="tx1"/>
                </a:solidFill>
              </a:rPr>
              <a:t>Analytics Engines perform real-time and batch analytic computing of collected data</a:t>
            </a:r>
          </a:p>
          <a:p>
            <a:pPr marL="342900" indent="-342900">
              <a:spcAft>
                <a:spcPts val="300"/>
              </a:spcAft>
              <a:buFont typeface="Arial" panose="020B0604020202020204" pitchFamily="34" charset="0"/>
              <a:buChar char="•"/>
            </a:pPr>
            <a:r>
              <a:rPr lang="en-US" dirty="0">
                <a:solidFill>
                  <a:schemeClr val="tx1"/>
                </a:solidFill>
              </a:rPr>
              <a:t>Diverse Analytics</a:t>
            </a:r>
          </a:p>
          <a:p>
            <a:pPr marL="800100" lvl="1" indent="-342900">
              <a:spcAft>
                <a:spcPts val="300"/>
              </a:spcAft>
              <a:buFont typeface="Arial" panose="020B0604020202020204" pitchFamily="34" charset="0"/>
              <a:buChar char="•"/>
            </a:pPr>
            <a:r>
              <a:rPr lang="en-US" sz="1900" dirty="0">
                <a:solidFill>
                  <a:schemeClr val="tx1"/>
                </a:solidFill>
              </a:rPr>
              <a:t>Real-time Analytics</a:t>
            </a:r>
          </a:p>
          <a:p>
            <a:pPr marL="1257300" lvl="2" indent="-342900">
              <a:spcAft>
                <a:spcPts val="300"/>
              </a:spcAft>
              <a:buFont typeface="Arial" panose="020B0604020202020204" pitchFamily="34" charset="0"/>
              <a:buChar char="•"/>
            </a:pPr>
            <a:r>
              <a:rPr lang="en-US" i="1" dirty="0">
                <a:solidFill>
                  <a:schemeClr val="tx1"/>
                </a:solidFill>
              </a:rPr>
              <a:t>Examples: </a:t>
            </a:r>
            <a:r>
              <a:rPr lang="en-US" dirty="0">
                <a:solidFill>
                  <a:schemeClr val="tx1"/>
                </a:solidFill>
              </a:rPr>
              <a:t>Anomaly Detection, Congestion Detection, Resource overload Detection…etc.</a:t>
            </a:r>
          </a:p>
          <a:p>
            <a:pPr marL="800100" lvl="1" indent="-342900">
              <a:spcAft>
                <a:spcPts val="300"/>
              </a:spcAft>
              <a:buFont typeface="Arial" panose="020B0604020202020204" pitchFamily="34" charset="0"/>
              <a:buChar char="•"/>
            </a:pPr>
            <a:r>
              <a:rPr lang="en-US" sz="1900" dirty="0">
                <a:solidFill>
                  <a:schemeClr val="tx1"/>
                </a:solidFill>
              </a:rPr>
              <a:t>Diagnostics</a:t>
            </a:r>
          </a:p>
          <a:p>
            <a:pPr marL="1257300" lvl="2" indent="-342900">
              <a:spcAft>
                <a:spcPts val="300"/>
              </a:spcAft>
              <a:buFont typeface="Arial" panose="020B0604020202020204" pitchFamily="34" charset="0"/>
              <a:buChar char="•"/>
            </a:pPr>
            <a:r>
              <a:rPr lang="en-US" i="1" dirty="0">
                <a:solidFill>
                  <a:schemeClr val="tx1"/>
                </a:solidFill>
              </a:rPr>
              <a:t>Examples: </a:t>
            </a:r>
            <a:r>
              <a:rPr lang="en-US" dirty="0">
                <a:solidFill>
                  <a:schemeClr val="tx1"/>
                </a:solidFill>
              </a:rPr>
              <a:t>Fault isolation &amp; RCA, Customer Care</a:t>
            </a:r>
          </a:p>
          <a:p>
            <a:pPr marL="800100" lvl="1" indent="-342900">
              <a:spcAft>
                <a:spcPts val="300"/>
              </a:spcAft>
              <a:buFont typeface="Arial" panose="020B0604020202020204" pitchFamily="34" charset="0"/>
              <a:buChar char="•"/>
            </a:pPr>
            <a:r>
              <a:rPr lang="en-US" sz="1900" dirty="0">
                <a:solidFill>
                  <a:schemeClr val="tx1"/>
                </a:solidFill>
              </a:rPr>
              <a:t>Predictive Analytics</a:t>
            </a:r>
          </a:p>
          <a:p>
            <a:pPr marL="1257300" lvl="2" indent="-342900">
              <a:spcAft>
                <a:spcPts val="300"/>
              </a:spcAft>
              <a:buFont typeface="Arial" panose="020B0604020202020204" pitchFamily="34" charset="0"/>
              <a:buChar char="•"/>
            </a:pPr>
            <a:r>
              <a:rPr lang="en-US" i="1" dirty="0">
                <a:solidFill>
                  <a:schemeClr val="tx1"/>
                </a:solidFill>
              </a:rPr>
              <a:t>Examples: </a:t>
            </a:r>
            <a:r>
              <a:rPr lang="en-US" dirty="0">
                <a:solidFill>
                  <a:schemeClr val="tx1"/>
                </a:solidFill>
              </a:rPr>
              <a:t>Resource Capacity Planning, Fault Prediction</a:t>
            </a:r>
          </a:p>
          <a:p>
            <a:pPr marL="342900" indent="-342900">
              <a:spcBef>
                <a:spcPts val="1200"/>
              </a:spcBef>
              <a:spcAft>
                <a:spcPts val="0"/>
              </a:spcAft>
              <a:buFont typeface="Arial" panose="020B0604020202020204" pitchFamily="34" charset="0"/>
              <a:buChar char="•"/>
            </a:pPr>
            <a:r>
              <a:rPr lang="en-US" dirty="0">
                <a:solidFill>
                  <a:schemeClr val="tx1"/>
                </a:solidFill>
              </a:rPr>
              <a:t>Some simple open source analytics will be built and bundled as part of A-CORD releases while allowing more sophisticated 3rd party analytics engines to be plugged in.</a:t>
            </a:r>
          </a:p>
          <a:p>
            <a:endParaRPr lang="en-US" dirty="0"/>
          </a:p>
        </p:txBody>
      </p:sp>
    </p:spTree>
    <p:extLst>
      <p:ext uri="{BB962C8B-B14F-4D97-AF65-F5344CB8AC3E}">
        <p14:creationId xmlns:p14="http://schemas.microsoft.com/office/powerpoint/2010/main" val="1099831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solidFill>
                  <a:schemeClr val="tx1"/>
                </a:solidFill>
              </a:rPr>
              <a:t>“Closed  Loop Control” is key in making networks Autonomic (Self-managed, Self-protected) and in SLA fulfillment</a:t>
            </a:r>
          </a:p>
          <a:p>
            <a:pPr marL="342900" indent="-342900">
              <a:buFont typeface="Arial" panose="020B0604020202020204" pitchFamily="34" charset="0"/>
              <a:buChar char="•"/>
            </a:pPr>
            <a:r>
              <a:rPr lang="en-US" dirty="0">
                <a:solidFill>
                  <a:schemeClr val="tx1"/>
                </a:solidFill>
              </a:rPr>
              <a:t>“Closed Loop Control” means Continuously observing and analyzing probe data to derive control decisions to optimize the state of the system and then executing those control decisions</a:t>
            </a:r>
          </a:p>
          <a:p>
            <a:pPr marL="342900" indent="-342900">
              <a:buFont typeface="Arial" panose="020B0604020202020204" pitchFamily="34" charset="0"/>
              <a:buChar char="•"/>
            </a:pPr>
            <a:r>
              <a:rPr lang="en-US" sz="1100" b="0" i="0" u="none" strike="noStrike" kern="1200" cap="none" dirty="0">
                <a:solidFill>
                  <a:schemeClr val="dk1"/>
                </a:solidFill>
                <a:effectLst/>
                <a:latin typeface="Arial"/>
                <a:ea typeface="Arial"/>
                <a:cs typeface="Arial"/>
                <a:sym typeface="Arial"/>
              </a:rPr>
              <a:t>Once analytics engines digest the collected data, the outcome of those analytics would lead to either in change of observability for more deeper insights or in deriving a set of control decisions</a:t>
            </a:r>
          </a:p>
          <a:p>
            <a:pPr marL="342900" indent="-342900">
              <a:buFont typeface="Arial" panose="020B0604020202020204" pitchFamily="34" charset="0"/>
              <a:buChar char="•"/>
            </a:pPr>
            <a:r>
              <a:rPr lang="en-US" dirty="0">
                <a:solidFill>
                  <a:schemeClr val="tx1"/>
                </a:solidFill>
              </a:rPr>
              <a:t>For deriving more intelligent control decisions, Analytics engines may dynamically change the level of observability (Broader vs Deeper) during the decision process</a:t>
            </a:r>
          </a:p>
          <a:p>
            <a:pPr marL="342900" indent="-342900">
              <a:buFont typeface="Arial" panose="020B0604020202020204" pitchFamily="34" charset="0"/>
              <a:buChar char="•"/>
            </a:pPr>
            <a:r>
              <a:rPr lang="en-US" dirty="0">
                <a:solidFill>
                  <a:schemeClr val="tx1"/>
                </a:solidFill>
              </a:rPr>
              <a:t>CORD Orchestration layer (XOS+ONOS) is responsible for execution of control decisions</a:t>
            </a:r>
          </a:p>
        </p:txBody>
      </p:sp>
    </p:spTree>
    <p:extLst>
      <p:ext uri="{BB962C8B-B14F-4D97-AF65-F5344CB8AC3E}">
        <p14:creationId xmlns:p14="http://schemas.microsoft.com/office/powerpoint/2010/main" val="3292888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5483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800100" lvl="1" indent="-342900">
              <a:spcAft>
                <a:spcPts val="0"/>
              </a:spcAft>
              <a:buFont typeface="Arial" panose="020B0604020202020204" pitchFamily="34" charset="0"/>
              <a:buChar char="•"/>
            </a:pPr>
            <a:r>
              <a:rPr lang="en-US" dirty="0">
                <a:solidFill>
                  <a:schemeClr val="tx1"/>
                </a:solidFill>
              </a:rPr>
              <a:t>Observed Data examples: power level, CQI (Channel Quality Indicator)</a:t>
            </a:r>
          </a:p>
          <a:p>
            <a:pPr marL="800100" lvl="1" indent="-342900">
              <a:spcAft>
                <a:spcPts val="0"/>
              </a:spcAft>
              <a:buFont typeface="Arial" panose="020B0604020202020204" pitchFamily="34" charset="0"/>
              <a:buChar char="•"/>
            </a:pPr>
            <a:r>
              <a:rPr lang="en-US" dirty="0">
                <a:solidFill>
                  <a:schemeClr val="tx1"/>
                </a:solidFill>
              </a:rPr>
              <a:t>Control Decision examples: Adjust power, Load balance among existing cells and optimize performance for UEs, Instantiate a new BBU (that is a new cell for more capacity) </a:t>
            </a:r>
          </a:p>
          <a:p>
            <a:endParaRPr lang="en-US" dirty="0"/>
          </a:p>
        </p:txBody>
      </p:sp>
    </p:spTree>
    <p:extLst>
      <p:ext uri="{BB962C8B-B14F-4D97-AF65-F5344CB8AC3E}">
        <p14:creationId xmlns:p14="http://schemas.microsoft.com/office/powerpoint/2010/main" val="1688550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18897" indent="-318897" defTabSz="850391">
              <a:lnSpc>
                <a:spcPct val="80000"/>
              </a:lnSpc>
              <a:spcBef>
                <a:spcPts val="1400"/>
              </a:spcBef>
              <a:spcAft>
                <a:spcPts val="0"/>
              </a:spcAft>
              <a:buClr>
                <a:schemeClr val="accent2">
                  <a:lumOff val="21764"/>
                </a:schemeClr>
              </a:buClr>
              <a:buSzPct val="100000"/>
              <a:buFont typeface="Arial"/>
              <a:buChar char="•"/>
              <a:defRPr sz="1674"/>
            </a:pPr>
            <a:r>
              <a:rPr lang="en-US" dirty="0">
                <a:solidFill>
                  <a:schemeClr val="tx1"/>
                </a:solidFill>
              </a:rPr>
              <a:t>Smart Virtual Probe is an embedded program in the data plane that can perform data aggregation and simple analytics to reduce data volumes and enable low latency control loops.</a:t>
            </a:r>
          </a:p>
          <a:p>
            <a:pPr marL="318897" indent="-318897" defTabSz="850391">
              <a:lnSpc>
                <a:spcPct val="80000"/>
              </a:lnSpc>
              <a:spcBef>
                <a:spcPts val="1400"/>
              </a:spcBef>
              <a:spcAft>
                <a:spcPts val="0"/>
              </a:spcAft>
              <a:buClr>
                <a:schemeClr val="accent2">
                  <a:lumOff val="21764"/>
                </a:schemeClr>
              </a:buClr>
              <a:buSzPct val="100000"/>
              <a:buFont typeface="Arial"/>
              <a:buChar char="•"/>
              <a:defRPr sz="1674"/>
            </a:pPr>
            <a:r>
              <a:rPr lang="en-US" dirty="0">
                <a:solidFill>
                  <a:schemeClr val="tx1"/>
                </a:solidFill>
              </a:rPr>
              <a:t>Smart virtual probes are required to monitor VM to VM traffic where traditional probes cannot monitor inside the server</a:t>
            </a:r>
          </a:p>
          <a:p>
            <a:pPr marL="318897" indent="-318897" defTabSz="850391">
              <a:lnSpc>
                <a:spcPct val="80000"/>
              </a:lnSpc>
              <a:spcBef>
                <a:spcPts val="1400"/>
              </a:spcBef>
              <a:spcAft>
                <a:spcPts val="0"/>
              </a:spcAft>
              <a:buClr>
                <a:schemeClr val="accent2">
                  <a:lumOff val="21764"/>
                </a:schemeClr>
              </a:buClr>
              <a:buSzPct val="100000"/>
              <a:buFont typeface="Arial"/>
              <a:buChar char="•"/>
              <a:defRPr sz="1674"/>
            </a:pPr>
            <a:r>
              <a:rPr lang="en-US" dirty="0">
                <a:solidFill>
                  <a:schemeClr val="tx1"/>
                </a:solidFill>
              </a:rPr>
              <a:t>An application can dynamically download and program different smart virtual probes depending on the state of the system</a:t>
            </a:r>
          </a:p>
          <a:p>
            <a:pPr marL="318897" indent="-318897" defTabSz="850391">
              <a:lnSpc>
                <a:spcPct val="80000"/>
              </a:lnSpc>
              <a:spcBef>
                <a:spcPts val="1400"/>
              </a:spcBef>
              <a:spcAft>
                <a:spcPts val="0"/>
              </a:spcAft>
              <a:buClr>
                <a:schemeClr val="accent2">
                  <a:lumOff val="21764"/>
                </a:schemeClr>
              </a:buClr>
              <a:buSzPct val="100000"/>
              <a:buFont typeface="Arial"/>
              <a:buChar char="•"/>
              <a:defRPr sz="1674"/>
            </a:pPr>
            <a:r>
              <a:rPr lang="en-US" dirty="0">
                <a:solidFill>
                  <a:schemeClr val="tx1"/>
                </a:solidFill>
              </a:rPr>
              <a:t>Smart virtual probes can be deployed in physical devices (like </a:t>
            </a:r>
            <a:r>
              <a:rPr lang="en-US" dirty="0" err="1">
                <a:solidFill>
                  <a:schemeClr val="tx1"/>
                </a:solidFill>
              </a:rPr>
              <a:t>SmartNICs</a:t>
            </a:r>
            <a:r>
              <a:rPr lang="en-US" dirty="0">
                <a:solidFill>
                  <a:schemeClr val="tx1"/>
                </a:solidFill>
              </a:rPr>
              <a:t>, P4 devices…etc.) or in virtual environment (inside VM/Container).</a:t>
            </a:r>
          </a:p>
          <a:p>
            <a:pPr marL="318897" indent="-318897" defTabSz="850391">
              <a:lnSpc>
                <a:spcPct val="80000"/>
              </a:lnSpc>
              <a:spcBef>
                <a:spcPts val="500"/>
              </a:spcBef>
              <a:spcAft>
                <a:spcPts val="0"/>
              </a:spcAft>
              <a:buClr>
                <a:schemeClr val="accent2">
                  <a:lumOff val="21764"/>
                </a:schemeClr>
              </a:buClr>
              <a:buSzPct val="100000"/>
              <a:buFont typeface="Arial"/>
              <a:buChar char="•"/>
              <a:defRPr sz="1674" i="1"/>
            </a:pPr>
            <a:r>
              <a:rPr lang="en-US" dirty="0">
                <a:solidFill>
                  <a:schemeClr val="tx1"/>
                </a:solidFill>
              </a:rPr>
              <a:t>Examples:</a:t>
            </a:r>
          </a:p>
          <a:p>
            <a:pPr marL="744093" lvl="1" indent="-318897" defTabSz="850391">
              <a:lnSpc>
                <a:spcPct val="92000"/>
              </a:lnSpc>
              <a:spcBef>
                <a:spcPts val="500"/>
              </a:spcBef>
              <a:spcAft>
                <a:spcPts val="0"/>
              </a:spcAft>
              <a:buClr>
                <a:schemeClr val="accent2">
                  <a:lumOff val="21764"/>
                </a:schemeClr>
              </a:buClr>
              <a:buSzPct val="100000"/>
              <a:buFont typeface="Arial"/>
              <a:buChar char="•"/>
              <a:defRPr sz="930"/>
            </a:pPr>
            <a:r>
              <a:rPr lang="en-US" dirty="0">
                <a:solidFill>
                  <a:schemeClr val="tx1"/>
                </a:solidFill>
              </a:rPr>
              <a:t>Instantiate a smart virtual probe inside </a:t>
            </a:r>
            <a:r>
              <a:rPr lang="en-US" dirty="0" err="1">
                <a:solidFill>
                  <a:schemeClr val="tx1"/>
                </a:solidFill>
              </a:rPr>
              <a:t>SmartNIC</a:t>
            </a:r>
            <a:r>
              <a:rPr lang="en-US" dirty="0">
                <a:solidFill>
                  <a:schemeClr val="tx1"/>
                </a:solidFill>
              </a:rPr>
              <a:t> card that can monitor flow features (such as inter packet arrival times) from set of subscribers for a specified duration and send events whenever they match a DDoS attack pattern</a:t>
            </a:r>
          </a:p>
          <a:p>
            <a:pPr marL="744093" lvl="1" indent="-318897" defTabSz="850391">
              <a:lnSpc>
                <a:spcPct val="92000"/>
              </a:lnSpc>
              <a:spcBef>
                <a:spcPts val="500"/>
              </a:spcBef>
              <a:spcAft>
                <a:spcPts val="0"/>
              </a:spcAft>
              <a:buClr>
                <a:schemeClr val="accent2">
                  <a:lumOff val="21764"/>
                </a:schemeClr>
              </a:buClr>
              <a:buSzPct val="100000"/>
              <a:buFont typeface="Arial"/>
              <a:buChar char="•"/>
              <a:defRPr sz="930"/>
            </a:pPr>
            <a:r>
              <a:rPr lang="en-US" dirty="0">
                <a:solidFill>
                  <a:schemeClr val="tx1"/>
                </a:solidFill>
              </a:rPr>
              <a:t>Instantiate a smart virtual probe in P4 enabled devices that record the latency at each hop and compute and report the end-to-end latency at the final hop</a:t>
            </a:r>
            <a:endParaRPr lang="en-US" b="1" dirty="0">
              <a:solidFill>
                <a:schemeClr val="tx1"/>
              </a:solidFill>
            </a:endParaRPr>
          </a:p>
          <a:p>
            <a:pPr marL="744093" lvl="1" indent="-318897" defTabSz="850391">
              <a:lnSpc>
                <a:spcPct val="92000"/>
              </a:lnSpc>
              <a:spcBef>
                <a:spcPts val="500"/>
              </a:spcBef>
              <a:spcAft>
                <a:spcPts val="0"/>
              </a:spcAft>
              <a:buClr>
                <a:schemeClr val="accent2">
                  <a:lumOff val="21764"/>
                </a:schemeClr>
              </a:buClr>
              <a:buSzPct val="100000"/>
              <a:buFont typeface="Arial"/>
              <a:buChar char="•"/>
              <a:defRPr sz="930"/>
            </a:pPr>
            <a:r>
              <a:rPr lang="en-US" dirty="0">
                <a:solidFill>
                  <a:schemeClr val="tx1"/>
                </a:solidFill>
              </a:rPr>
              <a:t>Instantiate a custom DPI probe in the data path and mirror the traffic from specified subscribers to the DPI probe that can perform application specific analytics and report the results-For application specific SLA/</a:t>
            </a:r>
            <a:r>
              <a:rPr lang="en-US" dirty="0" err="1">
                <a:solidFill>
                  <a:schemeClr val="tx1"/>
                </a:solidFill>
              </a:rPr>
              <a:t>QoS</a:t>
            </a:r>
            <a:r>
              <a:rPr lang="en-US" dirty="0">
                <a:solidFill>
                  <a:schemeClr val="tx1"/>
                </a:solidFill>
              </a:rPr>
              <a:t> (-</a:t>
            </a:r>
            <a:r>
              <a:rPr lang="en-US" dirty="0" err="1">
                <a:solidFill>
                  <a:schemeClr val="tx1"/>
                </a:solidFill>
              </a:rPr>
              <a:t>e.g</a:t>
            </a:r>
            <a:r>
              <a:rPr lang="en-US" dirty="0">
                <a:solidFill>
                  <a:schemeClr val="tx1"/>
                </a:solidFill>
              </a:rPr>
              <a:t> Ensure </a:t>
            </a:r>
            <a:r>
              <a:rPr lang="en-US" dirty="0" err="1">
                <a:solidFill>
                  <a:schemeClr val="tx1"/>
                </a:solidFill>
              </a:rPr>
              <a:t>Pokemon</a:t>
            </a:r>
            <a:r>
              <a:rPr lang="en-US" dirty="0">
                <a:solidFill>
                  <a:schemeClr val="tx1"/>
                </a:solidFill>
              </a:rPr>
              <a:t> GO connection doesn't go down!)</a:t>
            </a:r>
          </a:p>
          <a:p>
            <a:endParaRPr lang="en-US" dirty="0"/>
          </a:p>
        </p:txBody>
      </p:sp>
    </p:spTree>
    <p:extLst>
      <p:ext uri="{BB962C8B-B14F-4D97-AF65-F5344CB8AC3E}">
        <p14:creationId xmlns:p14="http://schemas.microsoft.com/office/powerpoint/2010/main" val="4038399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74319" indent="-274319" defTabSz="731520">
              <a:spcBef>
                <a:spcPts val="1200"/>
              </a:spcBef>
              <a:spcAft>
                <a:spcPts val="0"/>
              </a:spcAft>
              <a:buClr>
                <a:schemeClr val="accent2">
                  <a:lumOff val="21764"/>
                </a:schemeClr>
              </a:buClr>
              <a:buSzPct val="100000"/>
              <a:buFont typeface="Arial"/>
              <a:buChar char="•"/>
              <a:defRPr sz="1600"/>
            </a:pPr>
            <a:r>
              <a:rPr lang="en-US" dirty="0">
                <a:solidFill>
                  <a:schemeClr val="tx1"/>
                </a:solidFill>
              </a:rPr>
              <a:t>Smart virtual probes can be computationally intensive</a:t>
            </a:r>
          </a:p>
          <a:p>
            <a:pPr marL="274319" indent="-274319" defTabSz="731520">
              <a:spcBef>
                <a:spcPts val="1200"/>
              </a:spcBef>
              <a:spcAft>
                <a:spcPts val="0"/>
              </a:spcAft>
              <a:buClr>
                <a:schemeClr val="accent2">
                  <a:lumOff val="21764"/>
                </a:schemeClr>
              </a:buClr>
              <a:buSzPct val="100000"/>
              <a:buFont typeface="Arial"/>
              <a:buChar char="•"/>
              <a:defRPr sz="1600"/>
            </a:pPr>
            <a:r>
              <a:rPr lang="en-US" dirty="0">
                <a:solidFill>
                  <a:schemeClr val="tx1"/>
                </a:solidFill>
              </a:rPr>
              <a:t>For performance, low level processes (</a:t>
            </a:r>
            <a:r>
              <a:rPr lang="en-US" dirty="0" err="1">
                <a:solidFill>
                  <a:schemeClr val="tx1"/>
                </a:solidFill>
              </a:rPr>
              <a:t>e.g</a:t>
            </a:r>
            <a:r>
              <a:rPr lang="en-US" dirty="0">
                <a:solidFill>
                  <a:schemeClr val="tx1"/>
                </a:solidFill>
              </a:rPr>
              <a:t> packet inter arrival times, connection tracking </a:t>
            </a:r>
            <a:r>
              <a:rPr lang="en-US" dirty="0" err="1">
                <a:solidFill>
                  <a:schemeClr val="tx1"/>
                </a:solidFill>
              </a:rPr>
              <a:t>etc</a:t>
            </a:r>
            <a:r>
              <a:rPr lang="en-US" dirty="0">
                <a:solidFill>
                  <a:schemeClr val="tx1"/>
                </a:solidFill>
              </a:rPr>
              <a:t>) can be downloaded to the kernel using standardized </a:t>
            </a:r>
            <a:r>
              <a:rPr lang="en-US" dirty="0" err="1">
                <a:solidFill>
                  <a:schemeClr val="tx1"/>
                </a:solidFill>
              </a:rPr>
              <a:t>stateful</a:t>
            </a:r>
            <a:r>
              <a:rPr lang="en-US" dirty="0">
                <a:solidFill>
                  <a:schemeClr val="tx1"/>
                </a:solidFill>
              </a:rPr>
              <a:t> </a:t>
            </a:r>
            <a:r>
              <a:rPr lang="en-US" dirty="0" err="1">
                <a:solidFill>
                  <a:schemeClr val="tx1"/>
                </a:solidFill>
              </a:rPr>
              <a:t>eBPF</a:t>
            </a:r>
            <a:r>
              <a:rPr lang="en-US" dirty="0">
                <a:solidFill>
                  <a:schemeClr val="tx1"/>
                </a:solidFill>
              </a:rPr>
              <a:t> C programs or stateless P4 programs</a:t>
            </a:r>
          </a:p>
          <a:p>
            <a:pPr marL="274319" indent="-274319" defTabSz="731520">
              <a:spcBef>
                <a:spcPts val="1200"/>
              </a:spcBef>
              <a:spcAft>
                <a:spcPts val="0"/>
              </a:spcAft>
              <a:buClr>
                <a:schemeClr val="accent2">
                  <a:lumOff val="21764"/>
                </a:schemeClr>
              </a:buClr>
              <a:buSzPct val="100000"/>
              <a:buFont typeface="Arial"/>
              <a:buChar char="•"/>
              <a:defRPr sz="1600"/>
            </a:pPr>
            <a:r>
              <a:rPr lang="en-US" dirty="0">
                <a:solidFill>
                  <a:schemeClr val="tx1"/>
                </a:solidFill>
              </a:rPr>
              <a:t>These programs can then be pushed to the </a:t>
            </a:r>
            <a:r>
              <a:rPr lang="en-US" dirty="0" err="1">
                <a:solidFill>
                  <a:schemeClr val="tx1"/>
                </a:solidFill>
              </a:rPr>
              <a:t>SmartNIC</a:t>
            </a:r>
            <a:r>
              <a:rPr lang="en-US" dirty="0">
                <a:solidFill>
                  <a:schemeClr val="tx1"/>
                </a:solidFill>
              </a:rPr>
              <a:t> </a:t>
            </a:r>
          </a:p>
          <a:p>
            <a:pPr marL="274319" indent="-274319" defTabSz="731520">
              <a:spcBef>
                <a:spcPts val="1200"/>
              </a:spcBef>
              <a:spcAft>
                <a:spcPts val="0"/>
              </a:spcAft>
              <a:buClr>
                <a:schemeClr val="accent2">
                  <a:lumOff val="21764"/>
                </a:schemeClr>
              </a:buClr>
              <a:buSzPct val="100000"/>
              <a:buFont typeface="Arial"/>
              <a:buChar char="•"/>
              <a:defRPr sz="1600"/>
            </a:pPr>
            <a:r>
              <a:rPr lang="en-US" dirty="0">
                <a:solidFill>
                  <a:schemeClr val="tx1"/>
                </a:solidFill>
              </a:rPr>
              <a:t>This model (acceleration as a service for the kernel data path) </a:t>
            </a:r>
            <a:r>
              <a:rPr lang="en-US" b="1" dirty="0">
                <a:solidFill>
                  <a:schemeClr val="tx1"/>
                </a:solidFill>
              </a:rPr>
              <a:t>ensures vendor independence and performance</a:t>
            </a:r>
          </a:p>
          <a:p>
            <a:endParaRPr lang="en-US" dirty="0"/>
          </a:p>
        </p:txBody>
      </p:sp>
    </p:spTree>
    <p:extLst>
      <p:ext uri="{BB962C8B-B14F-4D97-AF65-F5344CB8AC3E}">
        <p14:creationId xmlns:p14="http://schemas.microsoft.com/office/powerpoint/2010/main" val="4248845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74319" indent="-274319" defTabSz="731520">
              <a:spcBef>
                <a:spcPts val="1200"/>
              </a:spcBef>
              <a:spcAft>
                <a:spcPts val="0"/>
              </a:spcAft>
              <a:buClr>
                <a:schemeClr val="accent2">
                  <a:lumOff val="21764"/>
                </a:schemeClr>
              </a:buClr>
              <a:buSzPct val="100000"/>
              <a:buChar char="•"/>
            </a:pPr>
            <a:r>
              <a:rPr lang="en-US" sz="1100" dirty="0">
                <a:solidFill>
                  <a:schemeClr val="tx1"/>
                </a:solidFill>
              </a:rPr>
              <a:t>INT: In-band Telemetry is a tool for root cause analysis across a switch fabric.</a:t>
            </a:r>
          </a:p>
          <a:p>
            <a:pPr marL="274319" indent="-274319" defTabSz="731520">
              <a:spcBef>
                <a:spcPts val="1200"/>
              </a:spcBef>
              <a:spcAft>
                <a:spcPts val="0"/>
              </a:spcAft>
              <a:buClr>
                <a:schemeClr val="accent2">
                  <a:lumOff val="21764"/>
                </a:schemeClr>
              </a:buClr>
              <a:buSzPct val="100000"/>
              <a:buChar char="•"/>
            </a:pPr>
            <a:r>
              <a:rPr lang="en-US" sz="1100" dirty="0">
                <a:solidFill>
                  <a:schemeClr val="tx1"/>
                </a:solidFill>
              </a:rPr>
              <a:t>Once a problem is detected within a network and the problem is identified by </a:t>
            </a:r>
            <a:r>
              <a:rPr lang="en-US" sz="1100" dirty="0" err="1">
                <a:solidFill>
                  <a:schemeClr val="tx1"/>
                </a:solidFill>
              </a:rPr>
              <a:t>vProbes</a:t>
            </a:r>
            <a:r>
              <a:rPr lang="en-US" sz="1100" dirty="0">
                <a:solidFill>
                  <a:schemeClr val="tx1"/>
                </a:solidFill>
              </a:rPr>
              <a:t> as not being application/server/flow specific then INT can be used</a:t>
            </a:r>
          </a:p>
          <a:p>
            <a:pPr marL="274319" indent="-274319" defTabSz="731520">
              <a:spcBef>
                <a:spcPts val="1200"/>
              </a:spcBef>
              <a:spcAft>
                <a:spcPts val="0"/>
              </a:spcAft>
              <a:buClr>
                <a:schemeClr val="accent2">
                  <a:lumOff val="21764"/>
                </a:schemeClr>
              </a:buClr>
              <a:buSzPct val="100000"/>
              <a:buChar char="•"/>
            </a:pPr>
            <a:r>
              <a:rPr lang="en-US" sz="1100" dirty="0">
                <a:solidFill>
                  <a:schemeClr val="tx1"/>
                </a:solidFill>
              </a:rPr>
              <a:t>Custom P4 headers Containing timestamps can be used for root cause analysis across a switch fabric</a:t>
            </a:r>
          </a:p>
          <a:p>
            <a:pPr marL="274319" indent="-274319" defTabSz="731520">
              <a:spcBef>
                <a:spcPts val="1200"/>
              </a:spcBef>
              <a:spcAft>
                <a:spcPts val="0"/>
              </a:spcAft>
              <a:buClr>
                <a:schemeClr val="accent2">
                  <a:lumOff val="21764"/>
                </a:schemeClr>
              </a:buClr>
              <a:buSzPct val="100000"/>
              <a:buChar char="•"/>
            </a:pPr>
            <a:r>
              <a:rPr lang="en-US" sz="1100" dirty="0">
                <a:solidFill>
                  <a:schemeClr val="tx1"/>
                </a:solidFill>
              </a:rPr>
              <a:t>Each Device in data path adds a header containing a timestamp</a:t>
            </a:r>
          </a:p>
          <a:p>
            <a:pPr marL="274319" indent="-274319" defTabSz="731520">
              <a:spcBef>
                <a:spcPts val="1200"/>
              </a:spcBef>
              <a:spcAft>
                <a:spcPts val="0"/>
              </a:spcAft>
              <a:buClr>
                <a:schemeClr val="accent2">
                  <a:lumOff val="21764"/>
                </a:schemeClr>
              </a:buClr>
              <a:buSzPct val="100000"/>
              <a:buChar char="•"/>
            </a:pPr>
            <a:r>
              <a:rPr lang="en-US" sz="1100" dirty="0">
                <a:solidFill>
                  <a:schemeClr val="tx1"/>
                </a:solidFill>
              </a:rPr>
              <a:t>This can then be used to identify a faulty device within the switch fabric</a:t>
            </a:r>
          </a:p>
          <a:p>
            <a:pPr marL="274319" indent="-274319" defTabSz="731520">
              <a:spcBef>
                <a:spcPts val="1200"/>
              </a:spcBef>
              <a:spcAft>
                <a:spcPts val="0"/>
              </a:spcAft>
              <a:buClr>
                <a:schemeClr val="accent2">
                  <a:lumOff val="21764"/>
                </a:schemeClr>
              </a:buClr>
              <a:buSzPct val="100000"/>
              <a:buChar char="•"/>
            </a:pPr>
            <a:r>
              <a:rPr lang="en-US" sz="1100" dirty="0">
                <a:solidFill>
                  <a:schemeClr val="tx1"/>
                </a:solidFill>
              </a:rPr>
              <a:t>Using P4 allows the same logic to be used at endpoints and in switch fabric</a:t>
            </a:r>
          </a:p>
          <a:p>
            <a:endParaRPr lang="en-US" dirty="0"/>
          </a:p>
        </p:txBody>
      </p:sp>
    </p:spTree>
    <p:extLst>
      <p:ext uri="{BB962C8B-B14F-4D97-AF65-F5344CB8AC3E}">
        <p14:creationId xmlns:p14="http://schemas.microsoft.com/office/powerpoint/2010/main" val="201543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sz="1100" b="0" i="0" u="none" strike="noStrike" kern="1200" cap="none" dirty="0">
                <a:solidFill>
                  <a:schemeClr val="dk1"/>
                </a:solidFill>
                <a:effectLst/>
                <a:latin typeface="Arial"/>
                <a:ea typeface="Arial"/>
                <a:cs typeface="Arial"/>
                <a:sym typeface="Arial"/>
              </a:rPr>
              <a:t>Programmable Observability using which the level of observability from the underlying systems can be programmed as needed.</a:t>
            </a:r>
          </a:p>
        </p:txBody>
      </p:sp>
    </p:spTree>
    <p:extLst>
      <p:ext uri="{BB962C8B-B14F-4D97-AF65-F5344CB8AC3E}">
        <p14:creationId xmlns:p14="http://schemas.microsoft.com/office/powerpoint/2010/main" val="2040122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900" dirty="0">
                <a:solidFill>
                  <a:schemeClr val="tx1"/>
                </a:solidFill>
              </a:rPr>
              <a:t>A-CORD provides flexibility to dynamically deploy compute intensive virtual probes such as DPI in the user space VM/Container and mirror the traffic from specified flows (match condition) to such probes</a:t>
            </a:r>
          </a:p>
          <a:p>
            <a:pPr marL="342900" indent="-342900">
              <a:spcAft>
                <a:spcPts val="600"/>
              </a:spcAft>
              <a:buFont typeface="Arial" panose="020B0604020202020204" pitchFamily="34" charset="0"/>
              <a:buChar char="•"/>
            </a:pPr>
            <a:r>
              <a:rPr lang="en-US" sz="1900" dirty="0">
                <a:solidFill>
                  <a:schemeClr val="tx1"/>
                </a:solidFill>
              </a:rPr>
              <a:t>Monitoring-as-a-Service uses services of CORD orchestration layer to deploy this type of virtual probes</a:t>
            </a:r>
          </a:p>
          <a:p>
            <a:pPr marL="800100" lvl="1" indent="-342900">
              <a:spcAft>
                <a:spcPts val="600"/>
              </a:spcAft>
              <a:buFont typeface="Arial" panose="020B0604020202020204" pitchFamily="34" charset="0"/>
              <a:buChar char="•"/>
            </a:pPr>
            <a:r>
              <a:rPr lang="en-US" dirty="0">
                <a:solidFill>
                  <a:schemeClr val="tx1"/>
                </a:solidFill>
              </a:rPr>
              <a:t>XOS instantiate the custom virtual probe inside VM/Container on compute cluster</a:t>
            </a:r>
          </a:p>
          <a:p>
            <a:pPr marL="800100" lvl="1" indent="-342900">
              <a:spcAft>
                <a:spcPts val="600"/>
              </a:spcAft>
              <a:buFont typeface="Arial" panose="020B0604020202020204" pitchFamily="34" charset="0"/>
              <a:buChar char="•"/>
            </a:pPr>
            <a:r>
              <a:rPr lang="en-US" dirty="0">
                <a:solidFill>
                  <a:schemeClr val="tx1"/>
                </a:solidFill>
              </a:rPr>
              <a:t>ONOS programs the network to mirror selective traffic to the probes</a:t>
            </a:r>
          </a:p>
          <a:p>
            <a:pPr marL="342900" indent="-342900">
              <a:buFont typeface="Arial" panose="020B0604020202020204" pitchFamily="34" charset="0"/>
              <a:buChar char="•"/>
            </a:pPr>
            <a:endParaRPr lang="en-US" dirty="0">
              <a:solidFill>
                <a:schemeClr val="tx1"/>
              </a:solidFill>
            </a:endParaRPr>
          </a:p>
          <a:p>
            <a:endParaRPr lang="en-US" dirty="0"/>
          </a:p>
        </p:txBody>
      </p:sp>
    </p:spTree>
    <p:extLst>
      <p:ext uri="{BB962C8B-B14F-4D97-AF65-F5344CB8AC3E}">
        <p14:creationId xmlns:p14="http://schemas.microsoft.com/office/powerpoint/2010/main" val="4127319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457200">
              <a:buFont typeface="+mj-lt"/>
              <a:buAutoNum type="arabicPeriod"/>
            </a:pPr>
            <a:r>
              <a:rPr lang="en-US" dirty="0">
                <a:solidFill>
                  <a:schemeClr val="tx1"/>
                </a:solidFill>
              </a:rPr>
              <a:t>Analytics Engines submit request to instantiate active test agents along with parameters such as time windows, intervals, measurements to perform…etc.(in this example, test is to validate fabric throughput across racks)</a:t>
            </a:r>
          </a:p>
          <a:p>
            <a:pPr marL="457200" indent="-457200">
              <a:spcAft>
                <a:spcPts val="300"/>
              </a:spcAft>
              <a:buFont typeface="+mj-lt"/>
              <a:buAutoNum type="arabicPeriod"/>
            </a:pPr>
            <a:r>
              <a:rPr lang="en-US" dirty="0">
                <a:solidFill>
                  <a:schemeClr val="tx1"/>
                </a:solidFill>
              </a:rPr>
              <a:t>Monitoring-as-a-Service identifies the placement of active test agents and deploy and instantiate them inside VM or Container using CORD orchestration layer (XOS+ONOS) and provide communication between the agents</a:t>
            </a:r>
          </a:p>
          <a:p>
            <a:pPr marL="914400" lvl="1" indent="-457200">
              <a:buFont typeface="Arial" panose="020B0604020202020204" pitchFamily="34" charset="0"/>
              <a:buChar char="•"/>
            </a:pPr>
            <a:r>
              <a:rPr lang="en-US" sz="2000" dirty="0">
                <a:solidFill>
                  <a:schemeClr val="tx1"/>
                </a:solidFill>
              </a:rPr>
              <a:t>In this example, a Source and Sink active test agents are instantiated</a:t>
            </a:r>
          </a:p>
          <a:p>
            <a:pPr marL="457200" indent="-457200">
              <a:buFont typeface="+mj-lt"/>
              <a:buAutoNum type="arabicPeriod"/>
            </a:pPr>
            <a:r>
              <a:rPr lang="en-US" dirty="0">
                <a:solidFill>
                  <a:schemeClr val="tx1"/>
                </a:solidFill>
              </a:rPr>
              <a:t>Active Test agents start the test traffic between them and monitor the flows at both Source and Sink agents</a:t>
            </a:r>
          </a:p>
          <a:p>
            <a:pPr marL="457200" indent="-457200">
              <a:buFont typeface="+mj-lt"/>
              <a:buAutoNum type="arabicPeriod"/>
            </a:pPr>
            <a:r>
              <a:rPr lang="en-US" dirty="0">
                <a:solidFill>
                  <a:schemeClr val="tx1"/>
                </a:solidFill>
              </a:rPr>
              <a:t>During the test, Active Test agents collect the various measurements of the flows and report them to Monitoring-as-a-Service when the test is completed</a:t>
            </a:r>
          </a:p>
          <a:p>
            <a:pPr marL="457200" indent="-457200">
              <a:buFont typeface="+mj-lt"/>
              <a:buAutoNum type="arabicPeriod"/>
            </a:pPr>
            <a:r>
              <a:rPr lang="en-US" dirty="0">
                <a:solidFill>
                  <a:schemeClr val="tx1"/>
                </a:solidFill>
              </a:rPr>
              <a:t>Monitoring-as-a-Service notifies the results to Analytics Engines</a:t>
            </a:r>
          </a:p>
          <a:p>
            <a:pPr marL="457200" indent="-457200">
              <a:buFont typeface="+mj-lt"/>
              <a:buAutoNum type="arabicPeriod"/>
            </a:pPr>
            <a:endParaRPr lang="en-US" dirty="0">
              <a:solidFill>
                <a:schemeClr val="tx1"/>
              </a:solidFill>
            </a:endParaRPr>
          </a:p>
          <a:p>
            <a:endParaRPr lang="en-US" dirty="0"/>
          </a:p>
        </p:txBody>
      </p:sp>
    </p:spTree>
    <p:extLst>
      <p:ext uri="{BB962C8B-B14F-4D97-AF65-F5344CB8AC3E}">
        <p14:creationId xmlns:p14="http://schemas.microsoft.com/office/powerpoint/2010/main" val="2495566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0" name="Shape 7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59949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rtl="0"/>
            <a:r>
              <a:rPr lang="en-US" sz="1100" b="0" i="0" u="none" strike="noStrike" kern="1200" cap="none" dirty="0">
                <a:solidFill>
                  <a:schemeClr val="dk1"/>
                </a:solidFill>
                <a:effectLst/>
                <a:latin typeface="Arial"/>
                <a:ea typeface="Arial"/>
                <a:cs typeface="Arial"/>
                <a:sym typeface="Arial"/>
              </a:rPr>
              <a:t>A-CORD consists of 4 key elements.</a:t>
            </a:r>
            <a:endParaRPr lang="en-US" b="0" dirty="0">
              <a:effectLst/>
            </a:endParaRPr>
          </a:p>
          <a:p>
            <a:pPr rtl="0"/>
            <a:br>
              <a:rPr lang="en-US" b="0" dirty="0">
                <a:effectLst/>
              </a:rPr>
            </a:br>
            <a:r>
              <a:rPr lang="en-US" sz="1100" b="0" i="0" u="none" strike="noStrike" kern="1200" cap="none" dirty="0">
                <a:solidFill>
                  <a:schemeClr val="dk1"/>
                </a:solidFill>
                <a:effectLst/>
                <a:latin typeface="Arial"/>
                <a:ea typeface="Arial"/>
                <a:cs typeface="Arial"/>
                <a:sym typeface="Arial"/>
              </a:rPr>
              <a:t>The first one is Programmable probes that provides deep observability of what is happening inside the network. These probes will be available at each and every element inside CORD, both at hardware elements such as disaggregated access devices, compute/storage servers, fabric </a:t>
            </a:r>
            <a:r>
              <a:rPr lang="en-US" sz="1100" b="0" i="0" u="none" strike="noStrike" kern="1200" cap="none" dirty="0" err="1">
                <a:solidFill>
                  <a:schemeClr val="dk1"/>
                </a:solidFill>
                <a:effectLst/>
                <a:latin typeface="Arial"/>
                <a:ea typeface="Arial"/>
                <a:cs typeface="Arial"/>
                <a:sym typeface="Arial"/>
              </a:rPr>
              <a:t>whitebox</a:t>
            </a:r>
            <a:r>
              <a:rPr lang="en-US" sz="1100" b="0" i="0" u="none" strike="noStrike" kern="1200" cap="none" dirty="0">
                <a:solidFill>
                  <a:schemeClr val="dk1"/>
                </a:solidFill>
                <a:effectLst/>
                <a:latin typeface="Arial"/>
                <a:ea typeface="Arial"/>
                <a:cs typeface="Arial"/>
                <a:sym typeface="Arial"/>
              </a:rPr>
              <a:t> switches, ROADMs...</a:t>
            </a:r>
            <a:r>
              <a:rPr lang="en-US" sz="1100" b="0" i="0" u="none" strike="noStrike" kern="1200" cap="none" dirty="0" err="1">
                <a:solidFill>
                  <a:schemeClr val="dk1"/>
                </a:solidFill>
                <a:effectLst/>
                <a:latin typeface="Arial"/>
                <a:ea typeface="Arial"/>
                <a:cs typeface="Arial"/>
                <a:sym typeface="Arial"/>
              </a:rPr>
              <a:t>etc</a:t>
            </a:r>
            <a:r>
              <a:rPr lang="en-US" sz="1100" b="0" i="0" u="none" strike="noStrike" kern="1200" cap="none" dirty="0">
                <a:solidFill>
                  <a:schemeClr val="dk1"/>
                </a:solidFill>
                <a:effectLst/>
                <a:latin typeface="Arial"/>
                <a:ea typeface="Arial"/>
                <a:cs typeface="Arial"/>
                <a:sym typeface="Arial"/>
              </a:rPr>
              <a:t>  and they could be at virtual or software elements such as virtualized network functions running inside VMs &amp; Containers on the compute servers. That way these probes will be available at both infrastructure level as well as at service level such that it enables e2e observability. More importantly these probes will provide the flexibility to control what to observe and when to observe instead of always being enabled and observing everything.</a:t>
            </a:r>
            <a:endParaRPr lang="en-US" b="0" dirty="0">
              <a:effectLst/>
            </a:endParaRPr>
          </a:p>
          <a:p>
            <a:pPr rtl="0"/>
            <a:br>
              <a:rPr lang="en-US" b="0" dirty="0">
                <a:effectLst/>
              </a:rPr>
            </a:br>
            <a:r>
              <a:rPr lang="en-US" sz="1100" b="0" i="0" u="none" strike="noStrike" kern="1200" cap="none" dirty="0">
                <a:solidFill>
                  <a:schemeClr val="dk1"/>
                </a:solidFill>
                <a:effectLst/>
                <a:latin typeface="Arial"/>
                <a:ea typeface="Arial"/>
                <a:cs typeface="Arial"/>
                <a:sym typeface="Arial"/>
              </a:rPr>
              <a:t>The second key element inside A-CORD is logically centralized monitoring-as-a-service. The key functionality of this element is to abstract and provide a unified interface to program and observe the underlying probes thereby decoupling the higher layers from underlying targets. This is a highly scalable and multi-tenant subsystem.</a:t>
            </a:r>
            <a:endParaRPr lang="en-US" b="0" dirty="0">
              <a:effectLst/>
            </a:endParaRPr>
          </a:p>
          <a:p>
            <a:pPr rtl="0"/>
            <a:br>
              <a:rPr lang="en-US" b="0" dirty="0">
                <a:effectLst/>
              </a:rPr>
            </a:br>
            <a:r>
              <a:rPr lang="en-US" sz="1100" b="0" i="0" u="none" strike="noStrike" kern="1200" cap="none" dirty="0">
                <a:solidFill>
                  <a:schemeClr val="dk1"/>
                </a:solidFill>
                <a:effectLst/>
                <a:latin typeface="Arial"/>
                <a:ea typeface="Arial"/>
                <a:cs typeface="Arial"/>
                <a:sym typeface="Arial"/>
              </a:rPr>
              <a:t>Next up in the stack is analytics applications and engines that digest the observed data and perform real-time and batch analytics over that data by applying the context specific intelligence to understand the complete state of the system. These applications and engines can be simple open source versions or could be sophisticated closed proprietary ones. (open and closed source)</a:t>
            </a:r>
            <a:endParaRPr lang="en-US" b="0" dirty="0">
              <a:effectLst/>
            </a:endParaRPr>
          </a:p>
          <a:p>
            <a:pPr rtl="0"/>
            <a:br>
              <a:rPr lang="en-US" b="0" dirty="0">
                <a:effectLst/>
              </a:rPr>
            </a:br>
            <a:r>
              <a:rPr lang="en-US" sz="1100" b="0" i="0" u="none" strike="noStrike" kern="1200" cap="none" dirty="0">
                <a:solidFill>
                  <a:schemeClr val="dk1"/>
                </a:solidFill>
                <a:effectLst/>
                <a:latin typeface="Arial"/>
                <a:ea typeface="Arial"/>
                <a:cs typeface="Arial"/>
                <a:sym typeface="Arial"/>
              </a:rPr>
              <a:t>The outcome of these analytics engines could be either to dynamically adjust the observability or derive what actions need to be taken to optimize the state of the system and feed them to CORD orchestration layer.</a:t>
            </a:r>
            <a:endParaRPr lang="en-US" b="0" dirty="0">
              <a:effectLst/>
            </a:endParaRPr>
          </a:p>
          <a:p>
            <a:pPr rtl="0"/>
            <a:br>
              <a:rPr lang="en-US" b="0" dirty="0">
                <a:effectLst/>
              </a:rPr>
            </a:br>
            <a:r>
              <a:rPr lang="en-US" sz="1100" b="0" i="0" u="none" strike="noStrike" kern="1200" cap="none" dirty="0">
                <a:solidFill>
                  <a:schemeClr val="dk1"/>
                </a:solidFill>
                <a:effectLst/>
                <a:latin typeface="Arial"/>
                <a:ea typeface="Arial"/>
                <a:cs typeface="Arial"/>
                <a:sym typeface="Arial"/>
              </a:rPr>
              <a:t>So the last part of A-CORD is where the CORD orchestration subsystem executes those control decisions on the network thereby closing the control loop</a:t>
            </a:r>
            <a:endParaRPr lang="en-US" b="0" dirty="0">
              <a:effectLst/>
            </a:endParaRPr>
          </a:p>
          <a:p>
            <a:br>
              <a:rPr lang="en-US" dirty="0"/>
            </a:b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30200" rtl="0">
              <a:spcBef>
                <a:spcPts val="1200"/>
              </a:spcBef>
              <a:spcAft>
                <a:spcPts val="0"/>
              </a:spcAft>
              <a:buSzPct val="100000"/>
              <a:buChar char="●"/>
            </a:pPr>
            <a:r>
              <a:rPr lang="en-US" sz="1600" dirty="0">
                <a:solidFill>
                  <a:schemeClr val="tx1"/>
                </a:solidFill>
              </a:rPr>
              <a:t>Data Collection Service</a:t>
            </a:r>
          </a:p>
          <a:p>
            <a:pPr marL="914400" lvl="1" indent="-298450" rtl="0">
              <a:spcBef>
                <a:spcPts val="0"/>
              </a:spcBef>
              <a:spcAft>
                <a:spcPts val="0"/>
              </a:spcAft>
              <a:buSzPct val="100000"/>
              <a:buChar char="○"/>
            </a:pPr>
            <a:r>
              <a:rPr lang="en-US" sz="1100" dirty="0">
                <a:solidFill>
                  <a:schemeClr val="tx1"/>
                </a:solidFill>
              </a:rPr>
              <a:t>Extendable framework to collect data from physical and software probes in CORD</a:t>
            </a:r>
          </a:p>
          <a:p>
            <a:pPr marL="457200" indent="-330200">
              <a:spcBef>
                <a:spcPts val="1200"/>
              </a:spcBef>
              <a:spcAft>
                <a:spcPts val="0"/>
              </a:spcAft>
              <a:buSzPct val="100000"/>
              <a:buFont typeface="Arial"/>
              <a:buChar char="●"/>
            </a:pPr>
            <a:r>
              <a:rPr lang="en-US" sz="1600" dirty="0">
                <a:solidFill>
                  <a:schemeClr val="tx1"/>
                </a:solidFill>
              </a:rPr>
              <a:t>Probe Configuration Service</a:t>
            </a:r>
          </a:p>
          <a:p>
            <a:pPr marL="914400" lvl="1" indent="-298450" rtl="0">
              <a:spcBef>
                <a:spcPts val="0"/>
              </a:spcBef>
              <a:spcAft>
                <a:spcPts val="0"/>
              </a:spcAft>
              <a:buSzPct val="100000"/>
              <a:buChar char="○"/>
            </a:pPr>
            <a:r>
              <a:rPr lang="en-US" sz="1100" dirty="0">
                <a:solidFill>
                  <a:schemeClr val="tx1"/>
                </a:solidFill>
              </a:rPr>
              <a:t>Extendable framework to enable probe configuration in a multi-vendor environment</a:t>
            </a:r>
          </a:p>
          <a:p>
            <a:pPr marL="914400" lvl="1" indent="-298450" rtl="0">
              <a:spcBef>
                <a:spcPts val="0"/>
              </a:spcBef>
              <a:spcAft>
                <a:spcPts val="0"/>
              </a:spcAft>
              <a:buSzPct val="100000"/>
              <a:buChar char="○"/>
            </a:pPr>
            <a:r>
              <a:rPr lang="en-US" sz="1100" dirty="0">
                <a:solidFill>
                  <a:schemeClr val="tx1"/>
                </a:solidFill>
              </a:rPr>
              <a:t>Provides unified programmatic interfaces to configure the probes</a:t>
            </a:r>
          </a:p>
          <a:p>
            <a:pPr marL="914400" lvl="1" indent="-298450" rtl="0">
              <a:spcBef>
                <a:spcPts val="0"/>
              </a:spcBef>
              <a:spcAft>
                <a:spcPts val="0"/>
              </a:spcAft>
              <a:buSzPct val="100000"/>
              <a:buChar char="○"/>
            </a:pPr>
            <a:r>
              <a:rPr lang="en-US" sz="1100" dirty="0">
                <a:solidFill>
                  <a:schemeClr val="tx1"/>
                </a:solidFill>
              </a:rPr>
              <a:t>Probe inventory maintains the mapping between probe and collection points</a:t>
            </a:r>
          </a:p>
          <a:p>
            <a:pPr marL="457200" lvl="0" indent="-330200" rtl="0">
              <a:spcBef>
                <a:spcPts val="1200"/>
              </a:spcBef>
              <a:spcAft>
                <a:spcPts val="0"/>
              </a:spcAft>
              <a:buSzPct val="100000"/>
              <a:buChar char="●"/>
            </a:pPr>
            <a:r>
              <a:rPr lang="en-US" sz="1600" dirty="0">
                <a:solidFill>
                  <a:schemeClr val="tx1"/>
                </a:solidFill>
              </a:rPr>
              <a:t>Data Storage Service</a:t>
            </a:r>
          </a:p>
          <a:p>
            <a:pPr marL="914400" lvl="1" indent="-298450" rtl="0">
              <a:spcBef>
                <a:spcPts val="0"/>
              </a:spcBef>
              <a:spcAft>
                <a:spcPts val="0"/>
              </a:spcAft>
              <a:buSzPct val="100000"/>
              <a:buChar char="○"/>
            </a:pPr>
            <a:r>
              <a:rPr lang="en-US" sz="1100" dirty="0">
                <a:solidFill>
                  <a:schemeClr val="tx1"/>
                </a:solidFill>
              </a:rPr>
              <a:t>Scalable database framework that supports multiple back ends.</a:t>
            </a:r>
          </a:p>
          <a:p>
            <a:pPr marL="457200" lvl="0" indent="-330200" rtl="0">
              <a:spcBef>
                <a:spcPts val="1200"/>
              </a:spcBef>
              <a:spcAft>
                <a:spcPts val="0"/>
              </a:spcAft>
              <a:buSzPct val="100000"/>
              <a:buChar char="●"/>
            </a:pPr>
            <a:r>
              <a:rPr lang="en-US" sz="1600" dirty="0">
                <a:solidFill>
                  <a:schemeClr val="tx1"/>
                </a:solidFill>
              </a:rPr>
              <a:t>Data Delivery Services</a:t>
            </a:r>
          </a:p>
          <a:p>
            <a:pPr marL="914400" lvl="1" indent="-298450" rtl="0">
              <a:spcBef>
                <a:spcPts val="0"/>
              </a:spcBef>
              <a:spcAft>
                <a:spcPts val="0"/>
              </a:spcAft>
              <a:buSzPct val="100000"/>
              <a:buChar char="○"/>
            </a:pPr>
            <a:r>
              <a:rPr lang="en-US" sz="1100" dirty="0">
                <a:solidFill>
                  <a:schemeClr val="tx1"/>
                </a:solidFill>
              </a:rPr>
              <a:t>Caters to both big data type analytics engines and real-time analytics engines by supporting Query and Publish/Subscribe interfaces</a:t>
            </a:r>
          </a:p>
          <a:p>
            <a:pPr lvl="0">
              <a:spcBef>
                <a:spcPts val="0"/>
              </a:spcBef>
              <a:buNone/>
            </a:pPr>
            <a:endParaRPr dirty="0"/>
          </a:p>
        </p:txBody>
      </p:sp>
    </p:spTree>
    <p:extLst>
      <p:ext uri="{BB962C8B-B14F-4D97-AF65-F5344CB8AC3E}">
        <p14:creationId xmlns:p14="http://schemas.microsoft.com/office/powerpoint/2010/main" val="794131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spcAft>
                <a:spcPts val="600"/>
              </a:spcAft>
              <a:buFont typeface="Arial" panose="020B0604020202020204" pitchFamily="34" charset="0"/>
              <a:buChar char="•"/>
            </a:pPr>
            <a:r>
              <a:rPr lang="en-US" sz="1900" dirty="0">
                <a:solidFill>
                  <a:schemeClr val="tx1"/>
                </a:solidFill>
              </a:rPr>
              <a:t>Data/Event Parser Plugins</a:t>
            </a:r>
          </a:p>
          <a:p>
            <a:pPr marL="800100" lvl="1" indent="-342900">
              <a:spcAft>
                <a:spcPts val="600"/>
              </a:spcAft>
              <a:buFont typeface="Arial" panose="020B0604020202020204" pitchFamily="34" charset="0"/>
              <a:buChar char="•"/>
            </a:pPr>
            <a:r>
              <a:rPr lang="en-US" dirty="0">
                <a:solidFill>
                  <a:schemeClr val="tx1"/>
                </a:solidFill>
              </a:rPr>
              <a:t>Target/Probe specific plugins that retrieve and parse the data from probes</a:t>
            </a:r>
          </a:p>
          <a:p>
            <a:pPr marL="800100" lvl="1" indent="-342900">
              <a:spcAft>
                <a:spcPts val="600"/>
              </a:spcAft>
              <a:buFont typeface="Arial" panose="020B0604020202020204" pitchFamily="34" charset="0"/>
              <a:buChar char="•"/>
            </a:pPr>
            <a:r>
              <a:rPr lang="en-US" dirty="0">
                <a:solidFill>
                  <a:schemeClr val="tx1"/>
                </a:solidFill>
              </a:rPr>
              <a:t>Dynamically loaded when the target/VNF needs to be monitored</a:t>
            </a:r>
          </a:p>
          <a:p>
            <a:pPr marL="800100" lvl="1" indent="-342900">
              <a:spcAft>
                <a:spcPts val="600"/>
              </a:spcAft>
              <a:buFont typeface="Arial" panose="020B0604020202020204" pitchFamily="34" charset="0"/>
              <a:buChar char="•"/>
            </a:pPr>
            <a:r>
              <a:rPr lang="en-US" dirty="0">
                <a:solidFill>
                  <a:schemeClr val="tx1"/>
                </a:solidFill>
              </a:rPr>
              <a:t>Supports both push and pull based data retrieval mechanisms</a:t>
            </a:r>
          </a:p>
          <a:p>
            <a:pPr marL="800100" lvl="1" indent="-342900">
              <a:spcAft>
                <a:spcPts val="600"/>
              </a:spcAft>
              <a:buFont typeface="Arial" panose="020B0604020202020204" pitchFamily="34" charset="0"/>
              <a:buChar char="•"/>
            </a:pPr>
            <a:r>
              <a:rPr lang="en-US" dirty="0">
                <a:solidFill>
                  <a:schemeClr val="tx1"/>
                </a:solidFill>
              </a:rPr>
              <a:t>Exports the parsed data for consumption over a distributed message bus. </a:t>
            </a:r>
          </a:p>
          <a:p>
            <a:pPr marL="1257300" lvl="2" indent="-342900">
              <a:spcAft>
                <a:spcPts val="600"/>
              </a:spcAft>
              <a:buFont typeface="Arial" panose="020B0604020202020204" pitchFamily="34" charset="0"/>
              <a:buChar char="•"/>
            </a:pPr>
            <a:r>
              <a:rPr lang="en-US" dirty="0">
                <a:solidFill>
                  <a:schemeClr val="tx1"/>
                </a:solidFill>
              </a:rPr>
              <a:t>Data Storage service consumes the data from message bus and stores them in time series data base (TSDB). </a:t>
            </a:r>
          </a:p>
          <a:p>
            <a:pPr marL="1257300" lvl="2" indent="-342900">
              <a:spcAft>
                <a:spcPts val="600"/>
              </a:spcAft>
              <a:buFont typeface="Arial" panose="020B0604020202020204" pitchFamily="34" charset="0"/>
              <a:buChar char="•"/>
            </a:pPr>
            <a:r>
              <a:rPr lang="en-US" dirty="0">
                <a:solidFill>
                  <a:schemeClr val="tx1"/>
                </a:solidFill>
              </a:rPr>
              <a:t>Data Delivery service consumes the data from message bus and delivers it to all subscribed applications.</a:t>
            </a:r>
          </a:p>
          <a:p>
            <a:endParaRPr lang="en-US" dirty="0"/>
          </a:p>
        </p:txBody>
      </p:sp>
    </p:spTree>
    <p:extLst>
      <p:ext uri="{BB962C8B-B14F-4D97-AF65-F5344CB8AC3E}">
        <p14:creationId xmlns:p14="http://schemas.microsoft.com/office/powerpoint/2010/main" val="76217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8705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914400" lvl="1" indent="-228600">
              <a:spcBef>
                <a:spcPts val="600"/>
              </a:spcBef>
              <a:spcAft>
                <a:spcPts val="0"/>
              </a:spcAft>
              <a:buChar char="○"/>
            </a:pPr>
            <a:r>
              <a:rPr lang="en-US" b="1" dirty="0">
                <a:solidFill>
                  <a:schemeClr val="tx1"/>
                </a:solidFill>
              </a:rPr>
              <a:t>Monitoring Agents</a:t>
            </a:r>
            <a:r>
              <a:rPr lang="en-US" dirty="0">
                <a:solidFill>
                  <a:schemeClr val="tx1"/>
                </a:solidFill>
              </a:rPr>
              <a:t> on the Target</a:t>
            </a:r>
          </a:p>
          <a:p>
            <a:pPr marL="1371600" marR="0" lvl="2" indent="-317500" algn="l" rtl="0">
              <a:lnSpc>
                <a:spcPct val="115000"/>
              </a:lnSpc>
              <a:spcBef>
                <a:spcPts val="0"/>
              </a:spcBef>
              <a:spcAft>
                <a:spcPts val="0"/>
              </a:spcAft>
              <a:buClr>
                <a:schemeClr val="dk2"/>
              </a:buClr>
              <a:buSzPct val="100000"/>
              <a:buFont typeface="Arial"/>
              <a:buChar char="■"/>
            </a:pPr>
            <a:r>
              <a:rPr lang="en-US" dirty="0">
                <a:solidFill>
                  <a:schemeClr val="tx1"/>
                </a:solidFill>
              </a:rPr>
              <a:t>Exposes APIs to program the underlying probes</a:t>
            </a:r>
          </a:p>
          <a:p>
            <a:pPr marL="1371600" marR="0" lvl="2" indent="-228600" algn="l" rtl="0">
              <a:lnSpc>
                <a:spcPct val="115000"/>
              </a:lnSpc>
              <a:spcBef>
                <a:spcPts val="0"/>
              </a:spcBef>
              <a:spcAft>
                <a:spcPts val="0"/>
              </a:spcAft>
              <a:buChar char="■"/>
            </a:pPr>
            <a:r>
              <a:rPr lang="en-US" dirty="0">
                <a:solidFill>
                  <a:schemeClr val="tx1"/>
                </a:solidFill>
              </a:rPr>
              <a:t>Pushes the probe data into data collection modules or Exposes APIs to pull the probe data </a:t>
            </a:r>
          </a:p>
          <a:p>
            <a:pPr marL="914400" lvl="1" indent="-228600">
              <a:spcBef>
                <a:spcPts val="600"/>
              </a:spcBef>
              <a:spcAft>
                <a:spcPts val="0"/>
              </a:spcAft>
              <a:buChar char="○"/>
            </a:pPr>
            <a:r>
              <a:rPr lang="en-US" b="1" dirty="0">
                <a:solidFill>
                  <a:schemeClr val="tx1"/>
                </a:solidFill>
              </a:rPr>
              <a:t>Collection Plugins</a:t>
            </a:r>
            <a:r>
              <a:rPr lang="en-US" dirty="0">
                <a:solidFill>
                  <a:schemeClr val="tx1"/>
                </a:solidFill>
              </a:rPr>
              <a:t> in Monitoring Service</a:t>
            </a:r>
          </a:p>
          <a:p>
            <a:pPr marL="1371600" lvl="2" indent="-228600">
              <a:spcBef>
                <a:spcPts val="0"/>
              </a:spcBef>
              <a:spcAft>
                <a:spcPts val="0"/>
              </a:spcAft>
              <a:buChar char="■"/>
            </a:pPr>
            <a:r>
              <a:rPr lang="en-US" dirty="0">
                <a:solidFill>
                  <a:schemeClr val="tx1"/>
                </a:solidFill>
              </a:rPr>
              <a:t>Probe/Target Specific collector plugin that receive raw data and normalizes data before pushing to higher layers</a:t>
            </a:r>
          </a:p>
          <a:p>
            <a:pPr marL="914400" lvl="1" indent="-228600">
              <a:spcBef>
                <a:spcPts val="600"/>
              </a:spcBef>
              <a:spcAft>
                <a:spcPts val="0"/>
              </a:spcAft>
              <a:buChar char="○"/>
            </a:pPr>
            <a:r>
              <a:rPr lang="en-US" b="1" dirty="0">
                <a:solidFill>
                  <a:schemeClr val="tx1"/>
                </a:solidFill>
              </a:rPr>
              <a:t>Probe </a:t>
            </a:r>
            <a:r>
              <a:rPr lang="en-US" b="1" dirty="0" err="1">
                <a:solidFill>
                  <a:schemeClr val="tx1"/>
                </a:solidFill>
              </a:rPr>
              <a:t>Config</a:t>
            </a:r>
            <a:r>
              <a:rPr lang="en-US" b="1" dirty="0">
                <a:solidFill>
                  <a:schemeClr val="tx1"/>
                </a:solidFill>
              </a:rPr>
              <a:t> Plugins</a:t>
            </a:r>
            <a:r>
              <a:rPr lang="en-US" dirty="0">
                <a:solidFill>
                  <a:schemeClr val="tx1"/>
                </a:solidFill>
              </a:rPr>
              <a:t> in Monitoring Service</a:t>
            </a:r>
          </a:p>
          <a:p>
            <a:pPr marL="1371600" lvl="2" indent="-228600">
              <a:spcBef>
                <a:spcPts val="0"/>
              </a:spcBef>
              <a:spcAft>
                <a:spcPts val="0"/>
              </a:spcAft>
              <a:buChar char="■"/>
            </a:pPr>
            <a:r>
              <a:rPr lang="en-US" dirty="0">
                <a:solidFill>
                  <a:schemeClr val="tx1"/>
                </a:solidFill>
              </a:rPr>
              <a:t>Probe/Target Specific configuration plugin that translates higher level monitoring intents to target/probe specific configuration commands</a:t>
            </a:r>
          </a:p>
          <a:p>
            <a:pPr lvl="0">
              <a:spcBef>
                <a:spcPts val="0"/>
              </a:spcBef>
              <a:buNone/>
            </a:pPr>
            <a:endParaRPr lang="en-US" dirty="0"/>
          </a:p>
          <a:p>
            <a:pPr rtl="0"/>
            <a:r>
              <a:rPr lang="en-US" sz="1100" b="0" i="0" u="none" strike="noStrike" kern="1200" cap="none" dirty="0">
                <a:solidFill>
                  <a:schemeClr val="dk1"/>
                </a:solidFill>
                <a:effectLst/>
                <a:latin typeface="Arial"/>
                <a:ea typeface="Arial"/>
                <a:cs typeface="Arial"/>
                <a:sym typeface="Arial"/>
              </a:rPr>
              <a:t>Essential components in programmable probes:</a:t>
            </a:r>
            <a:endParaRPr lang="en-US" b="0" dirty="0">
              <a:effectLst/>
            </a:endParaRPr>
          </a:p>
          <a:p>
            <a:pPr rtl="0"/>
            <a:br>
              <a:rPr lang="en-US" b="0" dirty="0">
                <a:effectLst/>
              </a:rPr>
            </a:br>
            <a:r>
              <a:rPr lang="en-US" sz="1100" b="0" i="0" u="none" strike="noStrike" kern="1200" cap="none" dirty="0">
                <a:solidFill>
                  <a:schemeClr val="dk1"/>
                </a:solidFill>
                <a:effectLst/>
                <a:latin typeface="Arial"/>
                <a:ea typeface="Arial"/>
                <a:cs typeface="Arial"/>
                <a:sym typeface="Arial"/>
              </a:rPr>
              <a:t>The first one is Monitoring agents that reside on the target that front-end the probes by exposing the necessary APIs to program the underlying probes. Similarly it has APIs to retrieve the data on demand and has logic to push the probe data as and when they are available to an external system.   </a:t>
            </a:r>
            <a:endParaRPr lang="en-US" b="0" dirty="0">
              <a:effectLst/>
            </a:endParaRPr>
          </a:p>
          <a:p>
            <a:pPr rtl="0"/>
            <a:br>
              <a:rPr lang="en-US" b="0" dirty="0">
                <a:effectLst/>
              </a:rPr>
            </a:br>
            <a:r>
              <a:rPr lang="en-US" sz="1100" b="0" i="0" u="none" strike="noStrike" kern="1200" cap="none" dirty="0">
                <a:solidFill>
                  <a:schemeClr val="dk1"/>
                </a:solidFill>
                <a:effectLst/>
                <a:latin typeface="Arial"/>
                <a:ea typeface="Arial"/>
                <a:cs typeface="Arial"/>
                <a:sym typeface="Arial"/>
              </a:rPr>
              <a:t>Service/Target specific event parser plugins in the Monitoring-as-a-Service that interfaces towards Monitoring agent and parses the received probe data.</a:t>
            </a:r>
            <a:endParaRPr lang="en-US" b="0" dirty="0">
              <a:effectLst/>
            </a:endParaRPr>
          </a:p>
          <a:p>
            <a:br>
              <a:rPr lang="en-US" b="0" dirty="0">
                <a:effectLst/>
              </a:rPr>
            </a:br>
            <a:r>
              <a:rPr lang="en-US" sz="1100" b="0" i="0" u="none" strike="noStrike" kern="1200" cap="none" dirty="0">
                <a:solidFill>
                  <a:schemeClr val="dk1"/>
                </a:solidFill>
                <a:effectLst/>
                <a:latin typeface="Arial"/>
                <a:ea typeface="Arial"/>
                <a:cs typeface="Arial"/>
                <a:sym typeface="Arial"/>
              </a:rPr>
              <a:t>Service/Target specific probe configuration plugins in the Monitoring-as-a-Service that translates the higher level observability commands into target/probe specific configuration commands.</a:t>
            </a:r>
            <a:endParaRPr lang="en-US" dirty="0"/>
          </a:p>
          <a:p>
            <a:pPr lvl="0">
              <a:spcBef>
                <a:spcPts val="0"/>
              </a:spcBef>
              <a:buNone/>
            </a:pPr>
            <a:endParaRPr dirty="0"/>
          </a:p>
        </p:txBody>
      </p:sp>
    </p:spTree>
    <p:extLst>
      <p:ext uri="{BB962C8B-B14F-4D97-AF65-F5344CB8AC3E}">
        <p14:creationId xmlns:p14="http://schemas.microsoft.com/office/powerpoint/2010/main" val="46320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29334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p:nvPr/>
        </p:nvSpPr>
        <p:spPr>
          <a:xfrm>
            <a:off x="0" y="1906350"/>
            <a:ext cx="9144000" cy="2011798"/>
          </a:xfrm>
          <a:prstGeom prst="rect">
            <a:avLst/>
          </a:prstGeom>
          <a:solidFill>
            <a:srgbClr val="007EC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 name="Shape 13"/>
          <p:cNvSpPr txBox="1">
            <a:spLocks noGrp="1"/>
          </p:cNvSpPr>
          <p:nvPr>
            <p:ph type="ctrTitle"/>
          </p:nvPr>
        </p:nvSpPr>
        <p:spPr>
          <a:xfrm>
            <a:off x="311700" y="1906348"/>
            <a:ext cx="8520599" cy="2011798"/>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Droid Sans"/>
              <a:buNone/>
              <a:defRPr sz="2800" b="0" i="0" u="none" strike="noStrike" cap="none">
                <a:solidFill>
                  <a:srgbClr val="FFFFFF"/>
                </a:solidFill>
                <a:latin typeface="Calibri"/>
                <a:ea typeface="Calibri"/>
                <a:cs typeface="Calibri"/>
                <a:sym typeface="Calibri"/>
              </a:defRPr>
            </a:lvl1pPr>
            <a:lvl2pPr lvl="1" indent="0" algn="ctr">
              <a:spcBef>
                <a:spcPts val="0"/>
              </a:spcBef>
              <a:buClr>
                <a:srgbClr val="FFFFFF"/>
              </a:buClr>
              <a:buFont typeface="Arial"/>
              <a:buNone/>
              <a:defRPr sz="5200">
                <a:solidFill>
                  <a:srgbClr val="FFFFFF"/>
                </a:solidFill>
              </a:defRPr>
            </a:lvl2pPr>
            <a:lvl3pPr lvl="2" indent="0" algn="ctr">
              <a:spcBef>
                <a:spcPts val="0"/>
              </a:spcBef>
              <a:buClr>
                <a:srgbClr val="FFFFFF"/>
              </a:buClr>
              <a:buFont typeface="Arial"/>
              <a:buNone/>
              <a:defRPr sz="5200">
                <a:solidFill>
                  <a:srgbClr val="FFFFFF"/>
                </a:solidFill>
              </a:defRPr>
            </a:lvl3pPr>
            <a:lvl4pPr lvl="3" indent="0" algn="ctr">
              <a:spcBef>
                <a:spcPts val="0"/>
              </a:spcBef>
              <a:buClr>
                <a:srgbClr val="FFFFFF"/>
              </a:buClr>
              <a:buFont typeface="Arial"/>
              <a:buNone/>
              <a:defRPr sz="5200">
                <a:solidFill>
                  <a:srgbClr val="FFFFFF"/>
                </a:solidFill>
              </a:defRPr>
            </a:lvl4pPr>
            <a:lvl5pPr lvl="4" indent="0" algn="ctr">
              <a:spcBef>
                <a:spcPts val="0"/>
              </a:spcBef>
              <a:buClr>
                <a:srgbClr val="FFFFFF"/>
              </a:buClr>
              <a:buFont typeface="Arial"/>
              <a:buNone/>
              <a:defRPr sz="5200">
                <a:solidFill>
                  <a:srgbClr val="FFFFFF"/>
                </a:solidFill>
              </a:defRPr>
            </a:lvl5pPr>
            <a:lvl6pPr lvl="5" indent="0" algn="ctr">
              <a:spcBef>
                <a:spcPts val="0"/>
              </a:spcBef>
              <a:buClr>
                <a:srgbClr val="FFFFFF"/>
              </a:buClr>
              <a:buFont typeface="Arial"/>
              <a:buNone/>
              <a:defRPr sz="5200">
                <a:solidFill>
                  <a:srgbClr val="FFFFFF"/>
                </a:solidFill>
              </a:defRPr>
            </a:lvl6pPr>
            <a:lvl7pPr lvl="6" indent="0" algn="ctr">
              <a:spcBef>
                <a:spcPts val="0"/>
              </a:spcBef>
              <a:buClr>
                <a:srgbClr val="FFFFFF"/>
              </a:buClr>
              <a:buFont typeface="Arial"/>
              <a:buNone/>
              <a:defRPr sz="5200">
                <a:solidFill>
                  <a:srgbClr val="FFFFFF"/>
                </a:solidFill>
              </a:defRPr>
            </a:lvl7pPr>
            <a:lvl8pPr lvl="7" indent="0" algn="ctr">
              <a:spcBef>
                <a:spcPts val="0"/>
              </a:spcBef>
              <a:buClr>
                <a:srgbClr val="FFFFFF"/>
              </a:buClr>
              <a:buFont typeface="Arial"/>
              <a:buNone/>
              <a:defRPr sz="5200">
                <a:solidFill>
                  <a:srgbClr val="FFFFFF"/>
                </a:solidFill>
              </a:defRPr>
            </a:lvl8pPr>
            <a:lvl9pPr lvl="8" indent="0" algn="ctr">
              <a:spcBef>
                <a:spcPts val="0"/>
              </a:spcBef>
              <a:buClr>
                <a:srgbClr val="FFFFFF"/>
              </a:buClr>
              <a:buFont typeface="Arial"/>
              <a:buNone/>
              <a:defRPr sz="5200">
                <a:solidFill>
                  <a:srgbClr val="FFFFFF"/>
                </a:solidFill>
              </a:defRPr>
            </a:lvl9pPr>
          </a:lstStyle>
          <a:p>
            <a:endParaRPr/>
          </a:p>
        </p:txBody>
      </p:sp>
      <p:pic>
        <p:nvPicPr>
          <p:cNvPr id="14" name="Shape 14"/>
          <p:cNvPicPr preferRelativeResize="0"/>
          <p:nvPr/>
        </p:nvPicPr>
        <p:blipFill rotWithShape="1">
          <a:blip r:embed="rId2">
            <a:alphaModFix/>
          </a:blip>
          <a:srcRect t="50794" b="17856"/>
          <a:stretch/>
        </p:blipFill>
        <p:spPr>
          <a:xfrm>
            <a:off x="0" y="0"/>
            <a:ext cx="9143998" cy="1906345"/>
          </a:xfrm>
          <a:prstGeom prst="rect">
            <a:avLst/>
          </a:prstGeom>
          <a:noFill/>
          <a:ln>
            <a:noFill/>
          </a:ln>
        </p:spPr>
      </p:pic>
      <p:pic>
        <p:nvPicPr>
          <p:cNvPr id="15" name="Shape 15"/>
          <p:cNvPicPr preferRelativeResize="0"/>
          <p:nvPr/>
        </p:nvPicPr>
        <p:blipFill rotWithShape="1">
          <a:blip r:embed="rId3">
            <a:alphaModFix/>
          </a:blip>
          <a:srcRect/>
          <a:stretch/>
        </p:blipFill>
        <p:spPr>
          <a:xfrm>
            <a:off x="6277614" y="4126194"/>
            <a:ext cx="2857499" cy="1095375"/>
          </a:xfrm>
          <a:prstGeom prst="rect">
            <a:avLst/>
          </a:prstGeom>
          <a:noFill/>
          <a:ln>
            <a:noFill/>
          </a:ln>
        </p:spPr>
      </p:pic>
      <p:sp>
        <p:nvSpPr>
          <p:cNvPr id="16" name="Shape 16"/>
          <p:cNvSpPr txBox="1"/>
          <p:nvPr/>
        </p:nvSpPr>
        <p:spPr>
          <a:xfrm>
            <a:off x="20208" y="4785250"/>
            <a:ext cx="2002200" cy="4230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7F7F7F"/>
              </a:buClr>
              <a:buSzPct val="25000"/>
              <a:buFont typeface="Droid Sans"/>
              <a:buNone/>
            </a:pPr>
            <a:r>
              <a:rPr lang="en-US" sz="1400" b="1" i="0" u="none" strike="noStrike" cap="none">
                <a:solidFill>
                  <a:srgbClr val="7F7F7F"/>
                </a:solidFill>
                <a:latin typeface="Droid Sans"/>
                <a:ea typeface="Droid Sans"/>
                <a:cs typeface="Droid Sans"/>
                <a:sym typeface="Droid Sans"/>
              </a:rPr>
              <a:t>#</a:t>
            </a:r>
            <a:r>
              <a:rPr lang="en-US" sz="1400" b="1" i="0" u="none" strike="noStrike" cap="none">
                <a:solidFill>
                  <a:srgbClr val="7F7F7F"/>
                </a:solidFill>
                <a:highlight>
                  <a:srgbClr val="FFFFFF"/>
                </a:highlight>
                <a:latin typeface="Droid Sans"/>
                <a:ea typeface="Droid Sans"/>
                <a:cs typeface="Droid Sans"/>
                <a:sym typeface="Droid Sans"/>
              </a:rPr>
              <a:t>OpenCORD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87559"/>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lt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9" name="Shape 1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
        <p:nvSpPr>
          <p:cNvPr id="20" name="Shape 20"/>
          <p:cNvSpPr txBox="1">
            <a:spLocks noGrp="1"/>
          </p:cNvSpPr>
          <p:nvPr>
            <p:ph type="body" idx="1"/>
          </p:nvPr>
        </p:nvSpPr>
        <p:spPr>
          <a:xfrm>
            <a:off x="311700" y="983149"/>
            <a:ext cx="8520599" cy="34164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1600"/>
              </a:spcAft>
              <a:buClr>
                <a:schemeClr val="dk2"/>
              </a:buClr>
              <a:buFont typeface="Arial"/>
              <a:buNone/>
              <a:defRPr sz="2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extLst>
      <p:ext uri="{BB962C8B-B14F-4D97-AF65-F5344CB8AC3E}">
        <p14:creationId xmlns:p14="http://schemas.microsoft.com/office/powerpoint/2010/main" val="3322369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87559"/>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28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
        <p:nvSpPr>
          <p:cNvPr id="9" name="Shape 9"/>
          <p:cNvSpPr/>
          <p:nvPr/>
        </p:nvSpPr>
        <p:spPr>
          <a:xfrm>
            <a:off x="0" y="0"/>
            <a:ext cx="9144000" cy="752592"/>
          </a:xfrm>
          <a:prstGeom prst="rect">
            <a:avLst/>
          </a:prstGeom>
          <a:solidFill>
            <a:srgbClr val="007EC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10" name="Shape 10"/>
          <p:cNvPicPr preferRelativeResize="0"/>
          <p:nvPr/>
        </p:nvPicPr>
        <p:blipFill rotWithShape="1">
          <a:blip r:embed="rId5">
            <a:alphaModFix/>
          </a:blip>
          <a:srcRect/>
          <a:stretch/>
        </p:blipFill>
        <p:spPr>
          <a:xfrm>
            <a:off x="8472442" y="110321"/>
            <a:ext cx="548699" cy="5486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gif"/><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jpg"/><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hyperlink" Target="https://github.com/openstack/broadview-collector"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311700" y="1906348"/>
            <a:ext cx="8520599" cy="2011798"/>
          </a:xfrm>
          <a:prstGeom prst="rect">
            <a:avLst/>
          </a:prstGeom>
          <a:noFill/>
          <a:ln>
            <a:noFill/>
          </a:ln>
        </p:spPr>
        <p:txBody>
          <a:bodyPr lIns="91425" tIns="91425" rIns="91425" bIns="91425" anchor="ctr" anchorCtr="0">
            <a:noAutofit/>
          </a:bodyPr>
          <a:lstStyle/>
          <a:p>
            <a:pPr marL="0" marR="0" lvl="0" indent="0" algn="ctr" rtl="0">
              <a:lnSpc>
                <a:spcPct val="80000"/>
              </a:lnSpc>
              <a:spcBef>
                <a:spcPts val="0"/>
              </a:spcBef>
              <a:spcAft>
                <a:spcPts val="0"/>
              </a:spcAft>
              <a:buClr>
                <a:srgbClr val="FFFFFF"/>
              </a:buClr>
              <a:buSzPct val="25000"/>
              <a:buFont typeface="Droid Sans"/>
              <a:buNone/>
            </a:pPr>
            <a:r>
              <a:rPr lang="en-US" sz="4000"/>
              <a:t>A-CORD </a:t>
            </a:r>
          </a:p>
          <a:p>
            <a:pPr marL="0" marR="0" lvl="0" indent="0" algn="ctr" rtl="0">
              <a:lnSpc>
                <a:spcPct val="80000"/>
              </a:lnSpc>
              <a:spcBef>
                <a:spcPts val="0"/>
              </a:spcBef>
              <a:spcAft>
                <a:spcPts val="0"/>
              </a:spcAft>
              <a:buClr>
                <a:srgbClr val="FFFFFF"/>
              </a:buClr>
              <a:buSzPct val="25000"/>
              <a:buFont typeface="Droid Sans"/>
              <a:buNone/>
            </a:pPr>
            <a:r>
              <a:rPr lang="en-US" sz="4000"/>
              <a:t>(Analytics for CORD)</a:t>
            </a:r>
            <a:br>
              <a:rPr lang="en-US" sz="4000" b="0" i="0" u="none" strike="noStrike" cap="none">
                <a:solidFill>
                  <a:srgbClr val="FFFFFF"/>
                </a:solidFill>
                <a:latin typeface="Calibri"/>
                <a:ea typeface="Calibri"/>
                <a:cs typeface="Calibri"/>
                <a:sym typeface="Calibri"/>
              </a:rPr>
            </a:br>
            <a:br>
              <a:rPr lang="en-US" sz="2700" b="0" i="0" u="none" strike="noStrike" cap="none">
                <a:solidFill>
                  <a:srgbClr val="FFFFFF"/>
                </a:solidFill>
                <a:latin typeface="Calibri"/>
                <a:ea typeface="Calibri"/>
                <a:cs typeface="Calibri"/>
                <a:sym typeface="Calibri"/>
              </a:rPr>
            </a:br>
            <a:endParaRPr lang="en-US" sz="2700" b="0" i="0" u="none" strike="noStrike" cap="none">
              <a:solidFill>
                <a:srgbClr val="FFFFFF"/>
              </a:solidFill>
              <a:latin typeface="Calibri"/>
              <a:ea typeface="Calibri"/>
              <a:cs typeface="Calibri"/>
              <a:sym typeface="Calibri"/>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311700" y="87559"/>
            <a:ext cx="8520600" cy="572700"/>
          </a:xfrm>
          <a:prstGeom prst="rect">
            <a:avLst/>
          </a:prstGeom>
        </p:spPr>
        <p:txBody>
          <a:bodyPr lIns="91425" tIns="91425" rIns="91425" bIns="91425" anchor="t" anchorCtr="0">
            <a:noAutofit/>
          </a:bodyPr>
          <a:lstStyle/>
          <a:p>
            <a:pPr lvl="0" rtl="0">
              <a:spcBef>
                <a:spcPts val="0"/>
              </a:spcBef>
              <a:buNone/>
            </a:pPr>
            <a:r>
              <a:rPr lang="en-US" dirty="0"/>
              <a:t>Programmable Probes: Fabric Switches</a:t>
            </a:r>
          </a:p>
        </p:txBody>
      </p:sp>
      <p:sp>
        <p:nvSpPr>
          <p:cNvPr id="395" name="Shape 395"/>
          <p:cNvSpPr/>
          <p:nvPr/>
        </p:nvSpPr>
        <p:spPr>
          <a:xfrm>
            <a:off x="2538400" y="3710586"/>
            <a:ext cx="3684900" cy="1293900"/>
          </a:xfrm>
          <a:prstGeom prst="rect">
            <a:avLst/>
          </a:prstGeom>
          <a:noFill/>
          <a:ln w="9525" cap="flat" cmpd="sng">
            <a:solidFill>
              <a:schemeClr val="dk2"/>
            </a:solidFill>
            <a:prstDash val="dash"/>
            <a:round/>
            <a:headEnd type="none" w="med" len="med"/>
            <a:tailEnd type="none" w="med" len="med"/>
          </a:ln>
        </p:spPr>
        <p:txBody>
          <a:bodyPr lIns="91425" tIns="91425" rIns="91425" bIns="91425" anchor="b" anchorCtr="0">
            <a:noAutofit/>
          </a:bodyPr>
          <a:lstStyle/>
          <a:p>
            <a:pPr lvl="0" rtl="0">
              <a:spcBef>
                <a:spcPts val="0"/>
              </a:spcBef>
              <a:buNone/>
            </a:pPr>
            <a:r>
              <a:rPr lang="en-US" sz="1200">
                <a:latin typeface="Calibri"/>
                <a:ea typeface="Calibri"/>
                <a:cs typeface="Calibri"/>
                <a:sym typeface="Calibri"/>
              </a:rPr>
              <a:t>Fabric</a:t>
            </a:r>
          </a:p>
          <a:p>
            <a:pPr lvl="0" rtl="0">
              <a:spcBef>
                <a:spcPts val="0"/>
              </a:spcBef>
              <a:buNone/>
            </a:pPr>
            <a:r>
              <a:rPr lang="en-US" sz="1200">
                <a:latin typeface="Calibri"/>
                <a:ea typeface="Calibri"/>
                <a:cs typeface="Calibri"/>
                <a:sym typeface="Calibri"/>
              </a:rPr>
              <a:t>Whitebox</a:t>
            </a:r>
          </a:p>
        </p:txBody>
      </p:sp>
      <p:sp>
        <p:nvSpPr>
          <p:cNvPr id="396" name="Shape 396"/>
          <p:cNvSpPr/>
          <p:nvPr/>
        </p:nvSpPr>
        <p:spPr>
          <a:xfrm>
            <a:off x="3825775" y="3830900"/>
            <a:ext cx="620100" cy="2715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a:latin typeface="Calibri"/>
                <a:ea typeface="Calibri"/>
                <a:cs typeface="Calibri"/>
                <a:sym typeface="Calibri"/>
              </a:rPr>
              <a:t>sFlow Agent</a:t>
            </a:r>
          </a:p>
        </p:txBody>
      </p:sp>
      <p:sp>
        <p:nvSpPr>
          <p:cNvPr id="397" name="Shape 397"/>
          <p:cNvSpPr/>
          <p:nvPr/>
        </p:nvSpPr>
        <p:spPr>
          <a:xfrm>
            <a:off x="4537075" y="3830911"/>
            <a:ext cx="823200" cy="2715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a:latin typeface="Calibri"/>
                <a:ea typeface="Calibri"/>
                <a:cs typeface="Calibri"/>
                <a:sym typeface="Calibri"/>
              </a:rPr>
              <a:t>OpenFlow Agent</a:t>
            </a:r>
          </a:p>
        </p:txBody>
      </p:sp>
      <p:cxnSp>
        <p:nvCxnSpPr>
          <p:cNvPr id="398" name="Shape 398"/>
          <p:cNvCxnSpPr>
            <a:endCxn id="397" idx="2"/>
          </p:cNvCxnSpPr>
          <p:nvPr/>
        </p:nvCxnSpPr>
        <p:spPr>
          <a:xfrm flipV="1">
            <a:off x="4948675" y="4102411"/>
            <a:ext cx="0" cy="186733"/>
          </a:xfrm>
          <a:prstGeom prst="straightConnector1">
            <a:avLst/>
          </a:prstGeom>
          <a:noFill/>
          <a:ln w="9525" cap="flat" cmpd="sng">
            <a:solidFill>
              <a:schemeClr val="dk2"/>
            </a:solidFill>
            <a:prstDash val="solid"/>
            <a:round/>
            <a:headEnd type="triangle" w="med" len="med"/>
            <a:tailEnd type="triangle" w="med" len="med"/>
          </a:ln>
        </p:spPr>
      </p:cxnSp>
      <p:cxnSp>
        <p:nvCxnSpPr>
          <p:cNvPr id="399" name="Shape 399"/>
          <p:cNvCxnSpPr/>
          <p:nvPr/>
        </p:nvCxnSpPr>
        <p:spPr>
          <a:xfrm flipH="1" flipV="1">
            <a:off x="4035923" y="4091658"/>
            <a:ext cx="2838" cy="463716"/>
          </a:xfrm>
          <a:prstGeom prst="straightConnector1">
            <a:avLst/>
          </a:prstGeom>
          <a:noFill/>
          <a:ln w="0" cap="flat" cmpd="sng">
            <a:solidFill>
              <a:schemeClr val="dk2"/>
            </a:solidFill>
            <a:prstDash val="solid"/>
            <a:round/>
            <a:headEnd type="triangle" w="med" len="med"/>
            <a:tailEnd type="triangle" w="med" len="med"/>
          </a:ln>
        </p:spPr>
      </p:cxnSp>
      <p:sp>
        <p:nvSpPr>
          <p:cNvPr id="400" name="Shape 400"/>
          <p:cNvSpPr/>
          <p:nvPr/>
        </p:nvSpPr>
        <p:spPr>
          <a:xfrm>
            <a:off x="4303000" y="2912466"/>
            <a:ext cx="1696200" cy="4200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200">
              <a:latin typeface="Calibri"/>
              <a:ea typeface="Calibri"/>
              <a:cs typeface="Calibri"/>
              <a:sym typeface="Calibri"/>
            </a:endParaRPr>
          </a:p>
        </p:txBody>
      </p:sp>
      <p:sp>
        <p:nvSpPr>
          <p:cNvPr id="401" name="Shape 401"/>
          <p:cNvSpPr/>
          <p:nvPr/>
        </p:nvSpPr>
        <p:spPr>
          <a:xfrm>
            <a:off x="4606700" y="3341639"/>
            <a:ext cx="757800" cy="179100"/>
          </a:xfrm>
          <a:prstGeom prst="roundRect">
            <a:avLst>
              <a:gd name="adj" fmla="val 16667"/>
            </a:avLst>
          </a:prstGeom>
          <a:solidFill>
            <a:srgbClr val="7F6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900">
                <a:solidFill>
                  <a:schemeClr val="lt1"/>
                </a:solidFill>
              </a:rPr>
              <a:t>OpenFlow</a:t>
            </a:r>
          </a:p>
        </p:txBody>
      </p:sp>
      <p:sp>
        <p:nvSpPr>
          <p:cNvPr id="402" name="Shape 402"/>
          <p:cNvSpPr/>
          <p:nvPr/>
        </p:nvSpPr>
        <p:spPr>
          <a:xfrm>
            <a:off x="4532768" y="2674723"/>
            <a:ext cx="1403700" cy="225600"/>
          </a:xfrm>
          <a:prstGeom prst="roundRect">
            <a:avLst>
              <a:gd name="adj" fmla="val 16667"/>
            </a:avLst>
          </a:prstGeom>
          <a:solidFill>
            <a:srgbClr val="7F6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900">
                <a:solidFill>
                  <a:schemeClr val="lt1"/>
                </a:solidFill>
              </a:rPr>
              <a:t>Fabric Control App </a:t>
            </a:r>
          </a:p>
        </p:txBody>
      </p:sp>
      <p:sp>
        <p:nvSpPr>
          <p:cNvPr id="403" name="Shape 403"/>
          <p:cNvSpPr/>
          <p:nvPr/>
        </p:nvSpPr>
        <p:spPr>
          <a:xfrm>
            <a:off x="5087551" y="2047575"/>
            <a:ext cx="935700" cy="2460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700" b="1">
                <a:solidFill>
                  <a:schemeClr val="lt1"/>
                </a:solidFill>
              </a:rPr>
              <a:t>Fabric_Control_ Plugin</a:t>
            </a:r>
          </a:p>
        </p:txBody>
      </p:sp>
      <p:sp>
        <p:nvSpPr>
          <p:cNvPr id="404" name="Shape 404"/>
          <p:cNvSpPr/>
          <p:nvPr/>
        </p:nvSpPr>
        <p:spPr>
          <a:xfrm>
            <a:off x="4317925" y="2047575"/>
            <a:ext cx="757800" cy="2460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dirty="0">
                <a:solidFill>
                  <a:schemeClr val="lt1"/>
                </a:solidFill>
              </a:rPr>
              <a:t>ONOS_</a:t>
            </a:r>
          </a:p>
          <a:p>
            <a:pPr marL="0" marR="0" lvl="0" indent="0" algn="ctr" rtl="0">
              <a:lnSpc>
                <a:spcPct val="100000"/>
              </a:lnSpc>
              <a:spcBef>
                <a:spcPts val="0"/>
              </a:spcBef>
              <a:spcAft>
                <a:spcPts val="0"/>
              </a:spcAft>
              <a:buNone/>
            </a:pPr>
            <a:r>
              <a:rPr lang="en-US" sz="800" b="1" dirty="0">
                <a:solidFill>
                  <a:schemeClr val="lt1"/>
                </a:solidFill>
              </a:rPr>
              <a:t>Plugin</a:t>
            </a:r>
          </a:p>
        </p:txBody>
      </p:sp>
      <p:sp>
        <p:nvSpPr>
          <p:cNvPr id="405" name="Shape 405"/>
          <p:cNvSpPr/>
          <p:nvPr/>
        </p:nvSpPr>
        <p:spPr>
          <a:xfrm>
            <a:off x="3655299" y="2047575"/>
            <a:ext cx="679800" cy="2460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a:solidFill>
                  <a:schemeClr val="lt1"/>
                </a:solidFill>
              </a:rPr>
              <a:t>sFlow_</a:t>
            </a:r>
          </a:p>
          <a:p>
            <a:pPr marL="0" marR="0" lvl="0" indent="0" algn="ctr" rtl="0">
              <a:lnSpc>
                <a:spcPct val="100000"/>
              </a:lnSpc>
              <a:spcBef>
                <a:spcPts val="0"/>
              </a:spcBef>
              <a:spcAft>
                <a:spcPts val="0"/>
              </a:spcAft>
              <a:buNone/>
            </a:pPr>
            <a:r>
              <a:rPr lang="en-US" sz="800" b="1">
                <a:solidFill>
                  <a:schemeClr val="lt1"/>
                </a:solidFill>
              </a:rPr>
              <a:t>Collector</a:t>
            </a:r>
          </a:p>
        </p:txBody>
      </p:sp>
      <p:cxnSp>
        <p:nvCxnSpPr>
          <p:cNvPr id="406" name="Shape 406"/>
          <p:cNvCxnSpPr>
            <a:stCxn id="403" idx="2"/>
          </p:cNvCxnSpPr>
          <p:nvPr/>
        </p:nvCxnSpPr>
        <p:spPr>
          <a:xfrm flipH="1">
            <a:off x="5547901" y="2293575"/>
            <a:ext cx="7500" cy="411900"/>
          </a:xfrm>
          <a:prstGeom prst="straightConnector1">
            <a:avLst/>
          </a:prstGeom>
          <a:noFill/>
          <a:ln w="9525" cap="flat" cmpd="sng">
            <a:solidFill>
              <a:schemeClr val="dk2"/>
            </a:solidFill>
            <a:prstDash val="solid"/>
            <a:round/>
            <a:headEnd type="triangle" w="med" len="med"/>
            <a:tailEnd type="triangle" w="med" len="med"/>
          </a:ln>
        </p:spPr>
      </p:cxnSp>
      <p:cxnSp>
        <p:nvCxnSpPr>
          <p:cNvPr id="407" name="Shape 407"/>
          <p:cNvCxnSpPr/>
          <p:nvPr/>
        </p:nvCxnSpPr>
        <p:spPr>
          <a:xfrm>
            <a:off x="4393234" y="2304268"/>
            <a:ext cx="7500" cy="604200"/>
          </a:xfrm>
          <a:prstGeom prst="straightConnector1">
            <a:avLst/>
          </a:prstGeom>
          <a:noFill/>
          <a:ln w="9525" cap="flat" cmpd="sng">
            <a:solidFill>
              <a:schemeClr val="dk2"/>
            </a:solidFill>
            <a:prstDash val="solid"/>
            <a:round/>
            <a:headEnd type="triangle" w="med" len="med"/>
            <a:tailEnd type="triangle" w="med" len="med"/>
          </a:ln>
        </p:spPr>
      </p:cxnSp>
      <p:cxnSp>
        <p:nvCxnSpPr>
          <p:cNvPr id="408" name="Shape 408"/>
          <p:cNvCxnSpPr/>
          <p:nvPr/>
        </p:nvCxnSpPr>
        <p:spPr>
          <a:xfrm>
            <a:off x="3966767" y="2325655"/>
            <a:ext cx="15300" cy="1491900"/>
          </a:xfrm>
          <a:prstGeom prst="straightConnector1">
            <a:avLst/>
          </a:prstGeom>
          <a:noFill/>
          <a:ln w="9525" cap="flat" cmpd="sng">
            <a:solidFill>
              <a:schemeClr val="dk2"/>
            </a:solidFill>
            <a:prstDash val="solid"/>
            <a:round/>
            <a:headEnd type="triangle" w="med" len="med"/>
            <a:tailEnd type="triangle" w="med" len="med"/>
          </a:ln>
        </p:spPr>
      </p:cxnSp>
      <p:pic>
        <p:nvPicPr>
          <p:cNvPr id="409" name="Shape 409"/>
          <p:cNvPicPr preferRelativeResize="0"/>
          <p:nvPr/>
        </p:nvPicPr>
        <p:blipFill>
          <a:blip r:embed="rId3">
            <a:alphaModFix/>
          </a:blip>
          <a:stretch>
            <a:fillRect/>
          </a:stretch>
        </p:blipFill>
        <p:spPr>
          <a:xfrm>
            <a:off x="3413950" y="4788344"/>
            <a:ext cx="2277675" cy="194700"/>
          </a:xfrm>
          <a:prstGeom prst="rect">
            <a:avLst/>
          </a:prstGeom>
          <a:noFill/>
          <a:ln>
            <a:noFill/>
          </a:ln>
        </p:spPr>
      </p:pic>
      <p:cxnSp>
        <p:nvCxnSpPr>
          <p:cNvPr id="410" name="Shape 410"/>
          <p:cNvCxnSpPr/>
          <p:nvPr/>
        </p:nvCxnSpPr>
        <p:spPr>
          <a:xfrm>
            <a:off x="4987138" y="3528800"/>
            <a:ext cx="0" cy="320700"/>
          </a:xfrm>
          <a:prstGeom prst="straightConnector1">
            <a:avLst/>
          </a:prstGeom>
          <a:noFill/>
          <a:ln w="9525" cap="flat" cmpd="sng">
            <a:solidFill>
              <a:schemeClr val="dk2"/>
            </a:solidFill>
            <a:prstDash val="solid"/>
            <a:round/>
            <a:headEnd type="triangle" w="med" len="med"/>
            <a:tailEnd type="triangle" w="med" len="med"/>
          </a:ln>
        </p:spPr>
      </p:cxnSp>
      <p:pic>
        <p:nvPicPr>
          <p:cNvPr id="411" name="Shape 411"/>
          <p:cNvPicPr preferRelativeResize="0"/>
          <p:nvPr/>
        </p:nvPicPr>
        <p:blipFill>
          <a:blip r:embed="rId4">
            <a:alphaModFix/>
          </a:blip>
          <a:stretch>
            <a:fillRect/>
          </a:stretch>
        </p:blipFill>
        <p:spPr>
          <a:xfrm>
            <a:off x="4670366" y="2917750"/>
            <a:ext cx="993000" cy="411899"/>
          </a:xfrm>
          <a:prstGeom prst="rect">
            <a:avLst/>
          </a:prstGeom>
          <a:noFill/>
          <a:ln>
            <a:noFill/>
          </a:ln>
        </p:spPr>
      </p:pic>
      <p:sp>
        <p:nvSpPr>
          <p:cNvPr id="412" name="Shape 412"/>
          <p:cNvSpPr/>
          <p:nvPr/>
        </p:nvSpPr>
        <p:spPr>
          <a:xfrm>
            <a:off x="2979650" y="1786613"/>
            <a:ext cx="3051600" cy="2460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1100" b="1" dirty="0">
                <a:solidFill>
                  <a:schemeClr val="lt1"/>
                </a:solidFill>
              </a:rPr>
              <a:t>Data Collection</a:t>
            </a:r>
          </a:p>
        </p:txBody>
      </p:sp>
      <p:sp>
        <p:nvSpPr>
          <p:cNvPr id="413" name="Shape 413"/>
          <p:cNvSpPr/>
          <p:nvPr/>
        </p:nvSpPr>
        <p:spPr>
          <a:xfrm>
            <a:off x="4756933" y="1027191"/>
            <a:ext cx="757800" cy="572700"/>
          </a:xfrm>
          <a:prstGeom prst="flowChartMagneticDisk">
            <a:avLst/>
          </a:prstGeom>
          <a:solidFill>
            <a:srgbClr val="741B47"/>
          </a:solidFill>
          <a:ln w="9525" cap="flat" cmpd="sng">
            <a:solidFill>
              <a:schemeClr val="dk2"/>
            </a:solidFill>
            <a:prstDash val="solid"/>
            <a:round/>
            <a:headEnd type="none" w="med" len="med"/>
            <a:tailEnd type="none" w="med" len="med"/>
          </a:ln>
        </p:spPr>
        <p:txBody>
          <a:bodyPr lIns="91425" tIns="91425" rIns="91425" bIns="91425" anchor="b" anchorCtr="0">
            <a:noAutofit/>
          </a:bodyPr>
          <a:lstStyle/>
          <a:p>
            <a:pPr lvl="0" algn="ctr" rtl="0">
              <a:spcBef>
                <a:spcPts val="0"/>
              </a:spcBef>
              <a:buNone/>
            </a:pPr>
            <a:r>
              <a:rPr lang="en-US" sz="800" b="1">
                <a:solidFill>
                  <a:schemeClr val="lt1"/>
                </a:solidFill>
              </a:rPr>
              <a:t>TSDB</a:t>
            </a:r>
          </a:p>
        </p:txBody>
      </p:sp>
      <p:sp>
        <p:nvSpPr>
          <p:cNvPr id="414" name="Shape 414"/>
          <p:cNvSpPr/>
          <p:nvPr/>
        </p:nvSpPr>
        <p:spPr>
          <a:xfrm>
            <a:off x="3491052" y="1026213"/>
            <a:ext cx="935700" cy="5727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a:solidFill>
                  <a:schemeClr val="lt1"/>
                </a:solidFill>
              </a:rPr>
              <a:t>Data Delivery</a:t>
            </a:r>
          </a:p>
        </p:txBody>
      </p:sp>
      <p:cxnSp>
        <p:nvCxnSpPr>
          <p:cNvPr id="415" name="Shape 415"/>
          <p:cNvCxnSpPr/>
          <p:nvPr/>
        </p:nvCxnSpPr>
        <p:spPr>
          <a:xfrm rot="10800000">
            <a:off x="3971588" y="1599018"/>
            <a:ext cx="6000" cy="194700"/>
          </a:xfrm>
          <a:prstGeom prst="straightConnector1">
            <a:avLst/>
          </a:prstGeom>
          <a:noFill/>
          <a:ln w="9525" cap="flat" cmpd="sng">
            <a:solidFill>
              <a:schemeClr val="dk2"/>
            </a:solidFill>
            <a:prstDash val="solid"/>
            <a:round/>
            <a:headEnd type="none" w="med" len="med"/>
            <a:tailEnd type="triangle" w="med" len="med"/>
          </a:ln>
        </p:spPr>
      </p:cxnSp>
      <p:cxnSp>
        <p:nvCxnSpPr>
          <p:cNvPr id="416" name="Shape 416"/>
          <p:cNvCxnSpPr/>
          <p:nvPr/>
        </p:nvCxnSpPr>
        <p:spPr>
          <a:xfrm rot="10800000">
            <a:off x="5114588" y="1599018"/>
            <a:ext cx="6000" cy="194700"/>
          </a:xfrm>
          <a:prstGeom prst="straightConnector1">
            <a:avLst/>
          </a:prstGeom>
          <a:noFill/>
          <a:ln w="9525" cap="flat" cmpd="sng">
            <a:solidFill>
              <a:schemeClr val="dk2"/>
            </a:solidFill>
            <a:prstDash val="solid"/>
            <a:round/>
            <a:headEnd type="none" w="med" len="med"/>
            <a:tailEnd type="triangle" w="med" len="med"/>
          </a:ln>
        </p:spPr>
      </p:cxnSp>
      <p:sp>
        <p:nvSpPr>
          <p:cNvPr id="417" name="Shape 417"/>
          <p:cNvSpPr/>
          <p:nvPr/>
        </p:nvSpPr>
        <p:spPr>
          <a:xfrm>
            <a:off x="3093161" y="3830900"/>
            <a:ext cx="620099" cy="2715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1000">
                <a:latin typeface="Calibri"/>
                <a:ea typeface="Calibri"/>
                <a:cs typeface="Calibri"/>
                <a:sym typeface="Calibri"/>
              </a:rPr>
              <a:t>SoC Agent</a:t>
            </a:r>
          </a:p>
        </p:txBody>
      </p:sp>
      <p:sp>
        <p:nvSpPr>
          <p:cNvPr id="418" name="Shape 418"/>
          <p:cNvSpPr/>
          <p:nvPr/>
        </p:nvSpPr>
        <p:spPr>
          <a:xfrm>
            <a:off x="2980192" y="2047575"/>
            <a:ext cx="679800" cy="2460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a:solidFill>
                  <a:schemeClr val="lt1"/>
                </a:solidFill>
              </a:rPr>
              <a:t>SoC_</a:t>
            </a:r>
          </a:p>
          <a:p>
            <a:pPr marL="0" marR="0" lvl="0" indent="0" algn="ctr" rtl="0">
              <a:lnSpc>
                <a:spcPct val="100000"/>
              </a:lnSpc>
              <a:spcBef>
                <a:spcPts val="0"/>
              </a:spcBef>
              <a:spcAft>
                <a:spcPts val="0"/>
              </a:spcAft>
              <a:buNone/>
            </a:pPr>
            <a:r>
              <a:rPr lang="en-US" sz="800" b="1">
                <a:solidFill>
                  <a:schemeClr val="lt1"/>
                </a:solidFill>
              </a:rPr>
              <a:t>Plugin</a:t>
            </a:r>
          </a:p>
        </p:txBody>
      </p:sp>
      <p:cxnSp>
        <p:nvCxnSpPr>
          <p:cNvPr id="419" name="Shape 419"/>
          <p:cNvCxnSpPr/>
          <p:nvPr/>
        </p:nvCxnSpPr>
        <p:spPr>
          <a:xfrm>
            <a:off x="3357167" y="2325655"/>
            <a:ext cx="15300" cy="1491900"/>
          </a:xfrm>
          <a:prstGeom prst="straightConnector1">
            <a:avLst/>
          </a:prstGeom>
          <a:noFill/>
          <a:ln w="9525" cap="flat" cmpd="sng">
            <a:solidFill>
              <a:schemeClr val="dk2"/>
            </a:solidFill>
            <a:prstDash val="solid"/>
            <a:round/>
            <a:headEnd type="triangle" w="med" len="med"/>
            <a:tailEnd type="triangle" w="med" len="med"/>
          </a:ln>
        </p:spPr>
      </p:cxnSp>
      <p:sp>
        <p:nvSpPr>
          <p:cNvPr id="420" name="Shape 420"/>
          <p:cNvSpPr/>
          <p:nvPr/>
        </p:nvSpPr>
        <p:spPr>
          <a:xfrm>
            <a:off x="3625275" y="4544741"/>
            <a:ext cx="1753800" cy="246000"/>
          </a:xfrm>
          <a:prstGeom prst="roundRect">
            <a:avLst>
              <a:gd name="adj" fmla="val 16667"/>
            </a:avLst>
          </a:prstGeom>
          <a:solidFill>
            <a:srgbClr val="4A86E8"/>
          </a:solidFill>
          <a:ln w="9525" cap="flat" cmpd="sng">
            <a:solidFill>
              <a:schemeClr val="dk2"/>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US" b="1">
                <a:latin typeface="Calibri"/>
                <a:ea typeface="Calibri"/>
                <a:cs typeface="Calibri"/>
                <a:sym typeface="Calibri"/>
              </a:rPr>
              <a:t>BRCM ASIC</a:t>
            </a:r>
          </a:p>
        </p:txBody>
      </p:sp>
      <p:cxnSp>
        <p:nvCxnSpPr>
          <p:cNvPr id="421" name="Shape 421"/>
          <p:cNvCxnSpPr>
            <a:stCxn id="417" idx="2"/>
            <a:endCxn id="420" idx="1"/>
          </p:cNvCxnSpPr>
          <p:nvPr/>
        </p:nvCxnSpPr>
        <p:spPr>
          <a:xfrm rot="16200000" flipH="1">
            <a:off x="3231573" y="4274038"/>
            <a:ext cx="565341" cy="222064"/>
          </a:xfrm>
          <a:prstGeom prst="bentConnector2">
            <a:avLst/>
          </a:prstGeom>
          <a:noFill/>
          <a:ln w="9525" cap="flat" cmpd="sng">
            <a:solidFill>
              <a:schemeClr val="dk2"/>
            </a:solidFill>
            <a:prstDash val="solid"/>
            <a:round/>
            <a:headEnd type="triangle" w="med" len="med"/>
            <a:tailEnd type="triangle" w="med" len="med"/>
          </a:ln>
        </p:spPr>
      </p:cxnSp>
      <p:sp>
        <p:nvSpPr>
          <p:cNvPr id="423" name="Shape 423"/>
          <p:cNvSpPr txBox="1">
            <a:spLocks noGrp="1"/>
          </p:cNvSpPr>
          <p:nvPr>
            <p:ph type="body" idx="1"/>
          </p:nvPr>
        </p:nvSpPr>
        <p:spPr>
          <a:xfrm>
            <a:off x="6838638" y="2458675"/>
            <a:ext cx="2261700" cy="2379900"/>
          </a:xfrm>
          <a:prstGeom prst="rect">
            <a:avLst/>
          </a:prstGeom>
          <a:solidFill>
            <a:srgbClr val="FCFFC1"/>
          </a:solidFill>
        </p:spPr>
        <p:txBody>
          <a:bodyPr lIns="91425" tIns="91425" rIns="91425" bIns="91425" anchor="t" anchorCtr="0">
            <a:noAutofit/>
          </a:bodyPr>
          <a:lstStyle/>
          <a:p>
            <a:pPr lvl="0" rtl="0">
              <a:spcBef>
                <a:spcPts val="0"/>
              </a:spcBef>
              <a:spcAft>
                <a:spcPts val="0"/>
              </a:spcAft>
              <a:buNone/>
            </a:pPr>
            <a:r>
              <a:rPr lang="en-US" sz="1400" dirty="0" err="1">
                <a:solidFill>
                  <a:schemeClr val="tx1"/>
                </a:solidFill>
              </a:rPr>
              <a:t>OpenFlow</a:t>
            </a:r>
            <a:r>
              <a:rPr lang="en-US" sz="1400" dirty="0">
                <a:solidFill>
                  <a:schemeClr val="tx1"/>
                </a:solidFill>
              </a:rPr>
              <a:t> Probes/Metrics</a:t>
            </a:r>
          </a:p>
          <a:p>
            <a:pPr lvl="0" rtl="0">
              <a:spcBef>
                <a:spcPts val="0"/>
              </a:spcBef>
              <a:spcAft>
                <a:spcPts val="0"/>
              </a:spcAft>
              <a:buNone/>
            </a:pPr>
            <a:r>
              <a:rPr lang="en-US" sz="1000" dirty="0">
                <a:solidFill>
                  <a:schemeClr val="tx1"/>
                </a:solidFill>
              </a:rPr>
              <a:t>- </a:t>
            </a:r>
            <a:r>
              <a:rPr lang="en-US" sz="1000" dirty="0" err="1">
                <a:solidFill>
                  <a:schemeClr val="tx1"/>
                </a:solidFill>
              </a:rPr>
              <a:t>switch.port.receive.packets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switch.port.transmit.packets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switch.port.receive.bytes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switch.port.transmit.bytes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switch.port.receive.drops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switch.port.transmit.drops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switch.port.receive.frame_error</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switch.port.receive.overrun_error</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switch.port.receive.crc_error</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switch.port.collision.count</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switch.table.active.entries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switch.table.lookup.packets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switch.table.matched.packets</a:t>
            </a:r>
            <a:endParaRPr lang="en-US" sz="1000" dirty="0">
              <a:solidFill>
                <a:schemeClr val="tx1"/>
              </a:solidFill>
            </a:endParaRPr>
          </a:p>
        </p:txBody>
      </p:sp>
      <p:cxnSp>
        <p:nvCxnSpPr>
          <p:cNvPr id="424" name="Shape 424"/>
          <p:cNvCxnSpPr/>
          <p:nvPr/>
        </p:nvCxnSpPr>
        <p:spPr>
          <a:xfrm flipH="1">
            <a:off x="4400734" y="2563650"/>
            <a:ext cx="2432441" cy="1"/>
          </a:xfrm>
          <a:prstGeom prst="straightConnector1">
            <a:avLst/>
          </a:prstGeom>
          <a:noFill/>
          <a:ln w="9525" cap="flat" cmpd="sng">
            <a:solidFill>
              <a:schemeClr val="dk2"/>
            </a:solidFill>
            <a:prstDash val="dot"/>
            <a:round/>
            <a:headEnd type="none" w="lg" len="lg"/>
            <a:tailEnd type="none" w="lg" len="lg"/>
          </a:ln>
        </p:spPr>
      </p:cxnSp>
      <p:sp>
        <p:nvSpPr>
          <p:cNvPr id="425" name="Shape 425"/>
          <p:cNvSpPr txBox="1">
            <a:spLocks noGrp="1"/>
          </p:cNvSpPr>
          <p:nvPr>
            <p:ph type="body" idx="1"/>
          </p:nvPr>
        </p:nvSpPr>
        <p:spPr>
          <a:xfrm>
            <a:off x="6833175" y="1598912"/>
            <a:ext cx="2277600" cy="756037"/>
          </a:xfrm>
          <a:prstGeom prst="rect">
            <a:avLst/>
          </a:prstGeom>
          <a:solidFill>
            <a:srgbClr val="FCFFC1"/>
          </a:solidFill>
        </p:spPr>
        <p:txBody>
          <a:bodyPr lIns="91425" tIns="91425" rIns="91425" bIns="91425" anchor="t" anchorCtr="0">
            <a:noAutofit/>
          </a:bodyPr>
          <a:lstStyle/>
          <a:p>
            <a:pPr lvl="0" rtl="0">
              <a:spcBef>
                <a:spcPts val="0"/>
              </a:spcBef>
              <a:spcAft>
                <a:spcPts val="0"/>
              </a:spcAft>
              <a:buNone/>
            </a:pPr>
            <a:r>
              <a:rPr lang="en-US" sz="1400" dirty="0">
                <a:solidFill>
                  <a:schemeClr val="tx1"/>
                </a:solidFill>
              </a:rPr>
              <a:t>Fabric Control App Events</a:t>
            </a:r>
          </a:p>
          <a:p>
            <a:pPr marL="0" marR="0" lvl="0" indent="-69850" algn="l" rtl="0">
              <a:lnSpc>
                <a:spcPct val="100000"/>
              </a:lnSpc>
              <a:spcBef>
                <a:spcPts val="0"/>
              </a:spcBef>
              <a:spcAft>
                <a:spcPts val="0"/>
              </a:spcAft>
              <a:buClr>
                <a:srgbClr val="000000"/>
              </a:buClr>
              <a:buSzPct val="110000"/>
              <a:buNone/>
            </a:pPr>
            <a:r>
              <a:rPr lang="en-US" sz="1000" dirty="0"/>
              <a:t>- </a:t>
            </a:r>
            <a:r>
              <a:rPr lang="en-US" sz="1000" b="1" dirty="0"/>
              <a:t>TBD</a:t>
            </a:r>
          </a:p>
        </p:txBody>
      </p:sp>
      <p:cxnSp>
        <p:nvCxnSpPr>
          <p:cNvPr id="426" name="Shape 426"/>
          <p:cNvCxnSpPr/>
          <p:nvPr/>
        </p:nvCxnSpPr>
        <p:spPr>
          <a:xfrm flipH="1">
            <a:off x="5563150" y="2165000"/>
            <a:ext cx="1286100" cy="301800"/>
          </a:xfrm>
          <a:prstGeom prst="straightConnector1">
            <a:avLst/>
          </a:prstGeom>
          <a:noFill/>
          <a:ln w="9525" cap="flat" cmpd="sng">
            <a:solidFill>
              <a:schemeClr val="dk2"/>
            </a:solidFill>
            <a:prstDash val="dot"/>
            <a:round/>
            <a:headEnd type="none" w="lg" len="lg"/>
            <a:tailEnd type="none" w="lg" len="lg"/>
          </a:ln>
        </p:spPr>
      </p:cxnSp>
      <p:sp>
        <p:nvSpPr>
          <p:cNvPr id="427" name="Shape 427"/>
          <p:cNvSpPr txBox="1">
            <a:spLocks noGrp="1"/>
          </p:cNvSpPr>
          <p:nvPr>
            <p:ph type="body" idx="1"/>
          </p:nvPr>
        </p:nvSpPr>
        <p:spPr>
          <a:xfrm>
            <a:off x="49275" y="2300250"/>
            <a:ext cx="2348700" cy="526800"/>
          </a:xfrm>
          <a:prstGeom prst="rect">
            <a:avLst/>
          </a:prstGeom>
          <a:solidFill>
            <a:srgbClr val="FCFFC1"/>
          </a:solidFill>
        </p:spPr>
        <p:txBody>
          <a:bodyPr lIns="91425" tIns="91425" rIns="91425" bIns="91425" anchor="t" anchorCtr="0">
            <a:noAutofit/>
          </a:bodyPr>
          <a:lstStyle/>
          <a:p>
            <a:pPr lvl="0" rtl="0">
              <a:spcBef>
                <a:spcPts val="0"/>
              </a:spcBef>
              <a:spcAft>
                <a:spcPts val="0"/>
              </a:spcAft>
              <a:buNone/>
            </a:pPr>
            <a:r>
              <a:rPr lang="en-US" sz="1400" dirty="0" err="1">
                <a:solidFill>
                  <a:schemeClr val="tx1"/>
                </a:solidFill>
              </a:rPr>
              <a:t>sFlow</a:t>
            </a:r>
            <a:endParaRPr lang="en-US" sz="1400" dirty="0">
              <a:solidFill>
                <a:schemeClr val="tx1"/>
              </a:solidFill>
            </a:endParaRPr>
          </a:p>
          <a:p>
            <a:pPr marL="0" marR="0" lvl="0" indent="-69850" algn="l" rtl="0">
              <a:lnSpc>
                <a:spcPct val="100000"/>
              </a:lnSpc>
              <a:spcBef>
                <a:spcPts val="0"/>
              </a:spcBef>
              <a:spcAft>
                <a:spcPts val="0"/>
              </a:spcAft>
              <a:buClr>
                <a:srgbClr val="000000"/>
              </a:buClr>
              <a:buSzPct val="110000"/>
              <a:buNone/>
            </a:pPr>
            <a:r>
              <a:rPr lang="en-US" sz="1000" dirty="0">
                <a:solidFill>
                  <a:schemeClr val="tx1"/>
                </a:solidFill>
              </a:rPr>
              <a:t>- Packet Samples</a:t>
            </a:r>
          </a:p>
        </p:txBody>
      </p:sp>
      <p:sp>
        <p:nvSpPr>
          <p:cNvPr id="422" name="Shape 422"/>
          <p:cNvSpPr/>
          <p:nvPr/>
        </p:nvSpPr>
        <p:spPr>
          <a:xfrm>
            <a:off x="4195163" y="4282714"/>
            <a:ext cx="1183912" cy="212204"/>
          </a:xfrm>
          <a:prstGeom prst="roundRect">
            <a:avLst>
              <a:gd name="adj" fmla="val 16667"/>
            </a:avLst>
          </a:prstGeom>
          <a:solidFill>
            <a:srgbClr val="D9D9D9"/>
          </a:solidFill>
          <a:ln w="9525" cap="flat" cmpd="sng">
            <a:solidFill>
              <a:schemeClr val="dk2"/>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US" b="1">
                <a:latin typeface="Calibri"/>
                <a:ea typeface="Calibri"/>
                <a:cs typeface="Calibri"/>
                <a:sym typeface="Calibri"/>
              </a:rPr>
              <a:t>OF-DPA</a:t>
            </a:r>
          </a:p>
        </p:txBody>
      </p:sp>
      <p:sp>
        <p:nvSpPr>
          <p:cNvPr id="428" name="Shape 428"/>
          <p:cNvSpPr txBox="1">
            <a:spLocks noGrp="1"/>
          </p:cNvSpPr>
          <p:nvPr>
            <p:ph type="body" idx="1"/>
          </p:nvPr>
        </p:nvSpPr>
        <p:spPr>
          <a:xfrm>
            <a:off x="49275" y="3138450"/>
            <a:ext cx="2348700" cy="526800"/>
          </a:xfrm>
          <a:prstGeom prst="rect">
            <a:avLst/>
          </a:prstGeom>
          <a:solidFill>
            <a:srgbClr val="FCFFC1"/>
          </a:solidFill>
        </p:spPr>
        <p:txBody>
          <a:bodyPr lIns="91425" tIns="91425" rIns="91425" bIns="91425" anchor="t" anchorCtr="0">
            <a:noAutofit/>
          </a:bodyPr>
          <a:lstStyle/>
          <a:p>
            <a:pPr lvl="0" rtl="0">
              <a:spcBef>
                <a:spcPts val="0"/>
              </a:spcBef>
              <a:spcAft>
                <a:spcPts val="0"/>
              </a:spcAft>
              <a:buNone/>
            </a:pPr>
            <a:r>
              <a:rPr lang="en-US" sz="1400" dirty="0" err="1">
                <a:solidFill>
                  <a:schemeClr val="tx1"/>
                </a:solidFill>
              </a:rPr>
              <a:t>SoC</a:t>
            </a:r>
            <a:r>
              <a:rPr lang="en-US" sz="1400" dirty="0">
                <a:solidFill>
                  <a:schemeClr val="tx1"/>
                </a:solidFill>
              </a:rPr>
              <a:t> Level Probes</a:t>
            </a:r>
          </a:p>
          <a:p>
            <a:pPr marL="0" marR="0" lvl="0" indent="-69850" algn="l" rtl="0">
              <a:lnSpc>
                <a:spcPct val="100000"/>
              </a:lnSpc>
              <a:spcBef>
                <a:spcPts val="0"/>
              </a:spcBef>
              <a:spcAft>
                <a:spcPts val="0"/>
              </a:spcAft>
              <a:buClr>
                <a:srgbClr val="000000"/>
              </a:buClr>
              <a:buSzPct val="110000"/>
              <a:buNone/>
            </a:pPr>
            <a:r>
              <a:rPr lang="en-US" sz="1000" dirty="0"/>
              <a:t>- </a:t>
            </a:r>
            <a:r>
              <a:rPr lang="en-US" sz="1000" b="1" dirty="0"/>
              <a:t>TBD</a:t>
            </a:r>
          </a:p>
        </p:txBody>
      </p:sp>
      <p:cxnSp>
        <p:nvCxnSpPr>
          <p:cNvPr id="429" name="Shape 429"/>
          <p:cNvCxnSpPr>
            <a:endCxn id="428" idx="3"/>
          </p:cNvCxnSpPr>
          <p:nvPr/>
        </p:nvCxnSpPr>
        <p:spPr>
          <a:xfrm flipH="1">
            <a:off x="2397975" y="3280350"/>
            <a:ext cx="961200" cy="121500"/>
          </a:xfrm>
          <a:prstGeom prst="straightConnector1">
            <a:avLst/>
          </a:prstGeom>
          <a:noFill/>
          <a:ln w="9525" cap="flat" cmpd="sng">
            <a:solidFill>
              <a:schemeClr val="dk2"/>
            </a:solidFill>
            <a:prstDash val="dot"/>
            <a:round/>
            <a:headEnd type="none" w="lg" len="lg"/>
            <a:tailEnd type="none" w="lg" len="lg"/>
          </a:ln>
        </p:spPr>
      </p:cxnSp>
      <p:cxnSp>
        <p:nvCxnSpPr>
          <p:cNvPr id="430" name="Shape 430"/>
          <p:cNvCxnSpPr>
            <a:endCxn id="427" idx="3"/>
          </p:cNvCxnSpPr>
          <p:nvPr/>
        </p:nvCxnSpPr>
        <p:spPr>
          <a:xfrm rot="10800000">
            <a:off x="2397975" y="2563650"/>
            <a:ext cx="1564500" cy="191700"/>
          </a:xfrm>
          <a:prstGeom prst="straightConnector1">
            <a:avLst/>
          </a:prstGeom>
          <a:noFill/>
          <a:ln w="9525" cap="flat" cmpd="sng">
            <a:solidFill>
              <a:schemeClr val="dk2"/>
            </a:solidFill>
            <a:prstDash val="dot"/>
            <a:round/>
            <a:headEnd type="none" w="lg" len="lg"/>
            <a:tailEnd type="none" w="lg" len="lg"/>
          </a:ln>
        </p:spPr>
      </p:cxnSp>
      <p:sp>
        <p:nvSpPr>
          <p:cNvPr id="39" name="Shape 322"/>
          <p:cNvSpPr/>
          <p:nvPr/>
        </p:nvSpPr>
        <p:spPr>
          <a:xfrm>
            <a:off x="2614600" y="888965"/>
            <a:ext cx="3684900" cy="1432800"/>
          </a:xfrm>
          <a:prstGeom prst="rect">
            <a:avLst/>
          </a:prstGeom>
          <a:noFill/>
          <a:ln w="9525" cap="flat" cmpd="sng">
            <a:solidFill>
              <a:schemeClr val="dk2"/>
            </a:solidFill>
            <a:prstDash val="dash"/>
            <a:round/>
            <a:headEnd type="none" w="med" len="med"/>
            <a:tailEnd type="none" w="med" len="med"/>
          </a:ln>
        </p:spPr>
        <p:txBody>
          <a:bodyPr lIns="91425" tIns="91425" rIns="91425" bIns="91425" anchor="t" anchorCtr="0">
            <a:noAutofit/>
          </a:bodyPr>
          <a:lstStyle/>
          <a:p>
            <a:pPr lvl="0">
              <a:spcBef>
                <a:spcPts val="0"/>
              </a:spcBef>
              <a:buNone/>
            </a:pPr>
            <a:r>
              <a:rPr lang="en-US" sz="1200" dirty="0"/>
              <a:t>Monitoring-</a:t>
            </a:r>
          </a:p>
          <a:p>
            <a:pPr lvl="0">
              <a:spcBef>
                <a:spcPts val="0"/>
              </a:spcBef>
              <a:buNone/>
            </a:pPr>
            <a:r>
              <a:rPr lang="en-US" sz="1200" dirty="0"/>
              <a:t>as-a-</a:t>
            </a:r>
          </a:p>
          <a:p>
            <a:pPr lvl="0">
              <a:spcBef>
                <a:spcPts val="0"/>
              </a:spcBef>
              <a:buNone/>
            </a:pPr>
            <a:r>
              <a:rPr lang="en-US" sz="1200" dirty="0"/>
              <a:t>Service</a:t>
            </a:r>
          </a:p>
        </p:txBody>
      </p:sp>
      <p:sp>
        <p:nvSpPr>
          <p:cNvPr id="40" name="Shape 147"/>
          <p:cNvSpPr/>
          <p:nvPr/>
        </p:nvSpPr>
        <p:spPr>
          <a:xfrm>
            <a:off x="4583391" y="3982781"/>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147"/>
          <p:cNvSpPr/>
          <p:nvPr/>
        </p:nvSpPr>
        <p:spPr>
          <a:xfrm>
            <a:off x="3861736" y="3987264"/>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147"/>
          <p:cNvSpPr/>
          <p:nvPr/>
        </p:nvSpPr>
        <p:spPr>
          <a:xfrm>
            <a:off x="3704855" y="4599375"/>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147"/>
          <p:cNvSpPr/>
          <p:nvPr/>
        </p:nvSpPr>
        <p:spPr>
          <a:xfrm>
            <a:off x="5775693" y="2727729"/>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168"/>
          <p:cNvSpPr txBox="1"/>
          <p:nvPr/>
        </p:nvSpPr>
        <p:spPr>
          <a:xfrm>
            <a:off x="252412" y="4987329"/>
            <a:ext cx="1607058" cy="117900"/>
          </a:xfrm>
          <a:prstGeom prst="rect">
            <a:avLst/>
          </a:prstGeom>
          <a:noFill/>
          <a:ln>
            <a:noFill/>
          </a:ln>
        </p:spPr>
        <p:txBody>
          <a:bodyPr lIns="91425" tIns="91425" rIns="91425" bIns="91425" anchor="ctr" anchorCtr="0">
            <a:noAutofit/>
          </a:bodyPr>
          <a:lstStyle/>
          <a:p>
            <a:pPr lvl="0">
              <a:spcBef>
                <a:spcPts val="0"/>
              </a:spcBef>
              <a:buNone/>
            </a:pPr>
            <a:r>
              <a:rPr lang="en-US" sz="900" b="1" dirty="0"/>
              <a:t>Programmable Probes</a:t>
            </a:r>
          </a:p>
        </p:txBody>
      </p:sp>
      <p:sp>
        <p:nvSpPr>
          <p:cNvPr id="46" name="Shape 147"/>
          <p:cNvSpPr/>
          <p:nvPr/>
        </p:nvSpPr>
        <p:spPr>
          <a:xfrm>
            <a:off x="135676" y="4987328"/>
            <a:ext cx="176024" cy="117901"/>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05263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23">
                                            <p:bg/>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3">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23">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3">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3">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3">
                                            <p:txEl>
                                              <p:pRg st="4" end="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3">
                                            <p:txEl>
                                              <p:pRg st="5" end="5"/>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3">
                                            <p:txEl>
                                              <p:pRg st="6" end="6"/>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3">
                                            <p:txEl>
                                              <p:pRg st="7" end="7"/>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3">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3">
                                            <p:txEl>
                                              <p:pRg st="9" end="9"/>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3">
                                            <p:txEl>
                                              <p:pRg st="10" end="1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23">
                                            <p:txEl>
                                              <p:pRg st="11" end="11"/>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3">
                                            <p:txEl>
                                              <p:pRg st="12" end="12"/>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23">
                                            <p:txEl>
                                              <p:pRg st="13" end="1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0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0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0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2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25">
                                            <p:bg/>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25">
                                            <p:txEl>
                                              <p:pRg st="0" end="0"/>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25">
                                            <p:txEl>
                                              <p:pRg st="1" end="1"/>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0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0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3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27">
                                            <p:bg/>
                                          </p:spTgt>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27">
                                            <p:txEl>
                                              <p:pRg st="0" end="0"/>
                                            </p:tx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27">
                                            <p:txEl>
                                              <p:pRg st="1" end="1"/>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1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42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41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1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28">
                                            <p:bg/>
                                          </p:spTgt>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28">
                                            <p:txEl>
                                              <p:pRg st="0" end="0"/>
                                            </p:tx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28">
                                            <p:txEl>
                                              <p:pRg st="1" end="1"/>
                                            </p:txEl>
                                          </p:spTgt>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animBg="1"/>
      <p:bldP spid="404" grpId="0" animBg="1"/>
      <p:bldP spid="405" grpId="0" animBg="1"/>
      <p:bldP spid="412" grpId="0" animBg="1"/>
      <p:bldP spid="413" grpId="0" animBg="1"/>
      <p:bldP spid="414" grpId="0" animBg="1"/>
      <p:bldP spid="417" grpId="0" animBg="1"/>
      <p:bldP spid="418" grpId="0" animBg="1"/>
      <p:bldP spid="423" grpId="0" uiExpand="1" build="p" animBg="1"/>
      <p:bldP spid="425" grpId="0" uiExpand="1" build="p" animBg="1"/>
      <p:bldP spid="427" grpId="0" uiExpand="1" build="p" animBg="1"/>
      <p:bldP spid="428" grpId="0" uiExpand="1" build="p" animBg="1"/>
      <p:bldP spid="39" grpId="0" animBg="1"/>
      <p:bldP spid="40" grpId="0" animBg="1"/>
      <p:bldP spid="41" grpId="0" animBg="1"/>
      <p:bldP spid="42" grpId="0" animBg="1"/>
      <p:bldP spid="45" grpId="0" animBg="1"/>
      <p:bldP spid="44" grpId="0"/>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6" name="Shape 436"/>
          <p:cNvSpPr txBox="1">
            <a:spLocks noGrp="1"/>
          </p:cNvSpPr>
          <p:nvPr>
            <p:ph type="title"/>
          </p:nvPr>
        </p:nvSpPr>
        <p:spPr>
          <a:xfrm>
            <a:off x="311700" y="87559"/>
            <a:ext cx="8520600" cy="572700"/>
          </a:xfrm>
          <a:prstGeom prst="rect">
            <a:avLst/>
          </a:prstGeom>
        </p:spPr>
        <p:txBody>
          <a:bodyPr lIns="91425" tIns="91425" rIns="91425" bIns="91425" anchor="t" anchorCtr="0">
            <a:noAutofit/>
          </a:bodyPr>
          <a:lstStyle/>
          <a:p>
            <a:pPr lvl="0"/>
            <a:r>
              <a:rPr lang="en-US" dirty="0"/>
              <a:t>Programmable Probes: Service VNFs</a:t>
            </a:r>
          </a:p>
        </p:txBody>
      </p:sp>
      <p:sp>
        <p:nvSpPr>
          <p:cNvPr id="437" name="Shape 437"/>
          <p:cNvSpPr/>
          <p:nvPr/>
        </p:nvSpPr>
        <p:spPr>
          <a:xfrm>
            <a:off x="2986784" y="2805232"/>
            <a:ext cx="1107000" cy="777606"/>
          </a:xfrm>
          <a:prstGeom prst="rect">
            <a:avLst/>
          </a:prstGeom>
          <a:solidFill>
            <a:srgbClr val="3C78D8"/>
          </a:solidFill>
          <a:ln w="9525" cap="flat" cmpd="sng">
            <a:solidFill>
              <a:schemeClr val="dk2"/>
            </a:solidFill>
            <a:prstDash val="dash"/>
            <a:round/>
            <a:headEnd type="none" w="med" len="med"/>
            <a:tailEnd type="none" w="med" len="med"/>
          </a:ln>
        </p:spPr>
        <p:txBody>
          <a:bodyPr lIns="91425" tIns="91425" rIns="91425" bIns="91425" anchor="b" anchorCtr="0">
            <a:noAutofit/>
          </a:bodyPr>
          <a:lstStyle/>
          <a:p>
            <a:pPr lvl="0" algn="l" rtl="0">
              <a:spcBef>
                <a:spcPts val="0"/>
              </a:spcBef>
              <a:buNone/>
            </a:pPr>
            <a:endParaRPr sz="1200">
              <a:solidFill>
                <a:schemeClr val="lt1"/>
              </a:solidFill>
              <a:latin typeface="Calibri"/>
              <a:ea typeface="Calibri"/>
              <a:cs typeface="Calibri"/>
              <a:sym typeface="Calibri"/>
            </a:endParaRPr>
          </a:p>
          <a:p>
            <a:pPr lvl="0" algn="ctr" rtl="0">
              <a:spcBef>
                <a:spcPts val="0"/>
              </a:spcBef>
              <a:buNone/>
            </a:pPr>
            <a:r>
              <a:rPr lang="en-US" sz="1200">
                <a:solidFill>
                  <a:schemeClr val="lt1"/>
                </a:solidFill>
                <a:latin typeface="Calibri"/>
                <a:ea typeface="Calibri"/>
                <a:cs typeface="Calibri"/>
                <a:sym typeface="Calibri"/>
              </a:rPr>
              <a:t>VNF(s)</a:t>
            </a:r>
          </a:p>
        </p:txBody>
      </p:sp>
      <p:sp>
        <p:nvSpPr>
          <p:cNvPr id="438" name="Shape 438"/>
          <p:cNvSpPr/>
          <p:nvPr/>
        </p:nvSpPr>
        <p:spPr>
          <a:xfrm>
            <a:off x="3140684" y="2887607"/>
            <a:ext cx="823200" cy="2715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a:latin typeface="Calibri"/>
                <a:ea typeface="Calibri"/>
                <a:cs typeface="Calibri"/>
                <a:sym typeface="Calibri"/>
              </a:rPr>
              <a:t>Monitoring Agent</a:t>
            </a:r>
          </a:p>
        </p:txBody>
      </p:sp>
      <p:sp>
        <p:nvSpPr>
          <p:cNvPr id="439" name="Shape 439"/>
          <p:cNvSpPr/>
          <p:nvPr/>
        </p:nvSpPr>
        <p:spPr>
          <a:xfrm>
            <a:off x="3958286" y="1811162"/>
            <a:ext cx="850636" cy="2460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a:solidFill>
                  <a:schemeClr val="lt1"/>
                </a:solidFill>
              </a:rPr>
              <a:t>Infra_Plugin</a:t>
            </a:r>
          </a:p>
        </p:txBody>
      </p:sp>
      <p:sp>
        <p:nvSpPr>
          <p:cNvPr id="440" name="Shape 440"/>
          <p:cNvSpPr/>
          <p:nvPr/>
        </p:nvSpPr>
        <p:spPr>
          <a:xfrm>
            <a:off x="3124074" y="1811162"/>
            <a:ext cx="820661" cy="2460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a:solidFill>
                  <a:schemeClr val="lt1"/>
                </a:solidFill>
              </a:rPr>
              <a:t>VNF_Plugin</a:t>
            </a:r>
          </a:p>
        </p:txBody>
      </p:sp>
      <p:sp>
        <p:nvSpPr>
          <p:cNvPr id="441" name="Shape 441"/>
          <p:cNvSpPr/>
          <p:nvPr/>
        </p:nvSpPr>
        <p:spPr>
          <a:xfrm>
            <a:off x="2986784" y="3773979"/>
            <a:ext cx="3026233" cy="1200600"/>
          </a:xfrm>
          <a:prstGeom prst="rect">
            <a:avLst/>
          </a:prstGeom>
          <a:solidFill>
            <a:schemeClr val="lt2"/>
          </a:solidFill>
          <a:ln w="9525" cap="flat" cmpd="sng">
            <a:solidFill>
              <a:schemeClr val="dk2"/>
            </a:solidFill>
            <a:prstDash val="dash"/>
            <a:round/>
            <a:headEnd type="none" w="med" len="med"/>
            <a:tailEnd type="none" w="med" len="med"/>
          </a:ln>
        </p:spPr>
        <p:txBody>
          <a:bodyPr lIns="91425" tIns="91425" rIns="91425" bIns="91425" anchor="t" anchorCtr="0">
            <a:noAutofit/>
          </a:bodyPr>
          <a:lstStyle/>
          <a:p>
            <a:pPr lvl="0" rtl="0">
              <a:spcBef>
                <a:spcPts val="0"/>
              </a:spcBef>
              <a:buNone/>
            </a:pPr>
            <a:r>
              <a:rPr lang="en-US" sz="1200" dirty="0">
                <a:latin typeface="Calibri"/>
                <a:ea typeface="Calibri"/>
                <a:cs typeface="Calibri"/>
                <a:sym typeface="Calibri"/>
              </a:rPr>
              <a:t>Servers</a:t>
            </a:r>
          </a:p>
        </p:txBody>
      </p:sp>
      <p:sp>
        <p:nvSpPr>
          <p:cNvPr id="442" name="Shape 442"/>
          <p:cNvSpPr/>
          <p:nvPr/>
        </p:nvSpPr>
        <p:spPr>
          <a:xfrm>
            <a:off x="3974704" y="3804700"/>
            <a:ext cx="823200" cy="2715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dirty="0">
                <a:latin typeface="Calibri"/>
                <a:ea typeface="Calibri"/>
                <a:cs typeface="Calibri"/>
                <a:sym typeface="Calibri"/>
              </a:rPr>
              <a:t>Monitoring Agent</a:t>
            </a:r>
          </a:p>
        </p:txBody>
      </p:sp>
      <p:cxnSp>
        <p:nvCxnSpPr>
          <p:cNvPr id="443" name="Shape 443"/>
          <p:cNvCxnSpPr>
            <a:stCxn id="439" idx="2"/>
            <a:endCxn id="442" idx="0"/>
          </p:cNvCxnSpPr>
          <p:nvPr/>
        </p:nvCxnSpPr>
        <p:spPr>
          <a:xfrm>
            <a:off x="4383604" y="2057162"/>
            <a:ext cx="2700" cy="1747538"/>
          </a:xfrm>
          <a:prstGeom prst="straightConnector1">
            <a:avLst/>
          </a:prstGeom>
          <a:noFill/>
          <a:ln w="9525" cap="flat" cmpd="sng">
            <a:solidFill>
              <a:schemeClr val="dk2"/>
            </a:solidFill>
            <a:prstDash val="solid"/>
            <a:round/>
            <a:headEnd type="triangle" w="med" len="med"/>
            <a:tailEnd type="triangle" w="med" len="med"/>
          </a:ln>
        </p:spPr>
      </p:cxnSp>
      <p:cxnSp>
        <p:nvCxnSpPr>
          <p:cNvPr id="444" name="Shape 444"/>
          <p:cNvCxnSpPr>
            <a:stCxn id="440" idx="2"/>
            <a:endCxn id="438" idx="0"/>
          </p:cNvCxnSpPr>
          <p:nvPr/>
        </p:nvCxnSpPr>
        <p:spPr>
          <a:xfrm>
            <a:off x="3534405" y="2057162"/>
            <a:ext cx="0" cy="830445"/>
          </a:xfrm>
          <a:prstGeom prst="straightConnector1">
            <a:avLst/>
          </a:prstGeom>
          <a:noFill/>
          <a:ln w="9525" cap="flat" cmpd="sng">
            <a:solidFill>
              <a:schemeClr val="dk2"/>
            </a:solidFill>
            <a:prstDash val="solid"/>
            <a:round/>
            <a:headEnd type="triangle" w="med" len="med"/>
            <a:tailEnd type="triangle" w="med" len="med"/>
          </a:ln>
        </p:spPr>
      </p:cxnSp>
      <p:sp>
        <p:nvSpPr>
          <p:cNvPr id="445" name="Shape 445"/>
          <p:cNvSpPr/>
          <p:nvPr/>
        </p:nvSpPr>
        <p:spPr>
          <a:xfrm>
            <a:off x="3120042" y="1563322"/>
            <a:ext cx="3051600" cy="2460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1100" b="1" dirty="0">
                <a:solidFill>
                  <a:schemeClr val="lt1"/>
                </a:solidFill>
              </a:rPr>
              <a:t>Data Collection</a:t>
            </a:r>
          </a:p>
        </p:txBody>
      </p:sp>
      <p:sp>
        <p:nvSpPr>
          <p:cNvPr id="446" name="Shape 446"/>
          <p:cNvSpPr/>
          <p:nvPr/>
        </p:nvSpPr>
        <p:spPr>
          <a:xfrm>
            <a:off x="4897325" y="803900"/>
            <a:ext cx="757800" cy="572700"/>
          </a:xfrm>
          <a:prstGeom prst="flowChartMagneticDisk">
            <a:avLst/>
          </a:prstGeom>
          <a:solidFill>
            <a:srgbClr val="741B47"/>
          </a:solidFill>
          <a:ln w="9525" cap="flat" cmpd="sng">
            <a:solidFill>
              <a:schemeClr val="dk2"/>
            </a:solidFill>
            <a:prstDash val="solid"/>
            <a:round/>
            <a:headEnd type="none" w="med" len="med"/>
            <a:tailEnd type="none" w="med" len="med"/>
          </a:ln>
        </p:spPr>
        <p:txBody>
          <a:bodyPr lIns="91425" tIns="91425" rIns="91425" bIns="91425" anchor="b" anchorCtr="0">
            <a:noAutofit/>
          </a:bodyPr>
          <a:lstStyle/>
          <a:p>
            <a:pPr lvl="0" algn="ctr" rtl="0">
              <a:spcBef>
                <a:spcPts val="0"/>
              </a:spcBef>
              <a:buNone/>
            </a:pPr>
            <a:r>
              <a:rPr lang="en-US" sz="800" b="1">
                <a:solidFill>
                  <a:schemeClr val="lt1"/>
                </a:solidFill>
              </a:rPr>
              <a:t>TSDB</a:t>
            </a:r>
          </a:p>
        </p:txBody>
      </p:sp>
      <p:sp>
        <p:nvSpPr>
          <p:cNvPr id="447" name="Shape 447"/>
          <p:cNvSpPr/>
          <p:nvPr/>
        </p:nvSpPr>
        <p:spPr>
          <a:xfrm>
            <a:off x="3631445" y="802922"/>
            <a:ext cx="935700" cy="5727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a:solidFill>
                  <a:schemeClr val="lt1"/>
                </a:solidFill>
              </a:rPr>
              <a:t>Data Delivery</a:t>
            </a:r>
          </a:p>
        </p:txBody>
      </p:sp>
      <p:cxnSp>
        <p:nvCxnSpPr>
          <p:cNvPr id="448" name="Shape 448"/>
          <p:cNvCxnSpPr/>
          <p:nvPr/>
        </p:nvCxnSpPr>
        <p:spPr>
          <a:xfrm rot="10800000">
            <a:off x="4111980" y="1375727"/>
            <a:ext cx="6000" cy="194700"/>
          </a:xfrm>
          <a:prstGeom prst="straightConnector1">
            <a:avLst/>
          </a:prstGeom>
          <a:noFill/>
          <a:ln w="9525" cap="flat" cmpd="sng">
            <a:solidFill>
              <a:schemeClr val="dk2"/>
            </a:solidFill>
            <a:prstDash val="solid"/>
            <a:round/>
            <a:headEnd type="none" w="med" len="med"/>
            <a:tailEnd type="triangle" w="med" len="med"/>
          </a:ln>
        </p:spPr>
      </p:cxnSp>
      <p:cxnSp>
        <p:nvCxnSpPr>
          <p:cNvPr id="449" name="Shape 449"/>
          <p:cNvCxnSpPr/>
          <p:nvPr/>
        </p:nvCxnSpPr>
        <p:spPr>
          <a:xfrm rot="10800000">
            <a:off x="5254980" y="1375727"/>
            <a:ext cx="6000" cy="194700"/>
          </a:xfrm>
          <a:prstGeom prst="straightConnector1">
            <a:avLst/>
          </a:prstGeom>
          <a:noFill/>
          <a:ln w="9525" cap="flat" cmpd="sng">
            <a:solidFill>
              <a:schemeClr val="dk2"/>
            </a:solidFill>
            <a:prstDash val="solid"/>
            <a:round/>
            <a:headEnd type="none" w="med" len="med"/>
            <a:tailEnd type="triangle" w="med" len="med"/>
          </a:ln>
        </p:spPr>
      </p:cxnSp>
      <p:sp>
        <p:nvSpPr>
          <p:cNvPr id="450" name="Shape 450"/>
          <p:cNvSpPr/>
          <p:nvPr/>
        </p:nvSpPr>
        <p:spPr>
          <a:xfrm>
            <a:off x="3400601" y="4642829"/>
            <a:ext cx="757800" cy="271500"/>
          </a:xfrm>
          <a:prstGeom prst="roundRect">
            <a:avLst>
              <a:gd name="adj" fmla="val 16667"/>
            </a:avLst>
          </a:prstGeom>
          <a:solidFill>
            <a:srgbClr val="351C7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a:solidFill>
                  <a:schemeClr val="lt1"/>
                </a:solidFill>
                <a:latin typeface="Calibri"/>
                <a:ea typeface="Calibri"/>
                <a:cs typeface="Calibri"/>
                <a:sym typeface="Calibri"/>
              </a:rPr>
              <a:t>Compute Hardware</a:t>
            </a:r>
          </a:p>
        </p:txBody>
      </p:sp>
      <p:sp>
        <p:nvSpPr>
          <p:cNvPr id="451" name="Shape 451"/>
          <p:cNvSpPr/>
          <p:nvPr/>
        </p:nvSpPr>
        <p:spPr>
          <a:xfrm>
            <a:off x="5057467" y="4642829"/>
            <a:ext cx="743700" cy="271500"/>
          </a:xfrm>
          <a:prstGeom prst="roundRect">
            <a:avLst>
              <a:gd name="adj" fmla="val 16667"/>
            </a:avLst>
          </a:prstGeom>
          <a:solidFill>
            <a:srgbClr val="351C7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a:solidFill>
                  <a:schemeClr val="lt1"/>
                </a:solidFill>
                <a:latin typeface="Calibri"/>
                <a:ea typeface="Calibri"/>
                <a:cs typeface="Calibri"/>
                <a:sym typeface="Calibri"/>
              </a:rPr>
              <a:t>Network</a:t>
            </a:r>
          </a:p>
        </p:txBody>
      </p:sp>
      <p:sp>
        <p:nvSpPr>
          <p:cNvPr id="452" name="Shape 452"/>
          <p:cNvSpPr/>
          <p:nvPr/>
        </p:nvSpPr>
        <p:spPr>
          <a:xfrm>
            <a:off x="4254517" y="4642829"/>
            <a:ext cx="676500" cy="271500"/>
          </a:xfrm>
          <a:prstGeom prst="roundRect">
            <a:avLst>
              <a:gd name="adj" fmla="val 16667"/>
            </a:avLst>
          </a:prstGeom>
          <a:solidFill>
            <a:srgbClr val="351C7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a:solidFill>
                  <a:schemeClr val="lt1"/>
                </a:solidFill>
                <a:latin typeface="Calibri"/>
                <a:ea typeface="Calibri"/>
                <a:cs typeface="Calibri"/>
                <a:sym typeface="Calibri"/>
              </a:rPr>
              <a:t>Storage</a:t>
            </a:r>
          </a:p>
        </p:txBody>
      </p:sp>
      <p:sp>
        <p:nvSpPr>
          <p:cNvPr id="453" name="Shape 453"/>
          <p:cNvSpPr/>
          <p:nvPr/>
        </p:nvSpPr>
        <p:spPr>
          <a:xfrm>
            <a:off x="3400613" y="4480004"/>
            <a:ext cx="2400600" cy="150900"/>
          </a:xfrm>
          <a:prstGeom prst="roundRect">
            <a:avLst>
              <a:gd name="adj" fmla="val 16667"/>
            </a:avLst>
          </a:prstGeom>
          <a:solidFill>
            <a:srgbClr val="351C7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a:solidFill>
                  <a:schemeClr val="lt1"/>
                </a:solidFill>
                <a:latin typeface="Calibri"/>
                <a:ea typeface="Calibri"/>
                <a:cs typeface="Calibri"/>
                <a:sym typeface="Calibri"/>
              </a:rPr>
              <a:t>Virtualization Layer</a:t>
            </a:r>
          </a:p>
        </p:txBody>
      </p:sp>
      <p:sp>
        <p:nvSpPr>
          <p:cNvPr id="454" name="Shape 454"/>
          <p:cNvSpPr/>
          <p:nvPr/>
        </p:nvSpPr>
        <p:spPr>
          <a:xfrm>
            <a:off x="3400601" y="4196322"/>
            <a:ext cx="757800" cy="271500"/>
          </a:xfrm>
          <a:prstGeom prst="roundRect">
            <a:avLst>
              <a:gd name="adj" fmla="val 16667"/>
            </a:avLst>
          </a:prstGeom>
          <a:solidFill>
            <a:srgbClr val="351C7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a:solidFill>
                  <a:schemeClr val="lt1"/>
                </a:solidFill>
                <a:latin typeface="Calibri"/>
                <a:ea typeface="Calibri"/>
                <a:cs typeface="Calibri"/>
                <a:sym typeface="Calibri"/>
              </a:rPr>
              <a:t>Virtual Compute</a:t>
            </a:r>
          </a:p>
        </p:txBody>
      </p:sp>
      <p:sp>
        <p:nvSpPr>
          <p:cNvPr id="455" name="Shape 455"/>
          <p:cNvSpPr/>
          <p:nvPr/>
        </p:nvSpPr>
        <p:spPr>
          <a:xfrm>
            <a:off x="4254517" y="4196322"/>
            <a:ext cx="676500" cy="271500"/>
          </a:xfrm>
          <a:prstGeom prst="roundRect">
            <a:avLst>
              <a:gd name="adj" fmla="val 16667"/>
            </a:avLst>
          </a:prstGeom>
          <a:solidFill>
            <a:srgbClr val="351C7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a:solidFill>
                  <a:schemeClr val="lt1"/>
                </a:solidFill>
                <a:latin typeface="Calibri"/>
                <a:ea typeface="Calibri"/>
                <a:cs typeface="Calibri"/>
                <a:sym typeface="Calibri"/>
              </a:rPr>
              <a:t>Virtual</a:t>
            </a:r>
          </a:p>
          <a:p>
            <a:pPr lvl="0" algn="ctr" rtl="0">
              <a:spcBef>
                <a:spcPts val="0"/>
              </a:spcBef>
              <a:buNone/>
            </a:pPr>
            <a:r>
              <a:rPr lang="en-US" sz="1000">
                <a:solidFill>
                  <a:schemeClr val="lt1"/>
                </a:solidFill>
                <a:latin typeface="Calibri"/>
                <a:ea typeface="Calibri"/>
                <a:cs typeface="Calibri"/>
                <a:sym typeface="Calibri"/>
              </a:rPr>
              <a:t>Storage</a:t>
            </a:r>
          </a:p>
        </p:txBody>
      </p:sp>
      <p:sp>
        <p:nvSpPr>
          <p:cNvPr id="456" name="Shape 456"/>
          <p:cNvSpPr/>
          <p:nvPr/>
        </p:nvSpPr>
        <p:spPr>
          <a:xfrm>
            <a:off x="5103410" y="4196322"/>
            <a:ext cx="676500" cy="271500"/>
          </a:xfrm>
          <a:prstGeom prst="roundRect">
            <a:avLst>
              <a:gd name="adj" fmla="val 16667"/>
            </a:avLst>
          </a:prstGeom>
          <a:solidFill>
            <a:srgbClr val="351C7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a:solidFill>
                  <a:schemeClr val="lt1"/>
                </a:solidFill>
                <a:latin typeface="Calibri"/>
                <a:ea typeface="Calibri"/>
                <a:cs typeface="Calibri"/>
                <a:sym typeface="Calibri"/>
              </a:rPr>
              <a:t>Virtual</a:t>
            </a:r>
          </a:p>
          <a:p>
            <a:pPr lvl="0" algn="ctr" rtl="0">
              <a:spcBef>
                <a:spcPts val="0"/>
              </a:spcBef>
              <a:buNone/>
            </a:pPr>
            <a:r>
              <a:rPr lang="en-US" sz="1000">
                <a:solidFill>
                  <a:schemeClr val="lt1"/>
                </a:solidFill>
                <a:latin typeface="Calibri"/>
                <a:ea typeface="Calibri"/>
                <a:cs typeface="Calibri"/>
                <a:sym typeface="Calibri"/>
              </a:rPr>
              <a:t>Network</a:t>
            </a:r>
          </a:p>
        </p:txBody>
      </p:sp>
      <p:sp>
        <p:nvSpPr>
          <p:cNvPr id="457" name="Shape 457"/>
          <p:cNvSpPr txBox="1">
            <a:spLocks noGrp="1"/>
          </p:cNvSpPr>
          <p:nvPr>
            <p:ph type="body" idx="1"/>
          </p:nvPr>
        </p:nvSpPr>
        <p:spPr>
          <a:xfrm>
            <a:off x="91794" y="3075026"/>
            <a:ext cx="2348700" cy="1944273"/>
          </a:xfrm>
          <a:prstGeom prst="rect">
            <a:avLst/>
          </a:prstGeom>
          <a:solidFill>
            <a:srgbClr val="FCFFC1"/>
          </a:solidFill>
        </p:spPr>
        <p:txBody>
          <a:bodyPr lIns="91425" tIns="91425" rIns="91425" bIns="91425" anchor="ctr" anchorCtr="0">
            <a:noAutofit/>
          </a:bodyPr>
          <a:lstStyle/>
          <a:p>
            <a:pPr lvl="0" rtl="0">
              <a:spcBef>
                <a:spcPts val="0"/>
              </a:spcBef>
              <a:spcAft>
                <a:spcPts val="0"/>
              </a:spcAft>
              <a:buNone/>
            </a:pPr>
            <a:r>
              <a:rPr lang="en-US" sz="1400" dirty="0">
                <a:solidFill>
                  <a:schemeClr val="tx1"/>
                </a:solidFill>
              </a:rPr>
              <a:t>Infrastructure Metrics</a:t>
            </a: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instance.cpu</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instance.vcpu</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instance.memory.usage</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instance.network.incoming.bytes.rate</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instance.network.outgoing.bytes.rate</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instance.disk.usage</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instance.create</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instance.delete</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hardware.ipmi.node.cpu_util</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hardware.ipmi.node.mem_util</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hardware.ipmi.node.io_util</a:t>
            </a:r>
            <a:endParaRPr lang="en-US" sz="1000" dirty="0">
              <a:solidFill>
                <a:schemeClr val="tx1"/>
              </a:solidFill>
            </a:endParaRPr>
          </a:p>
        </p:txBody>
      </p:sp>
      <p:cxnSp>
        <p:nvCxnSpPr>
          <p:cNvPr id="458" name="Shape 458"/>
          <p:cNvCxnSpPr>
            <a:endCxn id="457" idx="3"/>
          </p:cNvCxnSpPr>
          <p:nvPr/>
        </p:nvCxnSpPr>
        <p:spPr>
          <a:xfrm flipH="1">
            <a:off x="2440494" y="3544415"/>
            <a:ext cx="1943110" cy="502748"/>
          </a:xfrm>
          <a:prstGeom prst="straightConnector1">
            <a:avLst/>
          </a:prstGeom>
          <a:noFill/>
          <a:ln w="9525" cap="flat" cmpd="sng">
            <a:solidFill>
              <a:schemeClr val="dk2"/>
            </a:solidFill>
            <a:prstDash val="dot"/>
            <a:round/>
            <a:headEnd type="none" w="lg" len="lg"/>
            <a:tailEnd type="none" w="lg" len="lg"/>
          </a:ln>
        </p:spPr>
      </p:cxnSp>
      <p:sp>
        <p:nvSpPr>
          <p:cNvPr id="459" name="Shape 459"/>
          <p:cNvSpPr txBox="1">
            <a:spLocks noGrp="1"/>
          </p:cNvSpPr>
          <p:nvPr>
            <p:ph type="body" idx="1"/>
          </p:nvPr>
        </p:nvSpPr>
        <p:spPr>
          <a:xfrm>
            <a:off x="110436" y="850608"/>
            <a:ext cx="2348700" cy="2149399"/>
          </a:xfrm>
          <a:prstGeom prst="rect">
            <a:avLst/>
          </a:prstGeom>
          <a:solidFill>
            <a:srgbClr val="FCFFC1"/>
          </a:solidFill>
        </p:spPr>
        <p:txBody>
          <a:bodyPr lIns="91425" tIns="91425" rIns="91425" bIns="91425" anchor="ctr" anchorCtr="0">
            <a:noAutofit/>
          </a:bodyPr>
          <a:lstStyle/>
          <a:p>
            <a:pPr lvl="0" rtl="0">
              <a:spcBef>
                <a:spcPts val="0"/>
              </a:spcBef>
              <a:spcAft>
                <a:spcPts val="0"/>
              </a:spcAft>
              <a:buNone/>
            </a:pPr>
            <a:r>
              <a:rPr lang="en-US" sz="1400" dirty="0">
                <a:solidFill>
                  <a:schemeClr val="tx1"/>
                </a:solidFill>
              </a:rPr>
              <a:t>Service Level Events</a:t>
            </a:r>
          </a:p>
          <a:p>
            <a:pPr lvl="0" rtl="0">
              <a:spcBef>
                <a:spcPts val="0"/>
              </a:spcBef>
              <a:spcAft>
                <a:spcPts val="0"/>
              </a:spcAft>
              <a:buNone/>
            </a:pPr>
            <a:endParaRPr sz="1400" dirty="0">
              <a:solidFill>
                <a:schemeClr val="tx1"/>
              </a:solidFill>
            </a:endParaRPr>
          </a:p>
          <a:p>
            <a:pPr lvl="0" rtl="0">
              <a:spcBef>
                <a:spcPts val="0"/>
              </a:spcBef>
              <a:spcAft>
                <a:spcPts val="0"/>
              </a:spcAft>
              <a:buNone/>
            </a:pPr>
            <a:r>
              <a:rPr lang="en-US" sz="1200" dirty="0" err="1">
                <a:solidFill>
                  <a:schemeClr val="tx1"/>
                </a:solidFill>
              </a:rPr>
              <a:t>vSG</a:t>
            </a:r>
            <a:endParaRPr lang="en-US" sz="1200" dirty="0">
              <a:solidFill>
                <a:schemeClr val="tx1"/>
              </a:solidFill>
            </a:endParaRPr>
          </a:p>
          <a:p>
            <a:pPr lvl="0" rtl="0">
              <a:spcBef>
                <a:spcPts val="0"/>
              </a:spcBef>
              <a:spcAft>
                <a:spcPts val="0"/>
              </a:spcAft>
              <a:buNone/>
            </a:pPr>
            <a:r>
              <a:rPr lang="en-US" sz="1000" dirty="0">
                <a:solidFill>
                  <a:schemeClr val="tx1"/>
                </a:solidFill>
              </a:rPr>
              <a:t>- </a:t>
            </a:r>
            <a:r>
              <a:rPr lang="en-US" sz="1000" dirty="0" err="1">
                <a:solidFill>
                  <a:schemeClr val="tx1"/>
                </a:solidFill>
              </a:rPr>
              <a:t>vsg.dns.cache.size</a:t>
            </a:r>
            <a:endParaRPr lang="en-US" sz="1000" dirty="0">
              <a:solidFill>
                <a:schemeClr val="tx1"/>
              </a:solidFill>
            </a:endParaRPr>
          </a:p>
          <a:p>
            <a:pPr lvl="0" rtl="0">
              <a:spcBef>
                <a:spcPts val="0"/>
              </a:spcBef>
              <a:spcAft>
                <a:spcPts val="0"/>
              </a:spcAft>
              <a:buNone/>
            </a:pPr>
            <a:r>
              <a:rPr lang="en-US" sz="1000" dirty="0"/>
              <a:t>- </a:t>
            </a:r>
            <a:r>
              <a:rPr lang="en-US" sz="1000" b="1" dirty="0"/>
              <a:t>TBD</a:t>
            </a:r>
          </a:p>
          <a:p>
            <a:pPr lvl="0" rtl="0">
              <a:spcBef>
                <a:spcPts val="0"/>
              </a:spcBef>
              <a:spcAft>
                <a:spcPts val="0"/>
              </a:spcAft>
              <a:buNone/>
            </a:pPr>
            <a:endParaRPr sz="1000" dirty="0"/>
          </a:p>
          <a:p>
            <a:pPr lvl="0" rtl="0">
              <a:spcBef>
                <a:spcPts val="0"/>
              </a:spcBef>
              <a:spcAft>
                <a:spcPts val="0"/>
              </a:spcAft>
              <a:buNone/>
            </a:pPr>
            <a:r>
              <a:rPr lang="en-US" sz="1200" dirty="0" err="1">
                <a:solidFill>
                  <a:schemeClr val="tx1"/>
                </a:solidFill>
              </a:rPr>
              <a:t>vMME</a:t>
            </a:r>
            <a:endParaRPr lang="en-US" sz="1200" dirty="0">
              <a:solidFill>
                <a:schemeClr val="tx1"/>
              </a:solidFill>
            </a:endParaRPr>
          </a:p>
          <a:p>
            <a:pPr lvl="0" rtl="0">
              <a:spcBef>
                <a:spcPts val="0"/>
              </a:spcBef>
              <a:spcAft>
                <a:spcPts val="0"/>
              </a:spcAft>
              <a:buNone/>
            </a:pPr>
            <a:r>
              <a:rPr lang="en-US" sz="1000" dirty="0"/>
              <a:t>- </a:t>
            </a:r>
            <a:r>
              <a:rPr lang="en-US" sz="1000" b="1" dirty="0"/>
              <a:t>TBD</a:t>
            </a:r>
          </a:p>
          <a:p>
            <a:pPr lvl="0" rtl="0">
              <a:spcBef>
                <a:spcPts val="0"/>
              </a:spcBef>
              <a:spcAft>
                <a:spcPts val="0"/>
              </a:spcAft>
              <a:buNone/>
            </a:pPr>
            <a:endParaRPr sz="1200" dirty="0"/>
          </a:p>
          <a:p>
            <a:pPr lvl="0" rtl="0">
              <a:spcBef>
                <a:spcPts val="0"/>
              </a:spcBef>
              <a:spcAft>
                <a:spcPts val="0"/>
              </a:spcAft>
              <a:buNone/>
            </a:pPr>
            <a:r>
              <a:rPr lang="en-US" sz="1200" dirty="0" err="1">
                <a:solidFill>
                  <a:schemeClr val="tx1"/>
                </a:solidFill>
              </a:rPr>
              <a:t>vBBU</a:t>
            </a:r>
            <a:endParaRPr lang="en-US" sz="1200" dirty="0">
              <a:solidFill>
                <a:schemeClr val="tx1"/>
              </a:solidFill>
            </a:endParaRPr>
          </a:p>
          <a:p>
            <a:pPr lvl="0" rtl="0">
              <a:spcBef>
                <a:spcPts val="0"/>
              </a:spcBef>
              <a:spcAft>
                <a:spcPts val="0"/>
              </a:spcAft>
              <a:buNone/>
            </a:pPr>
            <a:r>
              <a:rPr lang="en-US" sz="1000" dirty="0">
                <a:solidFill>
                  <a:schemeClr val="tx1"/>
                </a:solidFill>
              </a:rPr>
              <a:t>- </a:t>
            </a:r>
            <a:r>
              <a:rPr lang="en-US" sz="1000" dirty="0" err="1">
                <a:solidFill>
                  <a:schemeClr val="tx1"/>
                </a:solidFill>
              </a:rPr>
              <a:t>vbbu.power.level</a:t>
            </a:r>
            <a:endParaRPr lang="en-US" sz="1000" dirty="0">
              <a:solidFill>
                <a:schemeClr val="tx1"/>
              </a:solidFill>
            </a:endParaRPr>
          </a:p>
          <a:p>
            <a:pPr lvl="0" rtl="0">
              <a:spcBef>
                <a:spcPts val="0"/>
              </a:spcBef>
              <a:spcAft>
                <a:spcPts val="0"/>
              </a:spcAft>
              <a:buNone/>
            </a:pPr>
            <a:r>
              <a:rPr lang="en-US" sz="1000" dirty="0"/>
              <a:t>- </a:t>
            </a:r>
            <a:r>
              <a:rPr lang="en-US" sz="1000" b="1" dirty="0"/>
              <a:t>TBD</a:t>
            </a:r>
          </a:p>
        </p:txBody>
      </p:sp>
      <p:sp>
        <p:nvSpPr>
          <p:cNvPr id="35" name="Shape 362"/>
          <p:cNvSpPr/>
          <p:nvPr/>
        </p:nvSpPr>
        <p:spPr>
          <a:xfrm>
            <a:off x="4817286" y="2653224"/>
            <a:ext cx="1696200" cy="4200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200"/>
          </a:p>
        </p:txBody>
      </p:sp>
      <p:sp>
        <p:nvSpPr>
          <p:cNvPr id="36" name="Shape 363"/>
          <p:cNvSpPr/>
          <p:nvPr/>
        </p:nvSpPr>
        <p:spPr>
          <a:xfrm>
            <a:off x="4892386" y="3082397"/>
            <a:ext cx="757800" cy="179100"/>
          </a:xfrm>
          <a:prstGeom prst="roundRect">
            <a:avLst>
              <a:gd name="adj" fmla="val 16667"/>
            </a:avLst>
          </a:prstGeom>
          <a:solidFill>
            <a:srgbClr val="7F6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900">
                <a:solidFill>
                  <a:schemeClr val="lt1"/>
                </a:solidFill>
              </a:rPr>
              <a:t>OpenFlow</a:t>
            </a:r>
          </a:p>
        </p:txBody>
      </p:sp>
      <p:sp>
        <p:nvSpPr>
          <p:cNvPr id="37" name="Shape 364"/>
          <p:cNvSpPr/>
          <p:nvPr/>
        </p:nvSpPr>
        <p:spPr>
          <a:xfrm>
            <a:off x="5674429" y="3082398"/>
            <a:ext cx="757800" cy="179100"/>
          </a:xfrm>
          <a:prstGeom prst="roundRect">
            <a:avLst>
              <a:gd name="adj" fmla="val 16667"/>
            </a:avLst>
          </a:prstGeom>
          <a:solidFill>
            <a:srgbClr val="7F6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900" dirty="0">
                <a:solidFill>
                  <a:schemeClr val="lt1"/>
                </a:solidFill>
              </a:rPr>
              <a:t>OVSDB</a:t>
            </a:r>
          </a:p>
        </p:txBody>
      </p:sp>
      <p:sp>
        <p:nvSpPr>
          <p:cNvPr id="38" name="Shape 365"/>
          <p:cNvSpPr/>
          <p:nvPr/>
        </p:nvSpPr>
        <p:spPr>
          <a:xfrm>
            <a:off x="5036361" y="2426114"/>
            <a:ext cx="1403700" cy="225600"/>
          </a:xfrm>
          <a:prstGeom prst="roundRect">
            <a:avLst>
              <a:gd name="adj" fmla="val 16667"/>
            </a:avLst>
          </a:prstGeom>
          <a:solidFill>
            <a:srgbClr val="7F6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900" dirty="0">
                <a:solidFill>
                  <a:schemeClr val="lt1"/>
                </a:solidFill>
              </a:rPr>
              <a:t>VTN</a:t>
            </a:r>
          </a:p>
        </p:txBody>
      </p:sp>
      <p:cxnSp>
        <p:nvCxnSpPr>
          <p:cNvPr id="39" name="Shape 373"/>
          <p:cNvCxnSpPr/>
          <p:nvPr/>
        </p:nvCxnSpPr>
        <p:spPr>
          <a:xfrm flipH="1">
            <a:off x="5891352" y="2034332"/>
            <a:ext cx="0" cy="411900"/>
          </a:xfrm>
          <a:prstGeom prst="straightConnector1">
            <a:avLst/>
          </a:prstGeom>
          <a:noFill/>
          <a:ln w="9525" cap="flat" cmpd="sng">
            <a:solidFill>
              <a:schemeClr val="dk2"/>
            </a:solidFill>
            <a:prstDash val="solid"/>
            <a:round/>
            <a:headEnd type="triangle" w="med" len="med"/>
            <a:tailEnd type="triangle" w="med" len="med"/>
          </a:ln>
        </p:spPr>
      </p:cxnSp>
      <p:cxnSp>
        <p:nvCxnSpPr>
          <p:cNvPr id="40" name="Shape 374"/>
          <p:cNvCxnSpPr/>
          <p:nvPr/>
        </p:nvCxnSpPr>
        <p:spPr>
          <a:xfrm>
            <a:off x="4972206" y="2045026"/>
            <a:ext cx="0" cy="604200"/>
          </a:xfrm>
          <a:prstGeom prst="straightConnector1">
            <a:avLst/>
          </a:prstGeom>
          <a:noFill/>
          <a:ln w="9525" cap="flat" cmpd="sng">
            <a:solidFill>
              <a:schemeClr val="dk2"/>
            </a:solidFill>
            <a:prstDash val="solid"/>
            <a:round/>
            <a:headEnd type="triangle" w="med" len="med"/>
            <a:tailEnd type="triangle" w="med" len="med"/>
          </a:ln>
        </p:spPr>
      </p:cxnSp>
      <p:pic>
        <p:nvPicPr>
          <p:cNvPr id="41" name="Shape 379"/>
          <p:cNvPicPr preferRelativeResize="0"/>
          <p:nvPr/>
        </p:nvPicPr>
        <p:blipFill>
          <a:blip r:embed="rId3">
            <a:alphaModFix/>
          </a:blip>
          <a:stretch>
            <a:fillRect/>
          </a:stretch>
        </p:blipFill>
        <p:spPr>
          <a:xfrm>
            <a:off x="5195346" y="2671241"/>
            <a:ext cx="993000" cy="399165"/>
          </a:xfrm>
          <a:prstGeom prst="rect">
            <a:avLst/>
          </a:prstGeom>
          <a:noFill/>
          <a:ln>
            <a:noFill/>
          </a:ln>
        </p:spPr>
      </p:pic>
      <p:sp>
        <p:nvSpPr>
          <p:cNvPr id="45" name="Shape 403"/>
          <p:cNvSpPr/>
          <p:nvPr/>
        </p:nvSpPr>
        <p:spPr>
          <a:xfrm>
            <a:off x="5392041" y="1803016"/>
            <a:ext cx="773306" cy="2460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700" b="1" dirty="0" err="1">
                <a:solidFill>
                  <a:schemeClr val="lt1"/>
                </a:solidFill>
              </a:rPr>
              <a:t>VTN_Plugin</a:t>
            </a:r>
            <a:endParaRPr lang="en-US" sz="700" b="1" dirty="0">
              <a:solidFill>
                <a:schemeClr val="lt1"/>
              </a:solidFill>
            </a:endParaRPr>
          </a:p>
        </p:txBody>
      </p:sp>
      <p:sp>
        <p:nvSpPr>
          <p:cNvPr id="46" name="Shape 404"/>
          <p:cNvSpPr/>
          <p:nvPr/>
        </p:nvSpPr>
        <p:spPr>
          <a:xfrm>
            <a:off x="4805573" y="1803016"/>
            <a:ext cx="569346" cy="2460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dirty="0">
                <a:solidFill>
                  <a:schemeClr val="lt1"/>
                </a:solidFill>
              </a:rPr>
              <a:t>ONOS_</a:t>
            </a:r>
          </a:p>
          <a:p>
            <a:pPr marL="0" marR="0" lvl="0" indent="0" algn="ctr" rtl="0">
              <a:lnSpc>
                <a:spcPct val="100000"/>
              </a:lnSpc>
              <a:spcBef>
                <a:spcPts val="0"/>
              </a:spcBef>
              <a:spcAft>
                <a:spcPts val="0"/>
              </a:spcAft>
              <a:buNone/>
            </a:pPr>
            <a:r>
              <a:rPr lang="en-US" sz="800" b="1" dirty="0">
                <a:solidFill>
                  <a:schemeClr val="lt1"/>
                </a:solidFill>
              </a:rPr>
              <a:t>Plugin</a:t>
            </a:r>
          </a:p>
        </p:txBody>
      </p:sp>
      <p:grpSp>
        <p:nvGrpSpPr>
          <p:cNvPr id="462" name="Group 461"/>
          <p:cNvGrpSpPr/>
          <p:nvPr/>
        </p:nvGrpSpPr>
        <p:grpSpPr>
          <a:xfrm>
            <a:off x="2681002" y="2736116"/>
            <a:ext cx="3738065" cy="2338268"/>
            <a:chOff x="2681002" y="2736116"/>
            <a:chExt cx="3738065" cy="2338268"/>
          </a:xfrm>
        </p:grpSpPr>
        <p:cxnSp>
          <p:nvCxnSpPr>
            <p:cNvPr id="7" name="Straight Connector 6"/>
            <p:cNvCxnSpPr/>
            <p:nvPr/>
          </p:nvCxnSpPr>
          <p:spPr>
            <a:xfrm>
              <a:off x="2681002" y="2736116"/>
              <a:ext cx="0" cy="2338268"/>
            </a:xfrm>
            <a:prstGeom prst="line">
              <a:avLst/>
            </a:prstGeom>
            <a:noFill/>
            <a:ln w="9525" cap="flat" cmpd="sng">
              <a:solidFill>
                <a:schemeClr val="dk2"/>
              </a:solidFill>
              <a:prstDash val="dash"/>
              <a:round/>
              <a:headEnd type="none" w="med" len="med"/>
              <a:tailEnd type="none" w="med" len="med"/>
            </a:ln>
          </p:spPr>
        </p:cxnSp>
        <p:cxnSp>
          <p:nvCxnSpPr>
            <p:cNvPr id="9" name="Straight Connector 8"/>
            <p:cNvCxnSpPr/>
            <p:nvPr/>
          </p:nvCxnSpPr>
          <p:spPr>
            <a:xfrm>
              <a:off x="2681002" y="5074384"/>
              <a:ext cx="3738065" cy="0"/>
            </a:xfrm>
            <a:prstGeom prst="line">
              <a:avLst/>
            </a:prstGeom>
            <a:noFill/>
            <a:ln w="9525" cap="flat" cmpd="sng">
              <a:solidFill>
                <a:schemeClr val="dk2"/>
              </a:solidFill>
              <a:prstDash val="dash"/>
              <a:round/>
              <a:headEnd type="none" w="med" len="med"/>
              <a:tailEnd type="none" w="med" len="med"/>
            </a:ln>
          </p:spPr>
        </p:cxnSp>
        <p:cxnSp>
          <p:nvCxnSpPr>
            <p:cNvPr id="11" name="Straight Connector 10"/>
            <p:cNvCxnSpPr/>
            <p:nvPr/>
          </p:nvCxnSpPr>
          <p:spPr>
            <a:xfrm>
              <a:off x="2681002" y="2736116"/>
              <a:ext cx="1573515" cy="0"/>
            </a:xfrm>
            <a:prstGeom prst="line">
              <a:avLst/>
            </a:prstGeom>
            <a:noFill/>
            <a:ln w="9525" cap="flat" cmpd="sng">
              <a:solidFill>
                <a:schemeClr val="dk2"/>
              </a:solidFill>
              <a:prstDash val="dash"/>
              <a:round/>
              <a:headEnd type="none" w="med" len="med"/>
              <a:tailEnd type="none" w="med" len="med"/>
            </a:ln>
          </p:spPr>
        </p:cxnSp>
        <p:cxnSp>
          <p:nvCxnSpPr>
            <p:cNvPr id="13" name="Straight Connector 12"/>
            <p:cNvCxnSpPr/>
            <p:nvPr/>
          </p:nvCxnSpPr>
          <p:spPr>
            <a:xfrm>
              <a:off x="4254517" y="2736116"/>
              <a:ext cx="0" cy="719187"/>
            </a:xfrm>
            <a:prstGeom prst="line">
              <a:avLst/>
            </a:prstGeom>
            <a:noFill/>
            <a:ln w="9525" cap="flat" cmpd="sng">
              <a:solidFill>
                <a:schemeClr val="dk2"/>
              </a:solidFill>
              <a:prstDash val="dash"/>
              <a:round/>
              <a:headEnd type="none" w="med" len="med"/>
              <a:tailEnd type="none" w="med" len="med"/>
            </a:ln>
          </p:spPr>
        </p:cxnSp>
        <p:cxnSp>
          <p:nvCxnSpPr>
            <p:cNvPr id="15" name="Straight Connector 14"/>
            <p:cNvCxnSpPr/>
            <p:nvPr/>
          </p:nvCxnSpPr>
          <p:spPr>
            <a:xfrm>
              <a:off x="4254517" y="3444609"/>
              <a:ext cx="2164550" cy="0"/>
            </a:xfrm>
            <a:prstGeom prst="line">
              <a:avLst/>
            </a:prstGeom>
            <a:noFill/>
            <a:ln w="9525" cap="flat" cmpd="sng">
              <a:solidFill>
                <a:schemeClr val="dk2"/>
              </a:solidFill>
              <a:prstDash val="dash"/>
              <a:round/>
              <a:headEnd type="none" w="med" len="med"/>
              <a:tailEnd type="none" w="med" len="med"/>
            </a:ln>
          </p:spPr>
        </p:cxnSp>
        <p:cxnSp>
          <p:nvCxnSpPr>
            <p:cNvPr id="17" name="Straight Connector 16"/>
            <p:cNvCxnSpPr/>
            <p:nvPr/>
          </p:nvCxnSpPr>
          <p:spPr>
            <a:xfrm flipV="1">
              <a:off x="6419067" y="3444609"/>
              <a:ext cx="0" cy="1629775"/>
            </a:xfrm>
            <a:prstGeom prst="line">
              <a:avLst/>
            </a:prstGeom>
            <a:noFill/>
            <a:ln w="9525" cap="flat" cmpd="sng">
              <a:solidFill>
                <a:schemeClr val="dk2"/>
              </a:solidFill>
              <a:prstDash val="dash"/>
              <a:round/>
              <a:headEnd type="none" w="med" len="med"/>
              <a:tailEnd type="none" w="med" len="med"/>
            </a:ln>
          </p:spPr>
        </p:cxnSp>
      </p:grpSp>
      <p:cxnSp>
        <p:nvCxnSpPr>
          <p:cNvPr id="61" name="Shape 443"/>
          <p:cNvCxnSpPr>
            <a:stCxn id="36" idx="2"/>
          </p:cNvCxnSpPr>
          <p:nvPr/>
        </p:nvCxnSpPr>
        <p:spPr>
          <a:xfrm flipH="1">
            <a:off x="5262746" y="3261497"/>
            <a:ext cx="0" cy="951897"/>
          </a:xfrm>
          <a:prstGeom prst="straightConnector1">
            <a:avLst/>
          </a:prstGeom>
          <a:noFill/>
          <a:ln w="0" cap="flat" cmpd="sng">
            <a:solidFill>
              <a:schemeClr val="dk2"/>
            </a:solidFill>
            <a:prstDash val="solid"/>
            <a:round/>
            <a:headEnd type="triangle" w="med" len="med"/>
            <a:tailEnd type="triangle" w="med" len="med"/>
          </a:ln>
        </p:spPr>
      </p:cxnSp>
      <p:sp>
        <p:nvSpPr>
          <p:cNvPr id="65" name="Shape 423"/>
          <p:cNvSpPr txBox="1">
            <a:spLocks/>
          </p:cNvSpPr>
          <p:nvPr/>
        </p:nvSpPr>
        <p:spPr>
          <a:xfrm>
            <a:off x="6838638" y="2287115"/>
            <a:ext cx="2261700" cy="802822"/>
          </a:xfrm>
          <a:prstGeom prst="rect">
            <a:avLst/>
          </a:prstGeom>
          <a:solidFill>
            <a:srgbClr val="FCFFC1"/>
          </a:solid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1600"/>
              </a:spcAft>
              <a:buClr>
                <a:schemeClr val="dk2"/>
              </a:buClr>
              <a:buFont typeface="Arial"/>
              <a:buNone/>
              <a:defRPr sz="2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pPr>
              <a:spcAft>
                <a:spcPts val="0"/>
              </a:spcAft>
            </a:pPr>
            <a:r>
              <a:rPr lang="en-US" sz="1400" dirty="0" err="1">
                <a:solidFill>
                  <a:schemeClr val="tx1"/>
                </a:solidFill>
              </a:rPr>
              <a:t>OpenFlow</a:t>
            </a:r>
            <a:r>
              <a:rPr lang="en-US" sz="1400" dirty="0">
                <a:solidFill>
                  <a:schemeClr val="tx1"/>
                </a:solidFill>
              </a:rPr>
              <a:t> Probes/Metrics</a:t>
            </a:r>
          </a:p>
          <a:p>
            <a:pPr>
              <a:spcAft>
                <a:spcPts val="0"/>
              </a:spcAft>
            </a:pPr>
            <a:r>
              <a:rPr lang="en-US" sz="1000" dirty="0">
                <a:solidFill>
                  <a:schemeClr val="tx1"/>
                </a:solidFill>
              </a:rPr>
              <a:t>- From Virtual Network Switches</a:t>
            </a:r>
          </a:p>
        </p:txBody>
      </p:sp>
      <p:sp>
        <p:nvSpPr>
          <p:cNvPr id="66" name="Shape 425"/>
          <p:cNvSpPr txBox="1">
            <a:spLocks/>
          </p:cNvSpPr>
          <p:nvPr/>
        </p:nvSpPr>
        <p:spPr>
          <a:xfrm>
            <a:off x="6833175" y="1424101"/>
            <a:ext cx="2277600" cy="756037"/>
          </a:xfrm>
          <a:prstGeom prst="rect">
            <a:avLst/>
          </a:prstGeom>
          <a:solidFill>
            <a:srgbClr val="FCFFC1"/>
          </a:solidFill>
          <a:ln>
            <a:noFill/>
          </a:ln>
        </p:spPr>
        <p:txBody>
          <a:bodyPr lIns="91425" tIns="91425" rIns="91425" bIns="91425"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1600"/>
              </a:spcAft>
              <a:buClr>
                <a:schemeClr val="dk2"/>
              </a:buClr>
              <a:buFont typeface="Arial"/>
              <a:buNone/>
              <a:defRPr sz="2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pPr>
              <a:spcAft>
                <a:spcPts val="0"/>
              </a:spcAft>
            </a:pPr>
            <a:r>
              <a:rPr lang="en-US" sz="1400" dirty="0">
                <a:solidFill>
                  <a:schemeClr val="tx1"/>
                </a:solidFill>
              </a:rPr>
              <a:t>Virtual Tenant Networking  App Events</a:t>
            </a:r>
          </a:p>
          <a:p>
            <a:pPr indent="-69850">
              <a:spcAft>
                <a:spcPts val="0"/>
              </a:spcAft>
              <a:buClr>
                <a:srgbClr val="000000"/>
              </a:buClr>
              <a:buSzPct val="110000"/>
            </a:pPr>
            <a:r>
              <a:rPr lang="en-US" sz="1000" dirty="0"/>
              <a:t>- </a:t>
            </a:r>
            <a:r>
              <a:rPr lang="en-US" sz="1000" b="1" dirty="0"/>
              <a:t>TBD</a:t>
            </a:r>
          </a:p>
        </p:txBody>
      </p:sp>
      <p:cxnSp>
        <p:nvCxnSpPr>
          <p:cNvPr id="67" name="Shape 458"/>
          <p:cNvCxnSpPr>
            <a:endCxn id="459" idx="3"/>
          </p:cNvCxnSpPr>
          <p:nvPr/>
        </p:nvCxnSpPr>
        <p:spPr>
          <a:xfrm flipH="1" flipV="1">
            <a:off x="2459136" y="1925308"/>
            <a:ext cx="1075269" cy="461223"/>
          </a:xfrm>
          <a:prstGeom prst="straightConnector1">
            <a:avLst/>
          </a:prstGeom>
          <a:noFill/>
          <a:ln w="9525" cap="flat" cmpd="sng">
            <a:solidFill>
              <a:schemeClr val="dk2"/>
            </a:solidFill>
            <a:prstDash val="dot"/>
            <a:round/>
            <a:headEnd type="none" w="lg" len="lg"/>
            <a:tailEnd type="none" w="lg" len="lg"/>
          </a:ln>
        </p:spPr>
      </p:cxnSp>
      <p:cxnSp>
        <p:nvCxnSpPr>
          <p:cNvPr id="70" name="Shape 458"/>
          <p:cNvCxnSpPr>
            <a:stCxn id="66" idx="1"/>
          </p:cNvCxnSpPr>
          <p:nvPr/>
        </p:nvCxnSpPr>
        <p:spPr>
          <a:xfrm flipH="1">
            <a:off x="5905895" y="1802120"/>
            <a:ext cx="927280" cy="431103"/>
          </a:xfrm>
          <a:prstGeom prst="straightConnector1">
            <a:avLst/>
          </a:prstGeom>
          <a:noFill/>
          <a:ln w="9525" cap="flat" cmpd="sng">
            <a:solidFill>
              <a:schemeClr val="dk2"/>
            </a:solidFill>
            <a:prstDash val="dot"/>
            <a:round/>
            <a:headEnd type="none" w="lg" len="lg"/>
            <a:tailEnd type="none" w="lg" len="lg"/>
          </a:ln>
        </p:spPr>
      </p:cxnSp>
      <p:cxnSp>
        <p:nvCxnSpPr>
          <p:cNvPr id="73" name="Shape 458"/>
          <p:cNvCxnSpPr/>
          <p:nvPr/>
        </p:nvCxnSpPr>
        <p:spPr>
          <a:xfrm flipH="1" flipV="1">
            <a:off x="4972206" y="2258702"/>
            <a:ext cx="1875064" cy="194510"/>
          </a:xfrm>
          <a:prstGeom prst="straightConnector1">
            <a:avLst/>
          </a:prstGeom>
          <a:noFill/>
          <a:ln w="9525" cap="flat" cmpd="sng">
            <a:solidFill>
              <a:schemeClr val="dk2"/>
            </a:solidFill>
            <a:prstDash val="dot"/>
            <a:round/>
            <a:headEnd type="none" w="lg" len="lg"/>
            <a:tailEnd type="none" w="lg" len="lg"/>
          </a:ln>
        </p:spPr>
      </p:cxnSp>
      <p:sp>
        <p:nvSpPr>
          <p:cNvPr id="48" name="Shape 322"/>
          <p:cNvSpPr/>
          <p:nvPr/>
        </p:nvSpPr>
        <p:spPr>
          <a:xfrm>
            <a:off x="2681835" y="779282"/>
            <a:ext cx="3684900" cy="1302545"/>
          </a:xfrm>
          <a:prstGeom prst="rect">
            <a:avLst/>
          </a:prstGeom>
          <a:noFill/>
          <a:ln w="9525" cap="flat" cmpd="sng">
            <a:solidFill>
              <a:schemeClr val="dk2"/>
            </a:solidFill>
            <a:prstDash val="dash"/>
            <a:round/>
            <a:headEnd type="none" w="med" len="med"/>
            <a:tailEnd type="none" w="med" len="med"/>
          </a:ln>
        </p:spPr>
        <p:txBody>
          <a:bodyPr lIns="91425" tIns="91425" rIns="91425" bIns="91425" anchor="t" anchorCtr="0">
            <a:noAutofit/>
          </a:bodyPr>
          <a:lstStyle/>
          <a:p>
            <a:pPr lvl="0">
              <a:spcBef>
                <a:spcPts val="0"/>
              </a:spcBef>
              <a:buNone/>
            </a:pPr>
            <a:r>
              <a:rPr lang="en-US" sz="1200" dirty="0"/>
              <a:t>Monitoring-</a:t>
            </a:r>
          </a:p>
          <a:p>
            <a:pPr lvl="0">
              <a:spcBef>
                <a:spcPts val="0"/>
              </a:spcBef>
              <a:buNone/>
            </a:pPr>
            <a:r>
              <a:rPr lang="en-US" sz="1200" dirty="0"/>
              <a:t>as-a-</a:t>
            </a:r>
          </a:p>
          <a:p>
            <a:pPr lvl="0">
              <a:spcBef>
                <a:spcPts val="0"/>
              </a:spcBef>
              <a:buNone/>
            </a:pPr>
            <a:r>
              <a:rPr lang="en-US" sz="1200" dirty="0"/>
              <a:t>Service</a:t>
            </a:r>
          </a:p>
        </p:txBody>
      </p:sp>
      <p:sp>
        <p:nvSpPr>
          <p:cNvPr id="49" name="Shape 147"/>
          <p:cNvSpPr/>
          <p:nvPr/>
        </p:nvSpPr>
        <p:spPr>
          <a:xfrm>
            <a:off x="6205997" y="2485683"/>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147"/>
          <p:cNvSpPr/>
          <p:nvPr/>
        </p:nvSpPr>
        <p:spPr>
          <a:xfrm>
            <a:off x="4020471" y="4735987"/>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147"/>
          <p:cNvSpPr/>
          <p:nvPr/>
        </p:nvSpPr>
        <p:spPr>
          <a:xfrm>
            <a:off x="4817286" y="4687011"/>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147"/>
          <p:cNvSpPr/>
          <p:nvPr/>
        </p:nvSpPr>
        <p:spPr>
          <a:xfrm>
            <a:off x="5656113" y="4687011"/>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147"/>
          <p:cNvSpPr/>
          <p:nvPr/>
        </p:nvSpPr>
        <p:spPr>
          <a:xfrm>
            <a:off x="4018404" y="4235730"/>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147"/>
          <p:cNvSpPr/>
          <p:nvPr/>
        </p:nvSpPr>
        <p:spPr>
          <a:xfrm>
            <a:off x="4804537" y="4227743"/>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147"/>
          <p:cNvSpPr/>
          <p:nvPr/>
        </p:nvSpPr>
        <p:spPr>
          <a:xfrm>
            <a:off x="5630555" y="4232586"/>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147"/>
          <p:cNvSpPr/>
          <p:nvPr/>
        </p:nvSpPr>
        <p:spPr>
          <a:xfrm>
            <a:off x="3833439" y="3335094"/>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168"/>
          <p:cNvSpPr txBox="1"/>
          <p:nvPr/>
        </p:nvSpPr>
        <p:spPr>
          <a:xfrm>
            <a:off x="7769630" y="4974579"/>
            <a:ext cx="1607058" cy="117900"/>
          </a:xfrm>
          <a:prstGeom prst="rect">
            <a:avLst/>
          </a:prstGeom>
          <a:noFill/>
          <a:ln>
            <a:noFill/>
          </a:ln>
        </p:spPr>
        <p:txBody>
          <a:bodyPr lIns="91425" tIns="91425" rIns="91425" bIns="91425" anchor="ctr" anchorCtr="0">
            <a:noAutofit/>
          </a:bodyPr>
          <a:lstStyle/>
          <a:p>
            <a:pPr lvl="0">
              <a:spcBef>
                <a:spcPts val="0"/>
              </a:spcBef>
              <a:buNone/>
            </a:pPr>
            <a:r>
              <a:rPr lang="en-US" sz="900" b="1" dirty="0"/>
              <a:t>Programmable Probes</a:t>
            </a:r>
          </a:p>
        </p:txBody>
      </p:sp>
      <p:sp>
        <p:nvSpPr>
          <p:cNvPr id="58" name="Shape 147"/>
          <p:cNvSpPr/>
          <p:nvPr/>
        </p:nvSpPr>
        <p:spPr>
          <a:xfrm>
            <a:off x="7652894" y="4974578"/>
            <a:ext cx="176024" cy="117901"/>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30180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7">
                                            <p:bg/>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7">
                                            <p:txEl>
                                              <p:pRg st="0" end="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7">
                                            <p:txEl>
                                              <p:pRg st="1" end="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7">
                                            <p:txEl>
                                              <p:pRg st="2" end="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7">
                                            <p:txEl>
                                              <p:pRg st="3" end="3"/>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7">
                                            <p:txEl>
                                              <p:pRg st="4" end="4"/>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57">
                                            <p:txEl>
                                              <p:pRg st="5" end="5"/>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7">
                                            <p:txEl>
                                              <p:pRg st="6" end="6"/>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7">
                                            <p:txEl>
                                              <p:pRg st="7" end="7"/>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7">
                                            <p:txEl>
                                              <p:pRg st="8" end="8"/>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57">
                                            <p:txEl>
                                              <p:pRg st="9" end="9"/>
                                            </p:tx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7">
                                            <p:txEl>
                                              <p:pRg st="10" end="10"/>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57">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3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38"/>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4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44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6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59">
                                            <p:bg/>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59">
                                            <p:txEl>
                                              <p:pRg st="0" end="0"/>
                                            </p:tx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59">
                                            <p:txEl>
                                              <p:pRg st="2" end="2"/>
                                            </p:txEl>
                                          </p:spTgt>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459">
                                            <p:txEl>
                                              <p:pRg st="3" end="3"/>
                                            </p:tx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459">
                                            <p:txEl>
                                              <p:pRg st="4" end="4"/>
                                            </p:txEl>
                                          </p:spTgt>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459">
                                            <p:txEl>
                                              <p:pRg st="6" end="6"/>
                                            </p:txEl>
                                          </p:spTgt>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59">
                                            <p:txEl>
                                              <p:pRg st="7" end="7"/>
                                            </p:txEl>
                                          </p:spTgt>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59">
                                            <p:txEl>
                                              <p:pRg st="9" end="9"/>
                                            </p:txEl>
                                          </p:spTgt>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59">
                                            <p:txEl>
                                              <p:pRg st="10" end="10"/>
                                            </p:txEl>
                                          </p:spTgt>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 grpId="0" animBg="1"/>
      <p:bldP spid="439" grpId="0" animBg="1"/>
      <p:bldP spid="440" grpId="0" animBg="1"/>
      <p:bldP spid="442" grpId="0" animBg="1"/>
      <p:bldP spid="445" grpId="0" animBg="1"/>
      <p:bldP spid="446" grpId="0" animBg="1"/>
      <p:bldP spid="447" grpId="0" animBg="1"/>
      <p:bldP spid="457" grpId="0" uiExpand="1" build="p" animBg="1"/>
      <p:bldP spid="459" grpId="0" uiExpand="1" build="p" animBg="1"/>
      <p:bldP spid="45" grpId="0" animBg="1"/>
      <p:bldP spid="46" grpId="0" animBg="1"/>
      <p:bldP spid="65" grpId="0" animBg="1"/>
      <p:bldP spid="66"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7567" y="1084521"/>
            <a:ext cx="3855414" cy="1371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Analytic Engines</a:t>
            </a:r>
          </a:p>
        </p:txBody>
      </p:sp>
      <p:sp>
        <p:nvSpPr>
          <p:cNvPr id="2" name="Title 1"/>
          <p:cNvSpPr>
            <a:spLocks noGrp="1"/>
          </p:cNvSpPr>
          <p:nvPr>
            <p:ph type="title"/>
          </p:nvPr>
        </p:nvSpPr>
        <p:spPr/>
        <p:txBody>
          <a:bodyPr/>
          <a:lstStyle/>
          <a:p>
            <a:r>
              <a:rPr lang="en-US" dirty="0"/>
              <a:t>Analytic Engines</a:t>
            </a:r>
          </a:p>
        </p:txBody>
      </p:sp>
      <p:sp>
        <p:nvSpPr>
          <p:cNvPr id="3" name="Text Placeholder 2"/>
          <p:cNvSpPr>
            <a:spLocks noGrp="1"/>
          </p:cNvSpPr>
          <p:nvPr>
            <p:ph type="body" idx="1"/>
          </p:nvPr>
        </p:nvSpPr>
        <p:spPr>
          <a:xfrm>
            <a:off x="521002" y="1201479"/>
            <a:ext cx="3961316" cy="3621643"/>
          </a:xfrm>
        </p:spPr>
        <p:txBody>
          <a:bodyPr>
            <a:normAutofit fontScale="77500" lnSpcReduction="20000"/>
          </a:bodyPr>
          <a:lstStyle/>
          <a:p>
            <a:pPr marL="342900" indent="-342900">
              <a:spcAft>
                <a:spcPts val="1800"/>
              </a:spcAft>
              <a:buFont typeface="Arial" panose="020B0604020202020204" pitchFamily="34" charset="0"/>
              <a:buChar char="•"/>
            </a:pPr>
            <a:r>
              <a:rPr lang="en-US" sz="2200" dirty="0">
                <a:solidFill>
                  <a:schemeClr val="tx1"/>
                </a:solidFill>
              </a:rPr>
              <a:t>A-CORD </a:t>
            </a:r>
            <a:r>
              <a:rPr lang="en-US" sz="2200" b="1" dirty="0">
                <a:solidFill>
                  <a:schemeClr val="tx1"/>
                </a:solidFill>
              </a:rPr>
              <a:t>decouples</a:t>
            </a:r>
            <a:r>
              <a:rPr lang="en-US" sz="2200" dirty="0">
                <a:solidFill>
                  <a:schemeClr val="tx1"/>
                </a:solidFill>
              </a:rPr>
              <a:t> analytics engines from underlying targets</a:t>
            </a:r>
          </a:p>
          <a:p>
            <a:pPr marL="342900" indent="-342900">
              <a:spcAft>
                <a:spcPts val="1800"/>
              </a:spcAft>
              <a:buFont typeface="Arial" panose="020B0604020202020204" pitchFamily="34" charset="0"/>
              <a:buChar char="•"/>
            </a:pPr>
            <a:r>
              <a:rPr lang="en-US" sz="2200" dirty="0">
                <a:solidFill>
                  <a:schemeClr val="tx1"/>
                </a:solidFill>
              </a:rPr>
              <a:t>Performs real-time and batch analytic computing on collected data</a:t>
            </a:r>
          </a:p>
          <a:p>
            <a:pPr marL="342900" indent="-342900">
              <a:spcAft>
                <a:spcPts val="300"/>
              </a:spcAft>
              <a:buFont typeface="Arial" panose="020B0604020202020204" pitchFamily="34" charset="0"/>
              <a:buChar char="•"/>
            </a:pPr>
            <a:r>
              <a:rPr lang="en-US" sz="2200" dirty="0">
                <a:solidFill>
                  <a:schemeClr val="tx1"/>
                </a:solidFill>
              </a:rPr>
              <a:t>Diverse Analytics</a:t>
            </a:r>
          </a:p>
          <a:p>
            <a:pPr marL="800100" lvl="1" indent="-342900">
              <a:spcAft>
                <a:spcPts val="300"/>
              </a:spcAft>
              <a:buFont typeface="Arial" panose="020B0604020202020204" pitchFamily="34" charset="0"/>
              <a:buChar char="•"/>
            </a:pPr>
            <a:r>
              <a:rPr lang="en-US" sz="1600" dirty="0">
                <a:solidFill>
                  <a:schemeClr val="tx1"/>
                </a:solidFill>
              </a:rPr>
              <a:t>Real-time Analytics</a:t>
            </a:r>
          </a:p>
          <a:p>
            <a:pPr marL="800100" lvl="1" indent="-342900">
              <a:spcAft>
                <a:spcPts val="300"/>
              </a:spcAft>
              <a:buFont typeface="Arial" panose="020B0604020202020204" pitchFamily="34" charset="0"/>
              <a:buChar char="•"/>
            </a:pPr>
            <a:r>
              <a:rPr lang="en-US" sz="1600" dirty="0">
                <a:solidFill>
                  <a:schemeClr val="tx1"/>
                </a:solidFill>
              </a:rPr>
              <a:t>Diagnostics</a:t>
            </a:r>
          </a:p>
          <a:p>
            <a:pPr marL="800100" lvl="1" indent="-342900">
              <a:spcAft>
                <a:spcPts val="0"/>
              </a:spcAft>
              <a:buFont typeface="Arial" panose="020B0604020202020204" pitchFamily="34" charset="0"/>
              <a:buChar char="•"/>
            </a:pPr>
            <a:r>
              <a:rPr lang="en-US" sz="1600" dirty="0">
                <a:solidFill>
                  <a:schemeClr val="tx1"/>
                </a:solidFill>
              </a:rPr>
              <a:t>Predictive Analytics…</a:t>
            </a:r>
            <a:r>
              <a:rPr lang="en-US" sz="1600" dirty="0" err="1">
                <a:solidFill>
                  <a:schemeClr val="tx1"/>
                </a:solidFill>
              </a:rPr>
              <a:t>etc</a:t>
            </a:r>
            <a:endParaRPr lang="en-US" sz="1600" dirty="0">
              <a:solidFill>
                <a:schemeClr val="tx1"/>
              </a:solidFill>
            </a:endParaRPr>
          </a:p>
          <a:p>
            <a:pPr marL="342900" indent="-342900">
              <a:spcBef>
                <a:spcPts val="1800"/>
              </a:spcBef>
              <a:spcAft>
                <a:spcPts val="0"/>
              </a:spcAft>
              <a:buFont typeface="Arial" panose="020B0604020202020204" pitchFamily="34" charset="0"/>
              <a:buChar char="•"/>
            </a:pPr>
            <a:r>
              <a:rPr lang="en-US" sz="2200" dirty="0">
                <a:solidFill>
                  <a:schemeClr val="tx1"/>
                </a:solidFill>
              </a:rPr>
              <a:t>Simple open source analytics and sophisticated closed proprietary analytics engines</a:t>
            </a:r>
          </a:p>
        </p:txBody>
      </p:sp>
      <p:sp>
        <p:nvSpPr>
          <p:cNvPr id="4" name="Shape 487"/>
          <p:cNvSpPr/>
          <p:nvPr/>
        </p:nvSpPr>
        <p:spPr>
          <a:xfrm>
            <a:off x="6488973" y="1450324"/>
            <a:ext cx="1127857" cy="79418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t>Predictive Analytics</a:t>
            </a:r>
          </a:p>
        </p:txBody>
      </p:sp>
      <p:sp>
        <p:nvSpPr>
          <p:cNvPr id="6" name="Shape 487"/>
          <p:cNvSpPr/>
          <p:nvPr/>
        </p:nvSpPr>
        <p:spPr>
          <a:xfrm>
            <a:off x="5124802" y="1450324"/>
            <a:ext cx="1263584" cy="79418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t>Real-time Analytics</a:t>
            </a:r>
          </a:p>
        </p:txBody>
      </p:sp>
      <p:sp>
        <p:nvSpPr>
          <p:cNvPr id="7" name="Shape 487"/>
          <p:cNvSpPr/>
          <p:nvPr/>
        </p:nvSpPr>
        <p:spPr>
          <a:xfrm>
            <a:off x="7699218" y="1450324"/>
            <a:ext cx="1133082" cy="79418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t>Diagnostics</a:t>
            </a:r>
          </a:p>
        </p:txBody>
      </p:sp>
      <p:sp>
        <p:nvSpPr>
          <p:cNvPr id="8" name="Shape 469"/>
          <p:cNvSpPr/>
          <p:nvPr/>
        </p:nvSpPr>
        <p:spPr>
          <a:xfrm>
            <a:off x="5152500" y="2982630"/>
            <a:ext cx="3494150" cy="4179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solidFill>
                  <a:schemeClr val="lt1"/>
                </a:solidFill>
              </a:rPr>
              <a:t>Monitoring-as-a-Service</a:t>
            </a:r>
            <a:endParaRPr sz="1100" b="1" dirty="0">
              <a:solidFill>
                <a:schemeClr val="lt1"/>
              </a:solidFill>
            </a:endParaRPr>
          </a:p>
        </p:txBody>
      </p:sp>
      <p:sp>
        <p:nvSpPr>
          <p:cNvPr id="9" name="Rectangle 8"/>
          <p:cNvSpPr/>
          <p:nvPr/>
        </p:nvSpPr>
        <p:spPr>
          <a:xfrm>
            <a:off x="5057566" y="4040366"/>
            <a:ext cx="3855415" cy="964905"/>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Programmable Probes</a:t>
            </a:r>
          </a:p>
        </p:txBody>
      </p:sp>
      <p:sp>
        <p:nvSpPr>
          <p:cNvPr id="10" name="Shape 327"/>
          <p:cNvSpPr/>
          <p:nvPr/>
        </p:nvSpPr>
        <p:spPr>
          <a:xfrm>
            <a:off x="6317203" y="4331122"/>
            <a:ext cx="1078017" cy="492000"/>
          </a:xfrm>
          <a:prstGeom prst="wedgeRectCallout">
            <a:avLst>
              <a:gd name="adj1" fmla="val -20833"/>
              <a:gd name="adj2" fmla="val 62500"/>
            </a:avLst>
          </a:prstGeom>
          <a:solidFill>
            <a:srgbClr val="351C7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b="1">
                <a:latin typeface="Calibri"/>
                <a:ea typeface="Calibri"/>
                <a:cs typeface="Calibri"/>
                <a:sym typeface="Calibri"/>
              </a:rPr>
              <a:t>Probes</a:t>
            </a:r>
          </a:p>
          <a:p>
            <a:pPr lvl="0" algn="ctr" rtl="0">
              <a:spcBef>
                <a:spcPts val="0"/>
              </a:spcBef>
              <a:buNone/>
            </a:pPr>
            <a:r>
              <a:rPr lang="en-US" sz="1200" b="1">
                <a:latin typeface="Calibri"/>
                <a:ea typeface="Calibri"/>
                <a:cs typeface="Calibri"/>
                <a:sym typeface="Calibri"/>
              </a:rPr>
              <a:t>(n)</a:t>
            </a:r>
          </a:p>
        </p:txBody>
      </p:sp>
      <p:sp>
        <p:nvSpPr>
          <p:cNvPr id="11" name="Shape 328"/>
          <p:cNvSpPr/>
          <p:nvPr/>
        </p:nvSpPr>
        <p:spPr>
          <a:xfrm>
            <a:off x="6393402" y="4407322"/>
            <a:ext cx="1102405" cy="492000"/>
          </a:xfrm>
          <a:prstGeom prst="wedgeRectCallout">
            <a:avLst>
              <a:gd name="adj1" fmla="val -20833"/>
              <a:gd name="adj2" fmla="val 62500"/>
            </a:avLst>
          </a:prstGeom>
          <a:solidFill>
            <a:srgbClr val="351C7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dirty="0">
                <a:solidFill>
                  <a:schemeClr val="lt1"/>
                </a:solidFill>
                <a:latin typeface="Calibri"/>
                <a:ea typeface="Calibri"/>
                <a:cs typeface="Calibri"/>
                <a:sym typeface="Calibri"/>
              </a:rPr>
              <a:t>Probes</a:t>
            </a:r>
          </a:p>
        </p:txBody>
      </p:sp>
      <p:cxnSp>
        <p:nvCxnSpPr>
          <p:cNvPr id="17" name="Straight Arrow Connector 16"/>
          <p:cNvCxnSpPr/>
          <p:nvPr/>
        </p:nvCxnSpPr>
        <p:spPr>
          <a:xfrm>
            <a:off x="6208472" y="2456121"/>
            <a:ext cx="0" cy="526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495807" y="2456121"/>
            <a:ext cx="0" cy="526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208472" y="3400530"/>
            <a:ext cx="0" cy="639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7495807" y="3400530"/>
            <a:ext cx="0" cy="6398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Shape 489"/>
          <p:cNvSpPr txBox="1"/>
          <p:nvPr/>
        </p:nvSpPr>
        <p:spPr>
          <a:xfrm>
            <a:off x="5450672" y="2510425"/>
            <a:ext cx="757800" cy="417900"/>
          </a:xfrm>
          <a:prstGeom prst="rect">
            <a:avLst/>
          </a:prstGeom>
          <a:noFill/>
          <a:ln>
            <a:noFill/>
          </a:ln>
        </p:spPr>
        <p:txBody>
          <a:bodyPr lIns="91425" tIns="91425" rIns="91425" bIns="91425" anchor="ctr" anchorCtr="0">
            <a:noAutofit/>
          </a:bodyPr>
          <a:lstStyle/>
          <a:p>
            <a:pPr lvl="0" algn="ctr" rtl="0">
              <a:spcBef>
                <a:spcPts val="0"/>
              </a:spcBef>
              <a:buNone/>
            </a:pPr>
            <a:r>
              <a:rPr lang="en-US" sz="800" dirty="0"/>
              <a:t>Request for Probe Data</a:t>
            </a:r>
          </a:p>
        </p:txBody>
      </p:sp>
      <p:sp>
        <p:nvSpPr>
          <p:cNvPr id="26" name="Shape 489"/>
          <p:cNvSpPr txBox="1"/>
          <p:nvPr/>
        </p:nvSpPr>
        <p:spPr>
          <a:xfrm>
            <a:off x="5450672" y="3513168"/>
            <a:ext cx="757800" cy="417900"/>
          </a:xfrm>
          <a:prstGeom prst="rect">
            <a:avLst/>
          </a:prstGeom>
          <a:noFill/>
          <a:ln>
            <a:noFill/>
          </a:ln>
        </p:spPr>
        <p:txBody>
          <a:bodyPr lIns="91425" tIns="91425" rIns="91425" bIns="91425" anchor="ctr" anchorCtr="0">
            <a:noAutofit/>
          </a:bodyPr>
          <a:lstStyle/>
          <a:p>
            <a:pPr lvl="0" algn="ctr" rtl="0">
              <a:spcBef>
                <a:spcPts val="0"/>
              </a:spcBef>
              <a:buNone/>
            </a:pPr>
            <a:r>
              <a:rPr lang="en-US" sz="800" dirty="0"/>
              <a:t>Program Probe</a:t>
            </a:r>
          </a:p>
        </p:txBody>
      </p:sp>
      <p:sp>
        <p:nvSpPr>
          <p:cNvPr id="27" name="Shape 489"/>
          <p:cNvSpPr txBox="1"/>
          <p:nvPr/>
        </p:nvSpPr>
        <p:spPr>
          <a:xfrm>
            <a:off x="7558797" y="3511498"/>
            <a:ext cx="757800" cy="417900"/>
          </a:xfrm>
          <a:prstGeom prst="rect">
            <a:avLst/>
          </a:prstGeom>
          <a:noFill/>
          <a:ln>
            <a:noFill/>
          </a:ln>
        </p:spPr>
        <p:txBody>
          <a:bodyPr lIns="91425" tIns="91425" rIns="91425" bIns="91425" anchor="ctr" anchorCtr="0">
            <a:noAutofit/>
          </a:bodyPr>
          <a:lstStyle/>
          <a:p>
            <a:pPr lvl="0" algn="ctr" rtl="0">
              <a:spcBef>
                <a:spcPts val="0"/>
              </a:spcBef>
              <a:buNone/>
            </a:pPr>
            <a:r>
              <a:rPr lang="en-US" sz="800" dirty="0"/>
              <a:t>Observe</a:t>
            </a:r>
          </a:p>
        </p:txBody>
      </p:sp>
      <p:sp>
        <p:nvSpPr>
          <p:cNvPr id="28" name="Shape 489"/>
          <p:cNvSpPr txBox="1"/>
          <p:nvPr/>
        </p:nvSpPr>
        <p:spPr>
          <a:xfrm>
            <a:off x="7548610" y="2510425"/>
            <a:ext cx="757800" cy="417900"/>
          </a:xfrm>
          <a:prstGeom prst="rect">
            <a:avLst/>
          </a:prstGeom>
          <a:noFill/>
          <a:ln>
            <a:noFill/>
          </a:ln>
        </p:spPr>
        <p:txBody>
          <a:bodyPr lIns="91425" tIns="91425" rIns="91425" bIns="91425" anchor="ctr" anchorCtr="0">
            <a:noAutofit/>
          </a:bodyPr>
          <a:lstStyle/>
          <a:p>
            <a:pPr lvl="0" algn="ctr" rtl="0">
              <a:spcBef>
                <a:spcPts val="0"/>
              </a:spcBef>
              <a:buNone/>
            </a:pPr>
            <a:r>
              <a:rPr lang="en-US" sz="800" dirty="0"/>
              <a:t>Notify</a:t>
            </a:r>
          </a:p>
        </p:txBody>
      </p:sp>
    </p:spTree>
    <p:extLst>
      <p:ext uri="{BB962C8B-B14F-4D97-AF65-F5344CB8AC3E}">
        <p14:creationId xmlns:p14="http://schemas.microsoft.com/office/powerpoint/2010/main" val="2309017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p:nvPr/>
        </p:nvSpPr>
        <p:spPr>
          <a:xfrm>
            <a:off x="4632350" y="3106064"/>
            <a:ext cx="4334100" cy="1413631"/>
          </a:xfrm>
          <a:prstGeom prst="rect">
            <a:avLst/>
          </a:prstGeom>
          <a:noFill/>
          <a:ln w="9525" cap="flat" cmpd="sng">
            <a:solidFill>
              <a:schemeClr val="dk2"/>
            </a:solidFill>
            <a:prstDash val="dash"/>
            <a:round/>
            <a:headEnd type="none" w="med" len="med"/>
            <a:tailEnd type="none" w="med" len="med"/>
          </a:ln>
        </p:spPr>
        <p:txBody>
          <a:bodyPr lIns="91425" tIns="91425" rIns="91425" bIns="91425" anchor="b" anchorCtr="0">
            <a:noAutofit/>
          </a:bodyPr>
          <a:lstStyle/>
          <a:p>
            <a:pPr lvl="0" rtl="0">
              <a:spcBef>
                <a:spcPts val="0"/>
              </a:spcBef>
              <a:buNone/>
            </a:pPr>
            <a:r>
              <a:rPr lang="en-US" sz="1000" dirty="0"/>
              <a:t>Monitoring-</a:t>
            </a:r>
          </a:p>
          <a:p>
            <a:pPr lvl="0" rtl="0">
              <a:spcBef>
                <a:spcPts val="0"/>
              </a:spcBef>
              <a:buNone/>
            </a:pPr>
            <a:r>
              <a:rPr lang="en-US" sz="1000" dirty="0"/>
              <a:t>as-a-</a:t>
            </a:r>
          </a:p>
          <a:p>
            <a:pPr lvl="0" rtl="0">
              <a:spcBef>
                <a:spcPts val="0"/>
              </a:spcBef>
              <a:buNone/>
            </a:pPr>
            <a:r>
              <a:rPr lang="en-US" sz="1000" dirty="0"/>
              <a:t>Service</a:t>
            </a:r>
          </a:p>
        </p:txBody>
      </p:sp>
      <p:sp>
        <p:nvSpPr>
          <p:cNvPr id="465" name="Shape 465"/>
          <p:cNvSpPr/>
          <p:nvPr/>
        </p:nvSpPr>
        <p:spPr>
          <a:xfrm>
            <a:off x="5422975" y="3235486"/>
            <a:ext cx="876300" cy="6075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US" sz="700" b="1" dirty="0">
              <a:solidFill>
                <a:schemeClr val="lt1"/>
              </a:solidFill>
            </a:endParaRPr>
          </a:p>
        </p:txBody>
      </p:sp>
      <p:sp>
        <p:nvSpPr>
          <p:cNvPr id="466" name="Shape 466"/>
          <p:cNvSpPr txBox="1">
            <a:spLocks noGrp="1"/>
          </p:cNvSpPr>
          <p:nvPr>
            <p:ph type="title"/>
          </p:nvPr>
        </p:nvSpPr>
        <p:spPr>
          <a:xfrm>
            <a:off x="311700" y="87559"/>
            <a:ext cx="8520600" cy="572700"/>
          </a:xfrm>
          <a:prstGeom prst="rect">
            <a:avLst/>
          </a:prstGeom>
        </p:spPr>
        <p:txBody>
          <a:bodyPr lIns="91425" tIns="91425" rIns="91425" bIns="91425" anchor="t" anchorCtr="0">
            <a:noAutofit/>
          </a:bodyPr>
          <a:lstStyle/>
          <a:p>
            <a:pPr lvl="0">
              <a:spcBef>
                <a:spcPts val="0"/>
              </a:spcBef>
              <a:buNone/>
            </a:pPr>
            <a:r>
              <a:rPr lang="en-US" dirty="0"/>
              <a:t>Analytic Engines - Interfaces</a:t>
            </a:r>
          </a:p>
        </p:txBody>
      </p:sp>
      <p:sp>
        <p:nvSpPr>
          <p:cNvPr id="468" name="Shape 468"/>
          <p:cNvSpPr txBox="1"/>
          <p:nvPr/>
        </p:nvSpPr>
        <p:spPr>
          <a:xfrm>
            <a:off x="7903391" y="3570412"/>
            <a:ext cx="1092300" cy="117900"/>
          </a:xfrm>
          <a:prstGeom prst="rect">
            <a:avLst/>
          </a:prstGeom>
          <a:noFill/>
          <a:ln>
            <a:noFill/>
          </a:ln>
        </p:spPr>
        <p:txBody>
          <a:bodyPr lIns="91425" tIns="91425" rIns="91425" bIns="91425" anchor="ctr" anchorCtr="0">
            <a:noAutofit/>
          </a:bodyPr>
          <a:lstStyle/>
          <a:p>
            <a:pPr lvl="0" algn="ctr" rtl="0">
              <a:spcBef>
                <a:spcPts val="0"/>
              </a:spcBef>
              <a:buNone/>
            </a:pPr>
            <a:r>
              <a:rPr lang="en-US" sz="1000" b="1">
                <a:solidFill>
                  <a:schemeClr val="lt1"/>
                </a:solidFill>
              </a:rPr>
              <a:t>Data Storage</a:t>
            </a:r>
          </a:p>
        </p:txBody>
      </p:sp>
      <p:sp>
        <p:nvSpPr>
          <p:cNvPr id="469" name="Shape 469"/>
          <p:cNvSpPr/>
          <p:nvPr/>
        </p:nvSpPr>
        <p:spPr>
          <a:xfrm>
            <a:off x="5373450" y="4014011"/>
            <a:ext cx="3494150" cy="4179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100" b="1">
              <a:solidFill>
                <a:schemeClr val="lt1"/>
              </a:solidFill>
            </a:endParaRPr>
          </a:p>
        </p:txBody>
      </p:sp>
      <p:sp>
        <p:nvSpPr>
          <p:cNvPr id="471" name="Shape 471"/>
          <p:cNvSpPr txBox="1"/>
          <p:nvPr/>
        </p:nvSpPr>
        <p:spPr>
          <a:xfrm>
            <a:off x="5966870" y="4023810"/>
            <a:ext cx="2323165" cy="244907"/>
          </a:xfrm>
          <a:prstGeom prst="rect">
            <a:avLst/>
          </a:prstGeom>
          <a:solidFill>
            <a:srgbClr val="741B47"/>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1100" dirty="0">
                <a:solidFill>
                  <a:schemeClr val="lt1"/>
                </a:solidFill>
              </a:rPr>
              <a:t>Programmable Observability</a:t>
            </a:r>
          </a:p>
        </p:txBody>
      </p:sp>
      <p:sp>
        <p:nvSpPr>
          <p:cNvPr id="473" name="Shape 473"/>
          <p:cNvSpPr/>
          <p:nvPr/>
        </p:nvSpPr>
        <p:spPr>
          <a:xfrm>
            <a:off x="8109800" y="3256642"/>
            <a:ext cx="757800" cy="572700"/>
          </a:xfrm>
          <a:prstGeom prst="flowChartMagneticDisk">
            <a:avLst/>
          </a:prstGeom>
          <a:solidFill>
            <a:srgbClr val="741B47"/>
          </a:solidFill>
          <a:ln w="9525" cap="flat" cmpd="sng">
            <a:solidFill>
              <a:schemeClr val="dk2"/>
            </a:solidFill>
            <a:prstDash val="solid"/>
            <a:round/>
            <a:headEnd type="none" w="med" len="med"/>
            <a:tailEnd type="none" w="med" len="med"/>
          </a:ln>
        </p:spPr>
        <p:txBody>
          <a:bodyPr lIns="91425" tIns="91425" rIns="91425" bIns="91425" anchor="b" anchorCtr="0">
            <a:noAutofit/>
          </a:bodyPr>
          <a:lstStyle/>
          <a:p>
            <a:pPr lvl="0" algn="ctr" rtl="0">
              <a:spcBef>
                <a:spcPts val="0"/>
              </a:spcBef>
              <a:buNone/>
            </a:pPr>
            <a:r>
              <a:rPr lang="en-US" sz="800">
                <a:solidFill>
                  <a:schemeClr val="lt1"/>
                </a:solidFill>
              </a:rPr>
              <a:t>TSDB</a:t>
            </a:r>
          </a:p>
        </p:txBody>
      </p:sp>
      <p:cxnSp>
        <p:nvCxnSpPr>
          <p:cNvPr id="474" name="Shape 474"/>
          <p:cNvCxnSpPr/>
          <p:nvPr/>
        </p:nvCxnSpPr>
        <p:spPr>
          <a:xfrm rot="10800000">
            <a:off x="7098441" y="3828469"/>
            <a:ext cx="6000" cy="194700"/>
          </a:xfrm>
          <a:prstGeom prst="straightConnector1">
            <a:avLst/>
          </a:prstGeom>
          <a:noFill/>
          <a:ln w="9525" cap="flat" cmpd="sng">
            <a:solidFill>
              <a:schemeClr val="dk2"/>
            </a:solidFill>
            <a:prstDash val="solid"/>
            <a:round/>
            <a:headEnd type="none" w="med" len="med"/>
            <a:tailEnd type="triangle" w="med" len="med"/>
          </a:ln>
        </p:spPr>
      </p:cxnSp>
      <p:cxnSp>
        <p:nvCxnSpPr>
          <p:cNvPr id="475" name="Shape 475"/>
          <p:cNvCxnSpPr/>
          <p:nvPr/>
        </p:nvCxnSpPr>
        <p:spPr>
          <a:xfrm rot="10800000">
            <a:off x="8467455" y="3828469"/>
            <a:ext cx="6000" cy="194700"/>
          </a:xfrm>
          <a:prstGeom prst="straightConnector1">
            <a:avLst/>
          </a:prstGeom>
          <a:noFill/>
          <a:ln w="9525" cap="flat" cmpd="sng">
            <a:solidFill>
              <a:schemeClr val="dk2"/>
            </a:solidFill>
            <a:prstDash val="solid"/>
            <a:round/>
            <a:headEnd type="none" w="med" len="med"/>
            <a:tailEnd type="triangle" w="med" len="med"/>
          </a:ln>
        </p:spPr>
      </p:cxnSp>
      <p:cxnSp>
        <p:nvCxnSpPr>
          <p:cNvPr id="476" name="Shape 476"/>
          <p:cNvCxnSpPr/>
          <p:nvPr/>
        </p:nvCxnSpPr>
        <p:spPr>
          <a:xfrm flipV="1">
            <a:off x="6891483" y="2594347"/>
            <a:ext cx="0" cy="641346"/>
          </a:xfrm>
          <a:prstGeom prst="straightConnector1">
            <a:avLst/>
          </a:prstGeom>
          <a:noFill/>
          <a:ln w="9525" cap="flat" cmpd="sng">
            <a:solidFill>
              <a:schemeClr val="dk2"/>
            </a:solidFill>
            <a:prstDash val="solid"/>
            <a:round/>
            <a:headEnd type="none" w="med" len="med"/>
            <a:tailEnd type="triangle" w="med" len="med"/>
          </a:ln>
        </p:spPr>
      </p:cxnSp>
      <p:cxnSp>
        <p:nvCxnSpPr>
          <p:cNvPr id="477" name="Shape 477"/>
          <p:cNvCxnSpPr/>
          <p:nvPr/>
        </p:nvCxnSpPr>
        <p:spPr>
          <a:xfrm rot="10800000">
            <a:off x="7216908" y="2458536"/>
            <a:ext cx="0" cy="803400"/>
          </a:xfrm>
          <a:prstGeom prst="straightConnector1">
            <a:avLst/>
          </a:prstGeom>
          <a:noFill/>
          <a:ln w="9525" cap="flat" cmpd="sng">
            <a:solidFill>
              <a:schemeClr val="dk2"/>
            </a:solidFill>
            <a:prstDash val="solid"/>
            <a:round/>
            <a:headEnd type="triangle" w="med" len="med"/>
            <a:tailEnd type="none" w="med" len="med"/>
          </a:ln>
        </p:spPr>
      </p:cxnSp>
      <p:sp>
        <p:nvSpPr>
          <p:cNvPr id="478" name="Shape 478"/>
          <p:cNvSpPr/>
          <p:nvPr/>
        </p:nvSpPr>
        <p:spPr>
          <a:xfrm>
            <a:off x="6413575" y="3235485"/>
            <a:ext cx="1380900" cy="6075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1100" b="1"/>
          </a:p>
        </p:txBody>
      </p:sp>
      <p:sp>
        <p:nvSpPr>
          <p:cNvPr id="479" name="Shape 479"/>
          <p:cNvSpPr/>
          <p:nvPr/>
        </p:nvSpPr>
        <p:spPr>
          <a:xfrm>
            <a:off x="6456377" y="3625086"/>
            <a:ext cx="669000" cy="156900"/>
          </a:xfrm>
          <a:prstGeom prst="rect">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PUB/SUB</a:t>
            </a:r>
          </a:p>
        </p:txBody>
      </p:sp>
      <p:sp>
        <p:nvSpPr>
          <p:cNvPr id="480" name="Shape 480"/>
          <p:cNvSpPr/>
          <p:nvPr/>
        </p:nvSpPr>
        <p:spPr>
          <a:xfrm>
            <a:off x="7160653" y="3626436"/>
            <a:ext cx="587100" cy="156900"/>
          </a:xfrm>
          <a:prstGeom prst="rect">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Query</a:t>
            </a:r>
          </a:p>
        </p:txBody>
      </p:sp>
      <p:sp>
        <p:nvSpPr>
          <p:cNvPr id="481" name="Shape 481"/>
          <p:cNvSpPr txBox="1"/>
          <p:nvPr/>
        </p:nvSpPr>
        <p:spPr>
          <a:xfrm>
            <a:off x="6542683" y="3376487"/>
            <a:ext cx="1092299" cy="117900"/>
          </a:xfrm>
          <a:prstGeom prst="rect">
            <a:avLst/>
          </a:prstGeom>
          <a:noFill/>
          <a:ln>
            <a:noFill/>
          </a:ln>
        </p:spPr>
        <p:txBody>
          <a:bodyPr lIns="91425" tIns="91425" rIns="91425" bIns="91425" anchor="ctr" anchorCtr="0">
            <a:noAutofit/>
          </a:bodyPr>
          <a:lstStyle/>
          <a:p>
            <a:pPr lvl="0" algn="ctr" rtl="0">
              <a:spcBef>
                <a:spcPts val="0"/>
              </a:spcBef>
              <a:buNone/>
            </a:pPr>
            <a:r>
              <a:rPr lang="en-US" sz="1000" b="1" dirty="0">
                <a:solidFill>
                  <a:schemeClr val="lt1"/>
                </a:solidFill>
              </a:rPr>
              <a:t>Data Delivery</a:t>
            </a:r>
          </a:p>
        </p:txBody>
      </p:sp>
      <p:sp>
        <p:nvSpPr>
          <p:cNvPr id="482" name="Shape 482"/>
          <p:cNvSpPr txBox="1"/>
          <p:nvPr/>
        </p:nvSpPr>
        <p:spPr>
          <a:xfrm>
            <a:off x="7107026" y="2712320"/>
            <a:ext cx="587100" cy="319091"/>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algn="ctr">
              <a:defRPr sz="800"/>
            </a:lvl1pPr>
          </a:lstStyle>
          <a:p>
            <a:r>
              <a:rPr lang="en-US" dirty="0"/>
              <a:t>REST Query API</a:t>
            </a:r>
          </a:p>
        </p:txBody>
      </p:sp>
      <p:sp>
        <p:nvSpPr>
          <p:cNvPr id="483" name="Shape 483"/>
          <p:cNvSpPr txBox="1"/>
          <p:nvPr/>
        </p:nvSpPr>
        <p:spPr>
          <a:xfrm>
            <a:off x="6217491" y="2699140"/>
            <a:ext cx="757799" cy="351000"/>
          </a:xfrm>
          <a:prstGeom prst="rect">
            <a:avLst/>
          </a:prstGeom>
          <a:noFill/>
          <a:ln>
            <a:noFill/>
          </a:ln>
        </p:spPr>
        <p:txBody>
          <a:bodyPr lIns="91425" tIns="91425" rIns="91425" bIns="91425" anchor="ctr" anchorCtr="0">
            <a:noAutofit/>
          </a:bodyPr>
          <a:lstStyle/>
          <a:p>
            <a:pPr lvl="0" algn="ctr" rtl="0">
              <a:spcBef>
                <a:spcPts val="0"/>
              </a:spcBef>
              <a:buNone/>
            </a:pPr>
            <a:r>
              <a:rPr lang="en-US" sz="800" dirty="0"/>
              <a:t>Notifications over Kafka, UDP</a:t>
            </a:r>
          </a:p>
        </p:txBody>
      </p:sp>
      <p:cxnSp>
        <p:nvCxnSpPr>
          <p:cNvPr id="484" name="Shape 484"/>
          <p:cNvCxnSpPr>
            <a:stCxn id="478" idx="3"/>
            <a:endCxn id="473" idx="2"/>
          </p:cNvCxnSpPr>
          <p:nvPr/>
        </p:nvCxnSpPr>
        <p:spPr>
          <a:xfrm>
            <a:off x="7794475" y="3539235"/>
            <a:ext cx="315300" cy="3900"/>
          </a:xfrm>
          <a:prstGeom prst="straightConnector1">
            <a:avLst/>
          </a:prstGeom>
          <a:noFill/>
          <a:ln w="9525" cap="flat" cmpd="sng">
            <a:solidFill>
              <a:schemeClr val="dk2"/>
            </a:solidFill>
            <a:prstDash val="solid"/>
            <a:round/>
            <a:headEnd type="none" w="lg" len="lg"/>
            <a:tailEnd type="triangle" w="lg" len="lg"/>
          </a:ln>
        </p:spPr>
      </p:cxnSp>
      <p:cxnSp>
        <p:nvCxnSpPr>
          <p:cNvPr id="485" name="Shape 485"/>
          <p:cNvCxnSpPr/>
          <p:nvPr/>
        </p:nvCxnSpPr>
        <p:spPr>
          <a:xfrm rot="10800000">
            <a:off x="5857994" y="3828469"/>
            <a:ext cx="6000" cy="194700"/>
          </a:xfrm>
          <a:prstGeom prst="straightConnector1">
            <a:avLst/>
          </a:prstGeom>
          <a:noFill/>
          <a:ln w="9525" cap="flat" cmpd="sng">
            <a:solidFill>
              <a:schemeClr val="dk2"/>
            </a:solidFill>
            <a:prstDash val="solid"/>
            <a:round/>
            <a:headEnd type="triangle" w="med" len="med"/>
            <a:tailEnd type="none" w="med" len="med"/>
          </a:ln>
        </p:spPr>
      </p:cxnSp>
      <p:cxnSp>
        <p:nvCxnSpPr>
          <p:cNvPr id="488" name="Shape 488"/>
          <p:cNvCxnSpPr/>
          <p:nvPr/>
        </p:nvCxnSpPr>
        <p:spPr>
          <a:xfrm>
            <a:off x="5860066" y="2446769"/>
            <a:ext cx="0" cy="802500"/>
          </a:xfrm>
          <a:prstGeom prst="straightConnector1">
            <a:avLst/>
          </a:prstGeom>
          <a:noFill/>
          <a:ln w="9525" cap="flat" cmpd="sng">
            <a:solidFill>
              <a:schemeClr val="dk2"/>
            </a:solidFill>
            <a:prstDash val="solid"/>
            <a:round/>
            <a:headEnd type="none" w="med" len="med"/>
            <a:tailEnd type="triangle" w="med" len="med"/>
          </a:ln>
        </p:spPr>
      </p:cxnSp>
      <p:sp>
        <p:nvSpPr>
          <p:cNvPr id="489" name="Shape 489"/>
          <p:cNvSpPr txBox="1"/>
          <p:nvPr/>
        </p:nvSpPr>
        <p:spPr>
          <a:xfrm>
            <a:off x="5088200" y="2629383"/>
            <a:ext cx="757800" cy="417900"/>
          </a:xfrm>
          <a:prstGeom prst="rect">
            <a:avLst/>
          </a:prstGeom>
          <a:noFill/>
          <a:ln>
            <a:noFill/>
          </a:ln>
        </p:spPr>
        <p:txBody>
          <a:bodyPr lIns="91425" tIns="91425" rIns="91425" bIns="91425" anchor="ctr" anchorCtr="0">
            <a:noAutofit/>
          </a:bodyPr>
          <a:lstStyle/>
          <a:p>
            <a:pPr lvl="0" algn="ctr" rtl="0">
              <a:spcBef>
                <a:spcPts val="0"/>
              </a:spcBef>
              <a:buNone/>
            </a:pPr>
            <a:r>
              <a:rPr lang="en-US" sz="800" dirty="0"/>
              <a:t>Request for Probe Data over REST</a:t>
            </a:r>
          </a:p>
        </p:txBody>
      </p:sp>
      <p:sp>
        <p:nvSpPr>
          <p:cNvPr id="490" name="Shape 490"/>
          <p:cNvSpPr/>
          <p:nvPr/>
        </p:nvSpPr>
        <p:spPr>
          <a:xfrm>
            <a:off x="5482825" y="3253036"/>
            <a:ext cx="757800" cy="149700"/>
          </a:xfrm>
          <a:prstGeom prst="rect">
            <a:avLst/>
          </a:prstGeom>
          <a:solidFill>
            <a:srgbClr val="07376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600" b="1">
                <a:solidFill>
                  <a:schemeClr val="lt1"/>
                </a:solidFill>
              </a:rPr>
              <a:t>Authorization</a:t>
            </a:r>
          </a:p>
        </p:txBody>
      </p:sp>
      <p:sp>
        <p:nvSpPr>
          <p:cNvPr id="31" name="Rectangle 30"/>
          <p:cNvSpPr/>
          <p:nvPr/>
        </p:nvSpPr>
        <p:spPr>
          <a:xfrm>
            <a:off x="4667693" y="1222747"/>
            <a:ext cx="4164606" cy="1371600"/>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Analytic Engines</a:t>
            </a:r>
          </a:p>
        </p:txBody>
      </p:sp>
      <p:sp>
        <p:nvSpPr>
          <p:cNvPr id="32" name="Shape 487"/>
          <p:cNvSpPr/>
          <p:nvPr/>
        </p:nvSpPr>
        <p:spPr>
          <a:xfrm>
            <a:off x="6220033" y="1588549"/>
            <a:ext cx="1190847" cy="859089"/>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t>Predictive Analytics</a:t>
            </a:r>
          </a:p>
        </p:txBody>
      </p:sp>
      <p:sp>
        <p:nvSpPr>
          <p:cNvPr id="33" name="Shape 487"/>
          <p:cNvSpPr/>
          <p:nvPr/>
        </p:nvSpPr>
        <p:spPr>
          <a:xfrm>
            <a:off x="4707945" y="1588549"/>
            <a:ext cx="1352610" cy="859089"/>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t>Real-time Analytics</a:t>
            </a:r>
          </a:p>
        </p:txBody>
      </p:sp>
      <p:sp>
        <p:nvSpPr>
          <p:cNvPr id="34" name="Shape 487"/>
          <p:cNvSpPr/>
          <p:nvPr/>
        </p:nvSpPr>
        <p:spPr>
          <a:xfrm>
            <a:off x="7551300" y="1588549"/>
            <a:ext cx="1214387" cy="859089"/>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t>Diagnostics</a:t>
            </a:r>
          </a:p>
        </p:txBody>
      </p:sp>
      <p:sp>
        <p:nvSpPr>
          <p:cNvPr id="35" name="Text Placeholder 2"/>
          <p:cNvSpPr txBox="1">
            <a:spLocks/>
          </p:cNvSpPr>
          <p:nvPr/>
        </p:nvSpPr>
        <p:spPr>
          <a:xfrm>
            <a:off x="311700" y="1318445"/>
            <a:ext cx="3842737" cy="2987745"/>
          </a:xfrm>
          <a:prstGeom prst="rect">
            <a:avLst/>
          </a:prstGeom>
          <a:noFill/>
          <a:ln>
            <a:noFill/>
          </a:ln>
        </p:spPr>
        <p:txBody>
          <a:bodyPr lIns="91425" tIns="91425" rIns="91425" bIns="91425" anchor="t" anchorCtr="0">
            <a:normAutofit fontScale="85000" lnSpcReduction="20000"/>
          </a:bodyPr>
          <a:lstStyle>
            <a:defPPr marR="0" lvl="0" algn="l" rtl="0">
              <a:lnSpc>
                <a:spcPct val="100000"/>
              </a:lnSpc>
              <a:spcBef>
                <a:spcPts val="0"/>
              </a:spcBef>
              <a:spcAft>
                <a:spcPts val="0"/>
              </a:spcAft>
            </a:defPPr>
            <a:lvl1pPr marL="0" marR="0" lvl="0" indent="0" algn="l" rtl="0">
              <a:lnSpc>
                <a:spcPct val="100000"/>
              </a:lnSpc>
              <a:spcBef>
                <a:spcPts val="0"/>
              </a:spcBef>
              <a:spcAft>
                <a:spcPts val="1600"/>
              </a:spcAft>
              <a:buClr>
                <a:schemeClr val="dk2"/>
              </a:buClr>
              <a:buFont typeface="Arial"/>
              <a:buNone/>
              <a:defRPr sz="2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pPr marL="342900" indent="-342900">
              <a:spcAft>
                <a:spcPts val="600"/>
              </a:spcAft>
              <a:buFont typeface="Arial" panose="020B0604020202020204" pitchFamily="34" charset="0"/>
              <a:buChar char="•"/>
            </a:pPr>
            <a:r>
              <a:rPr lang="en-US" sz="2100" dirty="0">
                <a:solidFill>
                  <a:schemeClr val="tx1"/>
                </a:solidFill>
              </a:rPr>
              <a:t>Interfaces exposed by Monitoring-as-a-Service</a:t>
            </a:r>
          </a:p>
          <a:p>
            <a:pPr marL="800100" lvl="1" indent="-342900">
              <a:spcAft>
                <a:spcPts val="0"/>
              </a:spcAft>
              <a:buFont typeface="Arial" panose="020B0604020202020204" pitchFamily="34" charset="0"/>
              <a:buChar char="•"/>
            </a:pPr>
            <a:r>
              <a:rPr lang="en-US" b="1" dirty="0">
                <a:solidFill>
                  <a:schemeClr val="tx1"/>
                </a:solidFill>
              </a:rPr>
              <a:t>Observability API</a:t>
            </a:r>
          </a:p>
          <a:p>
            <a:pPr marL="1257300" lvl="2" indent="-342900">
              <a:spcAft>
                <a:spcPts val="0"/>
              </a:spcAft>
              <a:buFont typeface="Arial" panose="020B0604020202020204" pitchFamily="34" charset="0"/>
              <a:buChar char="•"/>
            </a:pPr>
            <a:r>
              <a:rPr lang="en-US" sz="1200" dirty="0">
                <a:solidFill>
                  <a:schemeClr val="tx1"/>
                </a:solidFill>
              </a:rPr>
              <a:t>Analytics engines may use this interface to request for any probe data with specified parameters</a:t>
            </a:r>
          </a:p>
          <a:p>
            <a:pPr marL="800100" lvl="1" indent="-342900">
              <a:spcBef>
                <a:spcPts val="300"/>
              </a:spcBef>
              <a:spcAft>
                <a:spcPts val="0"/>
              </a:spcAft>
              <a:buFont typeface="Arial" panose="020B0604020202020204" pitchFamily="34" charset="0"/>
              <a:buChar char="•"/>
            </a:pPr>
            <a:r>
              <a:rPr lang="en-US" b="1" dirty="0">
                <a:solidFill>
                  <a:schemeClr val="tx1"/>
                </a:solidFill>
              </a:rPr>
              <a:t>Query API</a:t>
            </a:r>
          </a:p>
          <a:p>
            <a:pPr marL="1257300" lvl="2" indent="-342900">
              <a:spcAft>
                <a:spcPts val="0"/>
              </a:spcAft>
              <a:buFont typeface="Arial" panose="020B0604020202020204" pitchFamily="34" charset="0"/>
              <a:buChar char="•"/>
            </a:pPr>
            <a:r>
              <a:rPr lang="en-US" sz="1200" dirty="0">
                <a:solidFill>
                  <a:schemeClr val="tx1"/>
                </a:solidFill>
              </a:rPr>
              <a:t>To retrieve the collected data </a:t>
            </a:r>
          </a:p>
          <a:p>
            <a:pPr marL="800100" lvl="1" indent="-342900">
              <a:spcBef>
                <a:spcPts val="300"/>
              </a:spcBef>
              <a:spcAft>
                <a:spcPts val="0"/>
              </a:spcAft>
              <a:buFont typeface="Arial" panose="020B0604020202020204" pitchFamily="34" charset="0"/>
              <a:buChar char="•"/>
            </a:pPr>
            <a:r>
              <a:rPr lang="en-US" b="1" dirty="0">
                <a:solidFill>
                  <a:schemeClr val="tx1"/>
                </a:solidFill>
              </a:rPr>
              <a:t>Data Notification</a:t>
            </a:r>
          </a:p>
          <a:p>
            <a:pPr marL="1257300" lvl="2" indent="-342900">
              <a:spcAft>
                <a:spcPts val="0"/>
              </a:spcAft>
              <a:buFont typeface="Arial" panose="020B0604020202020204" pitchFamily="34" charset="0"/>
              <a:buChar char="•"/>
            </a:pPr>
            <a:r>
              <a:rPr lang="en-US" sz="1200" dirty="0">
                <a:solidFill>
                  <a:schemeClr val="tx1"/>
                </a:solidFill>
              </a:rPr>
              <a:t>To notify the collected data at real-time to analytics engines</a:t>
            </a:r>
          </a:p>
          <a:p>
            <a:pPr marL="342900" indent="-342900">
              <a:spcBef>
                <a:spcPts val="1200"/>
              </a:spcBef>
              <a:spcAft>
                <a:spcPts val="0"/>
              </a:spcAft>
              <a:buFont typeface="Arial" panose="020B0604020202020204" pitchFamily="34" charset="0"/>
              <a:buChar char="•"/>
            </a:pPr>
            <a:r>
              <a:rPr lang="en-US" sz="2100" dirty="0">
                <a:solidFill>
                  <a:schemeClr val="tx1"/>
                </a:solidFill>
              </a:rPr>
              <a:t>Authentication to control access to probe data</a:t>
            </a:r>
          </a:p>
          <a:p>
            <a:pPr lvl="1">
              <a:spcAft>
                <a:spcPts val="0"/>
              </a:spcAft>
            </a:pPr>
            <a:endParaRPr lang="en-US" dirty="0">
              <a:solidFill>
                <a:schemeClr val="tx1"/>
              </a:solidFill>
            </a:endParaRPr>
          </a:p>
        </p:txBody>
      </p:sp>
      <p:sp>
        <p:nvSpPr>
          <p:cNvPr id="38" name="Shape 481"/>
          <p:cNvSpPr txBox="1"/>
          <p:nvPr/>
        </p:nvSpPr>
        <p:spPr>
          <a:xfrm>
            <a:off x="5373026" y="3483754"/>
            <a:ext cx="992999" cy="288788"/>
          </a:xfrm>
          <a:prstGeom prst="rect">
            <a:avLst/>
          </a:prstGeom>
          <a:noFill/>
          <a:ln>
            <a:noFill/>
          </a:ln>
        </p:spPr>
        <p:txBody>
          <a:bodyPr lIns="91425" tIns="91425" rIns="91425" bIns="91425" anchor="ctr" anchorCtr="0">
            <a:noAutofit/>
          </a:bodyPr>
          <a:lstStyle/>
          <a:p>
            <a:pPr lvl="0" algn="ctr" rtl="0">
              <a:spcBef>
                <a:spcPts val="0"/>
              </a:spcBef>
              <a:buNone/>
            </a:pPr>
            <a:r>
              <a:rPr lang="en-US" sz="1000" b="1" dirty="0">
                <a:solidFill>
                  <a:schemeClr val="lt1"/>
                </a:solidFill>
              </a:rPr>
              <a:t>Observability API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 Loop Control</a:t>
            </a:r>
          </a:p>
        </p:txBody>
      </p:sp>
      <p:sp>
        <p:nvSpPr>
          <p:cNvPr id="3" name="Text Placeholder 2"/>
          <p:cNvSpPr>
            <a:spLocks noGrp="1"/>
          </p:cNvSpPr>
          <p:nvPr>
            <p:ph type="body" idx="1"/>
          </p:nvPr>
        </p:nvSpPr>
        <p:spPr>
          <a:xfrm>
            <a:off x="393405" y="1254646"/>
            <a:ext cx="3920496" cy="3466214"/>
          </a:xfrm>
        </p:spPr>
        <p:txBody>
          <a:bodyPr>
            <a:normAutofit fontScale="77500" lnSpcReduction="20000"/>
          </a:bodyPr>
          <a:lstStyle/>
          <a:p>
            <a:pPr marL="342900" indent="-342900">
              <a:buFont typeface="Arial" panose="020B0604020202020204" pitchFamily="34" charset="0"/>
              <a:buChar char="•"/>
            </a:pPr>
            <a:r>
              <a:rPr lang="en-US" sz="2200" dirty="0">
                <a:solidFill>
                  <a:schemeClr val="tx1"/>
                </a:solidFill>
              </a:rPr>
              <a:t>“Closed  Loop Control” is key in making networks Autonomic</a:t>
            </a:r>
          </a:p>
          <a:p>
            <a:pPr marL="342900" indent="-342900">
              <a:buFont typeface="Arial" panose="020B0604020202020204" pitchFamily="34" charset="0"/>
              <a:buChar char="•"/>
            </a:pPr>
            <a:r>
              <a:rPr lang="en-US" sz="2200" dirty="0">
                <a:solidFill>
                  <a:schemeClr val="tx1"/>
                </a:solidFill>
              </a:rPr>
              <a:t>Analytics engines derive control decisions</a:t>
            </a:r>
          </a:p>
          <a:p>
            <a:pPr marL="342900" indent="-342900">
              <a:buFont typeface="Arial" panose="020B0604020202020204" pitchFamily="34" charset="0"/>
              <a:buChar char="•"/>
            </a:pPr>
            <a:r>
              <a:rPr lang="en-US" sz="2100" dirty="0">
                <a:solidFill>
                  <a:schemeClr val="tx1"/>
                </a:solidFill>
              </a:rPr>
              <a:t>CORD Orchestration layer is responsible for execution of control decision</a:t>
            </a:r>
          </a:p>
          <a:p>
            <a:pPr marL="342900" indent="-342900">
              <a:spcAft>
                <a:spcPts val="0"/>
              </a:spcAft>
              <a:buFont typeface="Arial" panose="020B0604020202020204" pitchFamily="34" charset="0"/>
              <a:buChar char="•"/>
            </a:pPr>
            <a:r>
              <a:rPr lang="en-US" sz="2200" dirty="0">
                <a:solidFill>
                  <a:schemeClr val="tx1"/>
                </a:solidFill>
              </a:rPr>
              <a:t>Dynamic change of observability</a:t>
            </a:r>
          </a:p>
          <a:p>
            <a:pPr marL="800100" lvl="1" indent="-342900">
              <a:buFont typeface="Arial" panose="020B0604020202020204" pitchFamily="34" charset="0"/>
              <a:buChar char="•"/>
            </a:pPr>
            <a:r>
              <a:rPr lang="en-US" sz="1800" dirty="0">
                <a:solidFill>
                  <a:schemeClr val="tx1"/>
                </a:solidFill>
              </a:rPr>
              <a:t>For deriving more intelligent control decisions, Analytics engines may dynamically change the level of observability (Broader vs Deeper) during the decision process</a:t>
            </a:r>
          </a:p>
        </p:txBody>
      </p:sp>
      <p:sp>
        <p:nvSpPr>
          <p:cNvPr id="4" name="Shape 469"/>
          <p:cNvSpPr/>
          <p:nvPr/>
        </p:nvSpPr>
        <p:spPr>
          <a:xfrm>
            <a:off x="4526103" y="2635857"/>
            <a:ext cx="2225557" cy="4179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solidFill>
                  <a:schemeClr val="lt1"/>
                </a:solidFill>
              </a:rPr>
              <a:t>Monitoring-as-a-Service</a:t>
            </a:r>
          </a:p>
          <a:p>
            <a:pPr lvl="0" algn="ctr" rtl="0">
              <a:spcBef>
                <a:spcPts val="0"/>
              </a:spcBef>
              <a:buNone/>
            </a:pPr>
            <a:r>
              <a:rPr lang="en-US" sz="1100" b="1" dirty="0">
                <a:solidFill>
                  <a:schemeClr val="lt1"/>
                </a:solidFill>
              </a:rPr>
              <a:t>(Programmable Observability)</a:t>
            </a:r>
            <a:endParaRPr sz="1100" b="1" dirty="0">
              <a:solidFill>
                <a:schemeClr val="lt1"/>
              </a:solidFill>
            </a:endParaRPr>
          </a:p>
        </p:txBody>
      </p:sp>
      <p:sp>
        <p:nvSpPr>
          <p:cNvPr id="5" name="Shape 469"/>
          <p:cNvSpPr/>
          <p:nvPr/>
        </p:nvSpPr>
        <p:spPr>
          <a:xfrm>
            <a:off x="7123814" y="2633965"/>
            <a:ext cx="1938674" cy="4179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solidFill>
                  <a:schemeClr val="lt1"/>
                </a:solidFill>
              </a:rPr>
              <a:t>CORD Orchestration Platform</a:t>
            </a:r>
            <a:endParaRPr sz="1100" b="1" dirty="0">
              <a:solidFill>
                <a:schemeClr val="lt1"/>
              </a:solidFill>
            </a:endParaRPr>
          </a:p>
        </p:txBody>
      </p:sp>
      <p:sp>
        <p:nvSpPr>
          <p:cNvPr id="6" name="Shape 219"/>
          <p:cNvSpPr/>
          <p:nvPr/>
        </p:nvSpPr>
        <p:spPr>
          <a:xfrm>
            <a:off x="5592726" y="1769485"/>
            <a:ext cx="2339162" cy="34650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t>Analytic Engines</a:t>
            </a:r>
          </a:p>
        </p:txBody>
      </p:sp>
      <p:sp>
        <p:nvSpPr>
          <p:cNvPr id="12" name="Shape 219"/>
          <p:cNvSpPr/>
          <p:nvPr/>
        </p:nvSpPr>
        <p:spPr>
          <a:xfrm>
            <a:off x="5592726" y="3601744"/>
            <a:ext cx="2339162" cy="346500"/>
          </a:xfrm>
          <a:prstGeom prst="roundRect">
            <a:avLst>
              <a:gd name="adj" fmla="val 16667"/>
            </a:avLst>
          </a:prstGeom>
          <a:solidFill>
            <a:srgbClr val="002060"/>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solidFill>
                  <a:schemeClr val="bg1"/>
                </a:solidFill>
              </a:rPr>
              <a:t>CORD</a:t>
            </a:r>
          </a:p>
          <a:p>
            <a:pPr lvl="0" algn="ctr" rtl="0">
              <a:spcBef>
                <a:spcPts val="0"/>
              </a:spcBef>
              <a:buNone/>
            </a:pPr>
            <a:r>
              <a:rPr lang="en-US" sz="1100" b="1" dirty="0">
                <a:solidFill>
                  <a:schemeClr val="bg1"/>
                </a:solidFill>
              </a:rPr>
              <a:t>(Programmable Probes)</a:t>
            </a:r>
          </a:p>
        </p:txBody>
      </p:sp>
      <p:cxnSp>
        <p:nvCxnSpPr>
          <p:cNvPr id="14" name="Elbow Connector 13"/>
          <p:cNvCxnSpPr>
            <a:stCxn id="12" idx="1"/>
          </p:cNvCxnSpPr>
          <p:nvPr/>
        </p:nvCxnSpPr>
        <p:spPr>
          <a:xfrm rot="10800000">
            <a:off x="4954772" y="3051866"/>
            <a:ext cx="637954" cy="723129"/>
          </a:xfrm>
          <a:prstGeom prst="bentConnector2">
            <a:avLst/>
          </a:prstGeom>
          <a:ln w="1905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5400000" flipH="1" flipV="1">
            <a:off x="4926276" y="1971231"/>
            <a:ext cx="694944" cy="637955"/>
          </a:xfrm>
          <a:prstGeom prst="bentConnector2">
            <a:avLst/>
          </a:prstGeom>
          <a:ln w="19050">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6" idx="3"/>
          </p:cNvCxnSpPr>
          <p:nvPr/>
        </p:nvCxnSpPr>
        <p:spPr>
          <a:xfrm>
            <a:off x="7931888" y="1942735"/>
            <a:ext cx="680484" cy="691230"/>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endCxn id="12" idx="3"/>
          </p:cNvCxnSpPr>
          <p:nvPr/>
        </p:nvCxnSpPr>
        <p:spPr>
          <a:xfrm rot="5400000">
            <a:off x="7921199" y="3062554"/>
            <a:ext cx="723129" cy="701750"/>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2" name="Shape 489"/>
          <p:cNvSpPr txBox="1"/>
          <p:nvPr/>
        </p:nvSpPr>
        <p:spPr>
          <a:xfrm>
            <a:off x="4709589" y="3770472"/>
            <a:ext cx="626281" cy="177232"/>
          </a:xfrm>
          <a:prstGeom prst="rect">
            <a:avLst/>
          </a:prstGeom>
          <a:noFill/>
          <a:ln>
            <a:noFill/>
          </a:ln>
        </p:spPr>
        <p:txBody>
          <a:bodyPr lIns="91425" tIns="91425" rIns="91425" bIns="91425" anchor="ctr" anchorCtr="0">
            <a:noAutofit/>
          </a:bodyPr>
          <a:lstStyle/>
          <a:p>
            <a:pPr lvl="0" algn="ctr" rtl="0">
              <a:spcBef>
                <a:spcPts val="0"/>
              </a:spcBef>
              <a:buNone/>
            </a:pPr>
            <a:r>
              <a:rPr lang="en-US" sz="800" b="1" dirty="0"/>
              <a:t>Observe</a:t>
            </a:r>
          </a:p>
        </p:txBody>
      </p:sp>
      <p:sp>
        <p:nvSpPr>
          <p:cNvPr id="23" name="Shape 489"/>
          <p:cNvSpPr txBox="1"/>
          <p:nvPr/>
        </p:nvSpPr>
        <p:spPr>
          <a:xfrm>
            <a:off x="7697973" y="3211942"/>
            <a:ext cx="1012981" cy="417900"/>
          </a:xfrm>
          <a:prstGeom prst="rect">
            <a:avLst/>
          </a:prstGeom>
          <a:noFill/>
          <a:ln>
            <a:noFill/>
          </a:ln>
        </p:spPr>
        <p:txBody>
          <a:bodyPr lIns="91425" tIns="91425" rIns="91425" bIns="91425" anchor="ctr" anchorCtr="0">
            <a:noAutofit/>
          </a:bodyPr>
          <a:lstStyle/>
          <a:p>
            <a:pPr lvl="0" algn="ctr" rtl="0">
              <a:spcBef>
                <a:spcPts val="0"/>
              </a:spcBef>
              <a:buNone/>
            </a:pPr>
            <a:r>
              <a:rPr lang="en-US" sz="800" b="1" dirty="0"/>
              <a:t>Execute </a:t>
            </a:r>
          </a:p>
          <a:p>
            <a:pPr lvl="0" algn="ctr" rtl="0">
              <a:spcBef>
                <a:spcPts val="0"/>
              </a:spcBef>
              <a:buNone/>
            </a:pPr>
            <a:r>
              <a:rPr lang="en-US" sz="800" b="1" dirty="0"/>
              <a:t>Control Decision</a:t>
            </a:r>
          </a:p>
        </p:txBody>
      </p:sp>
      <p:sp>
        <p:nvSpPr>
          <p:cNvPr id="24" name="Shape 489"/>
          <p:cNvSpPr txBox="1"/>
          <p:nvPr/>
        </p:nvSpPr>
        <p:spPr>
          <a:xfrm>
            <a:off x="4742750" y="1574573"/>
            <a:ext cx="920893" cy="417900"/>
          </a:xfrm>
          <a:prstGeom prst="rect">
            <a:avLst/>
          </a:prstGeom>
          <a:noFill/>
          <a:ln>
            <a:noFill/>
          </a:ln>
        </p:spPr>
        <p:txBody>
          <a:bodyPr lIns="91425" tIns="91425" rIns="91425" bIns="91425" anchor="ctr" anchorCtr="0">
            <a:noAutofit/>
          </a:bodyPr>
          <a:lstStyle/>
          <a:p>
            <a:pPr lvl="0" algn="ctr" rtl="0">
              <a:spcBef>
                <a:spcPts val="0"/>
              </a:spcBef>
              <a:buNone/>
            </a:pPr>
            <a:r>
              <a:rPr lang="en-US" sz="800" b="1" dirty="0"/>
              <a:t>Analyze Observed Data</a:t>
            </a:r>
          </a:p>
        </p:txBody>
      </p:sp>
      <p:sp>
        <p:nvSpPr>
          <p:cNvPr id="25" name="Shape 489"/>
          <p:cNvSpPr txBox="1"/>
          <p:nvPr/>
        </p:nvSpPr>
        <p:spPr>
          <a:xfrm>
            <a:off x="7864577" y="1596235"/>
            <a:ext cx="1012982" cy="417900"/>
          </a:xfrm>
          <a:prstGeom prst="rect">
            <a:avLst/>
          </a:prstGeom>
          <a:noFill/>
          <a:ln>
            <a:noFill/>
          </a:ln>
        </p:spPr>
        <p:txBody>
          <a:bodyPr lIns="91425" tIns="91425" rIns="91425" bIns="91425" anchor="ctr" anchorCtr="0">
            <a:noAutofit/>
          </a:bodyPr>
          <a:lstStyle/>
          <a:p>
            <a:pPr lvl="0" algn="ctr" rtl="0">
              <a:spcBef>
                <a:spcPts val="0"/>
              </a:spcBef>
              <a:buNone/>
            </a:pPr>
            <a:r>
              <a:rPr lang="en-US" sz="800" b="1" dirty="0"/>
              <a:t>Derive </a:t>
            </a:r>
          </a:p>
          <a:p>
            <a:pPr lvl="0" algn="ctr" rtl="0">
              <a:spcBef>
                <a:spcPts val="0"/>
              </a:spcBef>
              <a:buNone/>
            </a:pPr>
            <a:r>
              <a:rPr lang="en-US" sz="800" b="1" dirty="0"/>
              <a:t>Control Decision</a:t>
            </a:r>
          </a:p>
        </p:txBody>
      </p:sp>
      <p:sp>
        <p:nvSpPr>
          <p:cNvPr id="17" name="Shape 489"/>
          <p:cNvSpPr txBox="1"/>
          <p:nvPr/>
        </p:nvSpPr>
        <p:spPr>
          <a:xfrm>
            <a:off x="5022505" y="2250624"/>
            <a:ext cx="885390" cy="259484"/>
          </a:xfrm>
          <a:prstGeom prst="rect">
            <a:avLst/>
          </a:prstGeom>
          <a:noFill/>
          <a:ln>
            <a:noFill/>
          </a:ln>
        </p:spPr>
        <p:txBody>
          <a:bodyPr lIns="91425" tIns="91425" rIns="91425" bIns="91425" anchor="ctr" anchorCtr="0">
            <a:noAutofit/>
          </a:bodyPr>
          <a:lstStyle/>
          <a:p>
            <a:pPr lvl="0" rtl="0">
              <a:spcBef>
                <a:spcPts val="0"/>
              </a:spcBef>
              <a:buNone/>
            </a:pPr>
            <a:r>
              <a:rPr lang="en-US" sz="800" b="1" dirty="0"/>
              <a:t>Change Observability</a:t>
            </a:r>
          </a:p>
        </p:txBody>
      </p:sp>
      <p:cxnSp>
        <p:nvCxnSpPr>
          <p:cNvPr id="8" name="Elbow Connector 7"/>
          <p:cNvCxnSpPr/>
          <p:nvPr/>
        </p:nvCxnSpPr>
        <p:spPr>
          <a:xfrm rot="5400000">
            <a:off x="5047835" y="2097782"/>
            <a:ext cx="576072" cy="513712"/>
          </a:xfrm>
          <a:prstGeom prst="bentConnector3">
            <a:avLst>
              <a:gd name="adj1" fmla="val 2254"/>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6200000" flipH="1">
            <a:off x="5046881" y="3094630"/>
            <a:ext cx="577978" cy="513711"/>
          </a:xfrm>
          <a:prstGeom prst="bentConnector3">
            <a:avLst>
              <a:gd name="adj1" fmla="val 9967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8" name="Shape 489"/>
          <p:cNvSpPr txBox="1"/>
          <p:nvPr/>
        </p:nvSpPr>
        <p:spPr>
          <a:xfrm>
            <a:off x="5022505" y="3123326"/>
            <a:ext cx="626281" cy="177232"/>
          </a:xfrm>
          <a:prstGeom prst="rect">
            <a:avLst/>
          </a:prstGeom>
          <a:noFill/>
          <a:ln>
            <a:noFill/>
          </a:ln>
        </p:spPr>
        <p:txBody>
          <a:bodyPr lIns="91425" tIns="91425" rIns="91425" bIns="91425" anchor="ctr" anchorCtr="0">
            <a:noAutofit/>
          </a:bodyPr>
          <a:lstStyle/>
          <a:p>
            <a:pPr lvl="0" algn="ctr" rtl="0">
              <a:spcBef>
                <a:spcPts val="0"/>
              </a:spcBef>
              <a:buNone/>
            </a:pPr>
            <a:r>
              <a:rPr lang="en-US" sz="800" b="1" dirty="0"/>
              <a:t>Program</a:t>
            </a:r>
          </a:p>
        </p:txBody>
      </p:sp>
    </p:spTree>
    <p:extLst>
      <p:ext uri="{BB962C8B-B14F-4D97-AF65-F5344CB8AC3E}">
        <p14:creationId xmlns:p14="http://schemas.microsoft.com/office/powerpoint/2010/main" val="274396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6" name="Shape 466"/>
          <p:cNvSpPr txBox="1">
            <a:spLocks noGrp="1"/>
          </p:cNvSpPr>
          <p:nvPr>
            <p:ph type="title"/>
          </p:nvPr>
        </p:nvSpPr>
        <p:spPr>
          <a:xfrm>
            <a:off x="311700" y="87559"/>
            <a:ext cx="8520600" cy="572700"/>
          </a:xfrm>
          <a:prstGeom prst="rect">
            <a:avLst/>
          </a:prstGeom>
        </p:spPr>
        <p:txBody>
          <a:bodyPr lIns="91425" tIns="91425" rIns="91425" bIns="91425" anchor="t" anchorCtr="0">
            <a:noAutofit/>
          </a:bodyPr>
          <a:lstStyle/>
          <a:p>
            <a:pPr lvl="0">
              <a:spcBef>
                <a:spcPts val="0"/>
              </a:spcBef>
              <a:buNone/>
            </a:pPr>
            <a:r>
              <a:rPr lang="en-US" dirty="0"/>
              <a:t>Closed Loop Control - Interfaces</a:t>
            </a:r>
          </a:p>
        </p:txBody>
      </p:sp>
      <p:sp>
        <p:nvSpPr>
          <p:cNvPr id="35" name="Text Placeholder 2"/>
          <p:cNvSpPr txBox="1">
            <a:spLocks/>
          </p:cNvSpPr>
          <p:nvPr/>
        </p:nvSpPr>
        <p:spPr>
          <a:xfrm>
            <a:off x="311700" y="1031358"/>
            <a:ext cx="3876372" cy="3980854"/>
          </a:xfrm>
          <a:prstGeom prst="rect">
            <a:avLst/>
          </a:prstGeom>
          <a:noFill/>
          <a:ln>
            <a:noFill/>
          </a:ln>
        </p:spPr>
        <p:txBody>
          <a:bodyPr lIns="91425" tIns="91425" rIns="91425" bIns="91425" anchor="t" anchorCtr="0">
            <a:normAutofit fontScale="70000" lnSpcReduction="20000"/>
          </a:bodyPr>
          <a:lstStyle>
            <a:defPPr marR="0" lvl="0" algn="l" rtl="0">
              <a:lnSpc>
                <a:spcPct val="100000"/>
              </a:lnSpc>
              <a:spcBef>
                <a:spcPts val="0"/>
              </a:spcBef>
              <a:spcAft>
                <a:spcPts val="0"/>
              </a:spcAft>
            </a:defPPr>
            <a:lvl1pPr marL="0" marR="0" lvl="0" indent="0" algn="l" rtl="0">
              <a:lnSpc>
                <a:spcPct val="100000"/>
              </a:lnSpc>
              <a:spcBef>
                <a:spcPts val="0"/>
              </a:spcBef>
              <a:spcAft>
                <a:spcPts val="1600"/>
              </a:spcAft>
              <a:buClr>
                <a:schemeClr val="dk2"/>
              </a:buClr>
              <a:buFont typeface="Arial"/>
              <a:buNone/>
              <a:defRPr sz="2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pPr marL="342900" indent="-342900">
              <a:spcAft>
                <a:spcPts val="600"/>
              </a:spcAft>
              <a:buFont typeface="Arial" panose="020B0604020202020204" pitchFamily="34" charset="0"/>
              <a:buChar char="•"/>
            </a:pPr>
            <a:r>
              <a:rPr lang="en-US" dirty="0">
                <a:solidFill>
                  <a:schemeClr val="tx1"/>
                </a:solidFill>
              </a:rPr>
              <a:t>Analytic engines would invoke, depending on the control decision, the APIs exposed by corresponding services in CORD. </a:t>
            </a:r>
            <a:r>
              <a:rPr lang="en-US" i="1" dirty="0">
                <a:solidFill>
                  <a:schemeClr val="tx1"/>
                </a:solidFill>
              </a:rPr>
              <a:t>Examples:</a:t>
            </a:r>
          </a:p>
          <a:p>
            <a:pPr marL="800100" lvl="1" indent="-342900">
              <a:spcAft>
                <a:spcPts val="600"/>
              </a:spcAft>
              <a:buFont typeface="Arial" panose="020B0604020202020204" pitchFamily="34" charset="0"/>
              <a:buChar char="•"/>
            </a:pPr>
            <a:r>
              <a:rPr lang="en-US" sz="1700" dirty="0">
                <a:solidFill>
                  <a:schemeClr val="tx1"/>
                </a:solidFill>
              </a:rPr>
              <a:t>Access Service Controller</a:t>
            </a:r>
          </a:p>
          <a:p>
            <a:pPr marL="1257300" lvl="2" indent="-342900">
              <a:spcAft>
                <a:spcPts val="600"/>
              </a:spcAft>
              <a:buFont typeface="Arial" panose="020B0604020202020204" pitchFamily="34" charset="0"/>
              <a:buChar char="•"/>
            </a:pPr>
            <a:r>
              <a:rPr lang="en-US" dirty="0">
                <a:solidFill>
                  <a:schemeClr val="tx1"/>
                </a:solidFill>
              </a:rPr>
              <a:t>Exposes REST API to control Access devices</a:t>
            </a:r>
          </a:p>
          <a:p>
            <a:pPr marL="800100" lvl="1" indent="-342900">
              <a:spcAft>
                <a:spcPts val="600"/>
              </a:spcAft>
              <a:buFont typeface="Arial" panose="020B0604020202020204" pitchFamily="34" charset="0"/>
              <a:buChar char="•"/>
            </a:pPr>
            <a:r>
              <a:rPr lang="en-US" sz="1800" dirty="0">
                <a:solidFill>
                  <a:schemeClr val="tx1"/>
                </a:solidFill>
              </a:rPr>
              <a:t>Network Controller</a:t>
            </a:r>
          </a:p>
          <a:p>
            <a:pPr marL="1257300" lvl="2" indent="-342900">
              <a:spcAft>
                <a:spcPts val="600"/>
              </a:spcAft>
              <a:buFont typeface="Arial" panose="020B0604020202020204" pitchFamily="34" charset="0"/>
              <a:buChar char="•"/>
            </a:pPr>
            <a:r>
              <a:rPr lang="en-US" dirty="0">
                <a:solidFill>
                  <a:schemeClr val="tx1"/>
                </a:solidFill>
              </a:rPr>
              <a:t>Exposes REST or </a:t>
            </a:r>
            <a:r>
              <a:rPr lang="en-US" dirty="0" err="1">
                <a:solidFill>
                  <a:schemeClr val="tx1"/>
                </a:solidFill>
              </a:rPr>
              <a:t>gRPC</a:t>
            </a:r>
            <a:r>
              <a:rPr lang="en-US" dirty="0">
                <a:solidFill>
                  <a:schemeClr val="tx1"/>
                </a:solidFill>
              </a:rPr>
              <a:t> API to program the intents or flows in the network</a:t>
            </a:r>
          </a:p>
          <a:p>
            <a:pPr marL="800100" lvl="1" indent="-342900">
              <a:spcAft>
                <a:spcPts val="600"/>
              </a:spcAft>
              <a:buFont typeface="Arial" panose="020B0604020202020204" pitchFamily="34" charset="0"/>
              <a:buChar char="•"/>
            </a:pPr>
            <a:r>
              <a:rPr lang="en-US" sz="1800" dirty="0">
                <a:solidFill>
                  <a:schemeClr val="tx1"/>
                </a:solidFill>
              </a:rPr>
              <a:t>Service Specific Controller</a:t>
            </a:r>
          </a:p>
          <a:p>
            <a:pPr marL="1257300" lvl="2" indent="-342900">
              <a:spcAft>
                <a:spcPts val="600"/>
              </a:spcAft>
              <a:buFont typeface="Arial" panose="020B0604020202020204" pitchFamily="34" charset="0"/>
              <a:buChar char="•"/>
            </a:pPr>
            <a:r>
              <a:rPr lang="en-US" dirty="0">
                <a:solidFill>
                  <a:schemeClr val="tx1"/>
                </a:solidFill>
              </a:rPr>
              <a:t>Exposes service specific REST APIs</a:t>
            </a:r>
          </a:p>
          <a:p>
            <a:pPr marL="342900" indent="-342900">
              <a:spcBef>
                <a:spcPts val="600"/>
              </a:spcBef>
              <a:spcAft>
                <a:spcPts val="600"/>
              </a:spcAft>
              <a:buFont typeface="Arial" panose="020B0604020202020204" pitchFamily="34" charset="0"/>
              <a:buChar char="•"/>
            </a:pPr>
            <a:r>
              <a:rPr lang="en-US" dirty="0">
                <a:solidFill>
                  <a:schemeClr val="tx1"/>
                </a:solidFill>
              </a:rPr>
              <a:t>CORD orchestration layer also provides TOSCA-based interface to be used at design time to onboard the services dynamically</a:t>
            </a:r>
          </a:p>
        </p:txBody>
      </p:sp>
      <p:sp>
        <p:nvSpPr>
          <p:cNvPr id="30" name="Shape 219"/>
          <p:cNvSpPr/>
          <p:nvPr/>
        </p:nvSpPr>
        <p:spPr>
          <a:xfrm>
            <a:off x="5061094" y="1425906"/>
            <a:ext cx="3028280" cy="34650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t>Analytic Engines</a:t>
            </a:r>
          </a:p>
        </p:txBody>
      </p:sp>
      <p:sp>
        <p:nvSpPr>
          <p:cNvPr id="43" name="Rounded Rectangle 42"/>
          <p:cNvSpPr/>
          <p:nvPr/>
        </p:nvSpPr>
        <p:spPr>
          <a:xfrm>
            <a:off x="4856261" y="2550779"/>
            <a:ext cx="4135193" cy="1661938"/>
          </a:xfrm>
          <a:prstGeom prst="roundRect">
            <a:avLst>
              <a:gd name="adj" fmla="val 12564"/>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2400" dirty="0">
              <a:solidFill>
                <a:srgbClr val="000000"/>
              </a:solidFill>
              <a:latin typeface="Arial"/>
              <a:rtl val="0"/>
            </a:endParaRPr>
          </a:p>
        </p:txBody>
      </p:sp>
      <p:sp>
        <p:nvSpPr>
          <p:cNvPr id="44" name="Rounded Rectangle 43"/>
          <p:cNvSpPr/>
          <p:nvPr/>
        </p:nvSpPr>
        <p:spPr>
          <a:xfrm>
            <a:off x="4856261" y="2540146"/>
            <a:ext cx="4135193" cy="609600"/>
          </a:xfrm>
          <a:prstGeom prst="roundRect">
            <a:avLst>
              <a:gd name="adj" fmla="val 40000"/>
            </a:avLst>
          </a:prstGeom>
        </p:spPr>
        <p:style>
          <a:lnRef idx="1">
            <a:schemeClr val="accent5"/>
          </a:lnRef>
          <a:fillRef idx="3">
            <a:schemeClr val="accent5"/>
          </a:fillRef>
          <a:effectRef idx="2">
            <a:schemeClr val="accent5"/>
          </a:effectRef>
          <a:fontRef idx="minor">
            <a:schemeClr val="lt1"/>
          </a:fontRef>
        </p:style>
        <p:txBody>
          <a:bodyPr rtlCol="0" anchor="ctr"/>
          <a:lstStyle/>
          <a:p>
            <a:pPr algn="r"/>
            <a:r>
              <a:rPr lang="en-US" sz="2000" b="1" dirty="0">
                <a:solidFill>
                  <a:srgbClr val="FFFFFF"/>
                </a:solidFill>
                <a:latin typeface="Arial"/>
                <a:rtl val="0"/>
              </a:rPr>
              <a:t>XOS</a:t>
            </a:r>
          </a:p>
        </p:txBody>
      </p:sp>
      <p:grpSp>
        <p:nvGrpSpPr>
          <p:cNvPr id="78" name="Group 77"/>
          <p:cNvGrpSpPr/>
          <p:nvPr/>
        </p:nvGrpSpPr>
        <p:grpSpPr>
          <a:xfrm>
            <a:off x="5026962" y="3536386"/>
            <a:ext cx="1004972" cy="610637"/>
            <a:chOff x="5489703" y="1268157"/>
            <a:chExt cx="1311608" cy="724345"/>
          </a:xfrm>
          <a:solidFill>
            <a:schemeClr val="bg1">
              <a:lumMod val="65000"/>
              <a:alpha val="25000"/>
            </a:schemeClr>
          </a:solidFill>
        </p:grpSpPr>
        <p:sp>
          <p:nvSpPr>
            <p:cNvPr id="79" name="Rounded Rectangle 78"/>
            <p:cNvSpPr/>
            <p:nvPr/>
          </p:nvSpPr>
          <p:spPr>
            <a:xfrm>
              <a:off x="5489703" y="1278316"/>
              <a:ext cx="1311608" cy="714186"/>
            </a:xfrm>
            <a:prstGeom prst="roundRect">
              <a:avLst/>
            </a:prstGeom>
            <a:grpFill/>
            <a:ln>
              <a:solidFill>
                <a:schemeClr val="bg2">
                  <a:alpha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solidFill>
                  <a:schemeClr val="bg2"/>
                </a:solidFill>
                <a:latin typeface="Arial"/>
                <a:rtl val="0"/>
              </a:endParaRPr>
            </a:p>
          </p:txBody>
        </p:sp>
        <p:sp>
          <p:nvSpPr>
            <p:cNvPr id="80" name="Rounded Rectangle 79"/>
            <p:cNvSpPr/>
            <p:nvPr/>
          </p:nvSpPr>
          <p:spPr>
            <a:xfrm>
              <a:off x="5489703" y="1268157"/>
              <a:ext cx="1311608" cy="276164"/>
            </a:xfrm>
            <a:prstGeom prst="roundRect">
              <a:avLst>
                <a:gd name="adj" fmla="val 50000"/>
              </a:avLst>
            </a:prstGeom>
            <a:grpFill/>
            <a:ln>
              <a:solidFill>
                <a:schemeClr val="bg2">
                  <a:alpha val="2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chemeClr val="tx1"/>
                  </a:solidFill>
                  <a:latin typeface="Arial"/>
                  <a:rtl val="0"/>
                </a:rPr>
                <a:t>Controller</a:t>
              </a:r>
            </a:p>
          </p:txBody>
        </p:sp>
        <p:sp>
          <p:nvSpPr>
            <p:cNvPr id="81" name="TextBox 80"/>
            <p:cNvSpPr txBox="1"/>
            <p:nvPr/>
          </p:nvSpPr>
          <p:spPr>
            <a:xfrm>
              <a:off x="5731585" y="1609834"/>
              <a:ext cx="887473" cy="328580"/>
            </a:xfrm>
            <a:prstGeom prst="rect">
              <a:avLst/>
            </a:prstGeom>
            <a:noFill/>
            <a:ln>
              <a:noFill/>
            </a:ln>
          </p:spPr>
          <p:txBody>
            <a:bodyPr wrap="none" rtlCol="0">
              <a:spAutoFit/>
            </a:bodyPr>
            <a:lstStyle/>
            <a:p>
              <a:pPr algn="ctr"/>
              <a:r>
                <a:rPr lang="en-US" sz="1200" dirty="0">
                  <a:solidFill>
                    <a:schemeClr val="tx1"/>
                  </a:solidFill>
                  <a:rtl val="0"/>
                </a:rPr>
                <a:t>Access</a:t>
              </a:r>
            </a:p>
          </p:txBody>
        </p:sp>
      </p:grpSp>
      <p:sp>
        <p:nvSpPr>
          <p:cNvPr id="82" name="Rounded Rectangle 81"/>
          <p:cNvSpPr/>
          <p:nvPr/>
        </p:nvSpPr>
        <p:spPr>
          <a:xfrm>
            <a:off x="5026964" y="2683934"/>
            <a:ext cx="1004973" cy="351887"/>
          </a:xfrm>
          <a:prstGeom prst="roundRect">
            <a:avLst>
              <a:gd name="adj" fmla="val 50000"/>
            </a:avLst>
          </a:prstGeom>
          <a:solidFill>
            <a:srgbClr val="0080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90000"/>
              </a:lnSpc>
            </a:pPr>
            <a:r>
              <a:rPr lang="en-US" sz="1200" dirty="0">
                <a:solidFill>
                  <a:schemeClr val="tx1"/>
                </a:solidFill>
                <a:latin typeface="Arial"/>
                <a:rtl val="0"/>
              </a:rPr>
              <a:t>Access Controller</a:t>
            </a:r>
          </a:p>
        </p:txBody>
      </p:sp>
      <p:cxnSp>
        <p:nvCxnSpPr>
          <p:cNvPr id="83" name="Straight Connector 82"/>
          <p:cNvCxnSpPr>
            <a:stCxn id="80" idx="1"/>
            <a:endCxn id="82" idx="1"/>
          </p:cNvCxnSpPr>
          <p:nvPr/>
        </p:nvCxnSpPr>
        <p:spPr>
          <a:xfrm flipH="1" flipV="1">
            <a:off x="5026964" y="2859878"/>
            <a:ext cx="1" cy="792913"/>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80" idx="3"/>
            <a:endCxn id="82" idx="3"/>
          </p:cNvCxnSpPr>
          <p:nvPr/>
        </p:nvCxnSpPr>
        <p:spPr>
          <a:xfrm flipH="1" flipV="1">
            <a:off x="6031937" y="2859878"/>
            <a:ext cx="1" cy="792913"/>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grpSp>
        <p:nvGrpSpPr>
          <p:cNvPr id="85" name="Group 84"/>
          <p:cNvGrpSpPr/>
          <p:nvPr/>
        </p:nvGrpSpPr>
        <p:grpSpPr>
          <a:xfrm>
            <a:off x="6115018" y="3539924"/>
            <a:ext cx="1004973" cy="610637"/>
            <a:chOff x="5489703" y="1268157"/>
            <a:chExt cx="1311608" cy="724345"/>
          </a:xfrm>
          <a:solidFill>
            <a:schemeClr val="bg1">
              <a:lumMod val="65000"/>
              <a:alpha val="25000"/>
            </a:schemeClr>
          </a:solidFill>
        </p:grpSpPr>
        <p:sp>
          <p:nvSpPr>
            <p:cNvPr id="86" name="Rounded Rectangle 85"/>
            <p:cNvSpPr/>
            <p:nvPr/>
          </p:nvSpPr>
          <p:spPr>
            <a:xfrm>
              <a:off x="5489703" y="1278316"/>
              <a:ext cx="1311608" cy="714186"/>
            </a:xfrm>
            <a:prstGeom prst="roundRect">
              <a:avLst/>
            </a:prstGeom>
            <a:grpFill/>
            <a:ln>
              <a:solidFill>
                <a:schemeClr val="bg2">
                  <a:alpha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solidFill>
                  <a:schemeClr val="bg2"/>
                </a:solidFill>
                <a:latin typeface="Arial"/>
                <a:rtl val="0"/>
              </a:endParaRPr>
            </a:p>
          </p:txBody>
        </p:sp>
        <p:sp>
          <p:nvSpPr>
            <p:cNvPr id="87" name="Rounded Rectangle 86"/>
            <p:cNvSpPr/>
            <p:nvPr/>
          </p:nvSpPr>
          <p:spPr>
            <a:xfrm>
              <a:off x="5489703" y="1268157"/>
              <a:ext cx="1311608" cy="276164"/>
            </a:xfrm>
            <a:prstGeom prst="roundRect">
              <a:avLst>
                <a:gd name="adj" fmla="val 50000"/>
              </a:avLst>
            </a:prstGeom>
            <a:grpFill/>
            <a:ln>
              <a:solidFill>
                <a:schemeClr val="bg2">
                  <a:alpha val="2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chemeClr val="tx1"/>
                  </a:solidFill>
                  <a:latin typeface="Arial"/>
                  <a:rtl val="0"/>
                </a:rPr>
                <a:t>Controller</a:t>
              </a:r>
            </a:p>
          </p:txBody>
        </p:sp>
        <p:sp>
          <p:nvSpPr>
            <p:cNvPr id="88" name="TextBox 87"/>
            <p:cNvSpPr txBox="1"/>
            <p:nvPr/>
          </p:nvSpPr>
          <p:spPr>
            <a:xfrm>
              <a:off x="5758776" y="1609835"/>
              <a:ext cx="833077" cy="328580"/>
            </a:xfrm>
            <a:prstGeom prst="rect">
              <a:avLst/>
            </a:prstGeom>
            <a:noFill/>
            <a:ln>
              <a:noFill/>
            </a:ln>
          </p:spPr>
          <p:txBody>
            <a:bodyPr wrap="none" rtlCol="0">
              <a:spAutoFit/>
            </a:bodyPr>
            <a:lstStyle/>
            <a:p>
              <a:pPr algn="ctr"/>
              <a:r>
                <a:rPr lang="en-US" sz="1200" dirty="0">
                  <a:solidFill>
                    <a:schemeClr val="tx1"/>
                  </a:solidFill>
                  <a:rtl val="0"/>
                </a:rPr>
                <a:t>ONOS</a:t>
              </a:r>
            </a:p>
          </p:txBody>
        </p:sp>
      </p:grpSp>
      <p:sp>
        <p:nvSpPr>
          <p:cNvPr id="89" name="Rounded Rectangle 88"/>
          <p:cNvSpPr/>
          <p:nvPr/>
        </p:nvSpPr>
        <p:spPr>
          <a:xfrm>
            <a:off x="6115017" y="2687473"/>
            <a:ext cx="1004973" cy="351887"/>
          </a:xfrm>
          <a:prstGeom prst="roundRect">
            <a:avLst>
              <a:gd name="adj" fmla="val 50000"/>
            </a:avLst>
          </a:prstGeom>
          <a:solidFill>
            <a:srgbClr val="0080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90000"/>
              </a:lnSpc>
            </a:pPr>
            <a:r>
              <a:rPr lang="en-US" sz="1200" dirty="0">
                <a:solidFill>
                  <a:schemeClr val="tx1"/>
                </a:solidFill>
                <a:latin typeface="Arial"/>
                <a:rtl val="0"/>
              </a:rPr>
              <a:t>Network Controller</a:t>
            </a:r>
          </a:p>
        </p:txBody>
      </p:sp>
      <p:cxnSp>
        <p:nvCxnSpPr>
          <p:cNvPr id="90" name="Straight Connector 89"/>
          <p:cNvCxnSpPr>
            <a:stCxn id="87" idx="1"/>
            <a:endCxn id="89" idx="1"/>
          </p:cNvCxnSpPr>
          <p:nvPr/>
        </p:nvCxnSpPr>
        <p:spPr>
          <a:xfrm flipH="1" flipV="1">
            <a:off x="6115017" y="2863417"/>
            <a:ext cx="1" cy="792913"/>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a:stCxn id="87" idx="3"/>
            <a:endCxn id="89" idx="3"/>
          </p:cNvCxnSpPr>
          <p:nvPr/>
        </p:nvCxnSpPr>
        <p:spPr>
          <a:xfrm flipH="1" flipV="1">
            <a:off x="7119990" y="2863417"/>
            <a:ext cx="1" cy="792913"/>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grpSp>
        <p:nvGrpSpPr>
          <p:cNvPr id="92" name="Group 91"/>
          <p:cNvGrpSpPr/>
          <p:nvPr/>
        </p:nvGrpSpPr>
        <p:grpSpPr>
          <a:xfrm>
            <a:off x="7169466" y="3530390"/>
            <a:ext cx="1004972" cy="634986"/>
            <a:chOff x="5489703" y="1268157"/>
            <a:chExt cx="1311608" cy="753228"/>
          </a:xfrm>
          <a:solidFill>
            <a:schemeClr val="bg1">
              <a:lumMod val="65000"/>
              <a:alpha val="25000"/>
            </a:schemeClr>
          </a:solidFill>
        </p:grpSpPr>
        <p:sp>
          <p:nvSpPr>
            <p:cNvPr id="93" name="Rounded Rectangle 92"/>
            <p:cNvSpPr/>
            <p:nvPr/>
          </p:nvSpPr>
          <p:spPr>
            <a:xfrm>
              <a:off x="5489703" y="1278316"/>
              <a:ext cx="1311608" cy="714186"/>
            </a:xfrm>
            <a:prstGeom prst="roundRect">
              <a:avLst/>
            </a:prstGeom>
            <a:grpFill/>
            <a:ln>
              <a:solidFill>
                <a:schemeClr val="bg2">
                  <a:alpha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solidFill>
                  <a:schemeClr val="bg2"/>
                </a:solidFill>
                <a:latin typeface="Arial"/>
                <a:rtl val="0"/>
              </a:endParaRPr>
            </a:p>
          </p:txBody>
        </p:sp>
        <p:sp>
          <p:nvSpPr>
            <p:cNvPr id="94" name="Rounded Rectangle 93"/>
            <p:cNvSpPr/>
            <p:nvPr/>
          </p:nvSpPr>
          <p:spPr>
            <a:xfrm>
              <a:off x="5489703" y="1268157"/>
              <a:ext cx="1311608" cy="276164"/>
            </a:xfrm>
            <a:prstGeom prst="roundRect">
              <a:avLst>
                <a:gd name="adj" fmla="val 50000"/>
              </a:avLst>
            </a:prstGeom>
            <a:grpFill/>
            <a:ln>
              <a:solidFill>
                <a:schemeClr val="bg2">
                  <a:alpha val="2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a:solidFill>
                    <a:schemeClr val="tx1"/>
                  </a:solidFill>
                  <a:latin typeface="Arial"/>
                  <a:rtl val="0"/>
                </a:rPr>
                <a:t>Controller</a:t>
              </a:r>
            </a:p>
          </p:txBody>
        </p:sp>
        <p:sp>
          <p:nvSpPr>
            <p:cNvPr id="95" name="TextBox 94"/>
            <p:cNvSpPr txBox="1"/>
            <p:nvPr/>
          </p:nvSpPr>
          <p:spPr>
            <a:xfrm>
              <a:off x="5533563" y="1546770"/>
              <a:ext cx="1267748" cy="474615"/>
            </a:xfrm>
            <a:prstGeom prst="rect">
              <a:avLst/>
            </a:prstGeom>
            <a:noFill/>
            <a:ln>
              <a:noFill/>
            </a:ln>
          </p:spPr>
          <p:txBody>
            <a:bodyPr wrap="square" rtlCol="0">
              <a:spAutoFit/>
            </a:bodyPr>
            <a:lstStyle/>
            <a:p>
              <a:pPr algn="ctr"/>
              <a:r>
                <a:rPr lang="en-US" sz="1000" dirty="0" err="1">
                  <a:solidFill>
                    <a:schemeClr val="tx1"/>
                  </a:solidFill>
                  <a:rtl val="0"/>
                </a:rPr>
                <a:t>vSG</a:t>
              </a:r>
              <a:r>
                <a:rPr lang="en-US" sz="1000" dirty="0">
                  <a:solidFill>
                    <a:schemeClr val="tx1"/>
                  </a:solidFill>
                  <a:rtl val="0"/>
                </a:rPr>
                <a:t>/</a:t>
              </a:r>
              <a:r>
                <a:rPr lang="en-US" sz="1000" dirty="0" err="1">
                  <a:solidFill>
                    <a:schemeClr val="tx1"/>
                  </a:solidFill>
                  <a:rtl val="0"/>
                </a:rPr>
                <a:t>vCDN</a:t>
              </a:r>
              <a:r>
                <a:rPr lang="en-US" sz="1000" dirty="0">
                  <a:solidFill>
                    <a:schemeClr val="tx1"/>
                  </a:solidFill>
                  <a:rtl val="0"/>
                </a:rPr>
                <a:t>/</a:t>
              </a:r>
            </a:p>
            <a:p>
              <a:pPr algn="ctr"/>
              <a:r>
                <a:rPr lang="en-US" sz="1000" dirty="0" err="1">
                  <a:solidFill>
                    <a:schemeClr val="tx1"/>
                  </a:solidFill>
                  <a:rtl val="0"/>
                </a:rPr>
                <a:t>vEPC</a:t>
              </a:r>
              <a:r>
                <a:rPr lang="en-US" sz="1000" dirty="0">
                  <a:solidFill>
                    <a:schemeClr val="tx1"/>
                  </a:solidFill>
                  <a:rtl val="0"/>
                </a:rPr>
                <a:t>…etc.</a:t>
              </a:r>
            </a:p>
          </p:txBody>
        </p:sp>
      </p:grpSp>
      <p:sp>
        <p:nvSpPr>
          <p:cNvPr id="96" name="Rounded Rectangle 95"/>
          <p:cNvSpPr/>
          <p:nvPr/>
        </p:nvSpPr>
        <p:spPr>
          <a:xfrm>
            <a:off x="7169469" y="2677939"/>
            <a:ext cx="1004973" cy="351887"/>
          </a:xfrm>
          <a:prstGeom prst="roundRect">
            <a:avLst>
              <a:gd name="adj" fmla="val 50000"/>
            </a:avLst>
          </a:prstGeom>
          <a:solidFill>
            <a:srgbClr val="008000"/>
          </a:solidFill>
          <a:ln>
            <a:solidFill>
              <a:schemeClr val="tx1"/>
            </a:solidFill>
          </a:ln>
        </p:spPr>
        <p:style>
          <a:lnRef idx="2">
            <a:schemeClr val="accent5"/>
          </a:lnRef>
          <a:fillRef idx="1">
            <a:schemeClr val="lt1"/>
          </a:fillRef>
          <a:effectRef idx="0">
            <a:schemeClr val="accent5"/>
          </a:effectRef>
          <a:fontRef idx="minor">
            <a:schemeClr val="dk1"/>
          </a:fontRef>
        </p:style>
        <p:txBody>
          <a:bodyPr rtlCol="0" anchor="ctr"/>
          <a:lstStyle/>
          <a:p>
            <a:pPr algn="ctr">
              <a:lnSpc>
                <a:spcPct val="90000"/>
              </a:lnSpc>
            </a:pPr>
            <a:r>
              <a:rPr lang="en-US" sz="1200" dirty="0">
                <a:solidFill>
                  <a:schemeClr val="tx1"/>
                </a:solidFill>
                <a:latin typeface="Arial"/>
                <a:rtl val="0"/>
              </a:rPr>
              <a:t>Service Controller</a:t>
            </a:r>
          </a:p>
        </p:txBody>
      </p:sp>
      <p:cxnSp>
        <p:nvCxnSpPr>
          <p:cNvPr id="97" name="Straight Connector 96"/>
          <p:cNvCxnSpPr>
            <a:stCxn id="94" idx="1"/>
            <a:endCxn id="96" idx="1"/>
          </p:cNvCxnSpPr>
          <p:nvPr/>
        </p:nvCxnSpPr>
        <p:spPr>
          <a:xfrm flipH="1" flipV="1">
            <a:off x="7169469" y="2853883"/>
            <a:ext cx="1" cy="792913"/>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a:stCxn id="94" idx="3"/>
            <a:endCxn id="96" idx="3"/>
          </p:cNvCxnSpPr>
          <p:nvPr/>
        </p:nvCxnSpPr>
        <p:spPr>
          <a:xfrm flipH="1" flipV="1">
            <a:off x="8174442" y="2853883"/>
            <a:ext cx="1" cy="792913"/>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cxnSp>
        <p:nvCxnSpPr>
          <p:cNvPr id="11" name="Elbow Connector 10"/>
          <p:cNvCxnSpPr>
            <a:endCxn id="30" idx="1"/>
          </p:cNvCxnSpPr>
          <p:nvPr/>
        </p:nvCxnSpPr>
        <p:spPr>
          <a:xfrm flipV="1">
            <a:off x="4348561" y="1599156"/>
            <a:ext cx="712533" cy="1635"/>
          </a:xfrm>
          <a:prstGeom prst="bentConnector3">
            <a:avLst>
              <a:gd name="adj1" fmla="val 50000"/>
            </a:avLst>
          </a:prstGeom>
          <a:ln w="19050">
            <a:headEnd type="none"/>
            <a:tailEnd type="triangle"/>
          </a:ln>
        </p:spPr>
        <p:style>
          <a:lnRef idx="1">
            <a:schemeClr val="accent1"/>
          </a:lnRef>
          <a:fillRef idx="0">
            <a:schemeClr val="accent1"/>
          </a:fillRef>
          <a:effectRef idx="0">
            <a:schemeClr val="accent1"/>
          </a:effectRef>
          <a:fontRef idx="minor">
            <a:schemeClr val="tx1"/>
          </a:fontRef>
        </p:style>
      </p:cxnSp>
      <p:sp>
        <p:nvSpPr>
          <p:cNvPr id="113" name="Shape 489"/>
          <p:cNvSpPr txBox="1"/>
          <p:nvPr/>
        </p:nvSpPr>
        <p:spPr>
          <a:xfrm>
            <a:off x="4438604" y="1346551"/>
            <a:ext cx="691880" cy="219610"/>
          </a:xfrm>
          <a:prstGeom prst="rect">
            <a:avLst/>
          </a:prstGeom>
          <a:noFill/>
          <a:ln>
            <a:noFill/>
          </a:ln>
        </p:spPr>
        <p:txBody>
          <a:bodyPr lIns="91425" tIns="91425" rIns="91425" bIns="91425" anchor="ctr" anchorCtr="0">
            <a:noAutofit/>
          </a:bodyPr>
          <a:lstStyle/>
          <a:p>
            <a:pPr lvl="0" algn="ctr" rtl="0">
              <a:spcBef>
                <a:spcPts val="0"/>
              </a:spcBef>
              <a:buNone/>
            </a:pPr>
            <a:r>
              <a:rPr lang="en-US" sz="800" b="1" dirty="0"/>
              <a:t>Observed Data</a:t>
            </a:r>
          </a:p>
        </p:txBody>
      </p:sp>
      <p:cxnSp>
        <p:nvCxnSpPr>
          <p:cNvPr id="14" name="Straight Arrow Connector 13"/>
          <p:cNvCxnSpPr>
            <a:endCxn id="82" idx="0"/>
          </p:cNvCxnSpPr>
          <p:nvPr/>
        </p:nvCxnSpPr>
        <p:spPr>
          <a:xfrm>
            <a:off x="5529450" y="1772406"/>
            <a:ext cx="1" cy="911528"/>
          </a:xfrm>
          <a:prstGeom prst="straightConnector1">
            <a:avLst/>
          </a:prstGeom>
          <a:noFill/>
          <a:ln w="9525" cap="flat" cmpd="sng">
            <a:solidFill>
              <a:schemeClr val="dk2"/>
            </a:solidFill>
            <a:prstDash val="solid"/>
            <a:round/>
            <a:headEnd type="none" w="med" len="med"/>
            <a:tailEnd type="triangle" w="med" len="med"/>
          </a:ln>
        </p:spPr>
      </p:cxnSp>
      <p:cxnSp>
        <p:nvCxnSpPr>
          <p:cNvPr id="118" name="Straight Arrow Connector 117"/>
          <p:cNvCxnSpPr/>
          <p:nvPr/>
        </p:nvCxnSpPr>
        <p:spPr>
          <a:xfrm>
            <a:off x="6585647" y="1786577"/>
            <a:ext cx="1" cy="911528"/>
          </a:xfrm>
          <a:prstGeom prst="straightConnector1">
            <a:avLst/>
          </a:prstGeom>
          <a:noFill/>
          <a:ln w="9525" cap="flat" cmpd="sng">
            <a:solidFill>
              <a:schemeClr val="dk2"/>
            </a:solidFill>
            <a:prstDash val="solid"/>
            <a:round/>
            <a:headEnd type="none" w="med" len="med"/>
            <a:tailEnd type="triangle" w="med" len="med"/>
          </a:ln>
        </p:spPr>
      </p:cxnSp>
      <p:cxnSp>
        <p:nvCxnSpPr>
          <p:cNvPr id="119" name="Straight Arrow Connector 118"/>
          <p:cNvCxnSpPr/>
          <p:nvPr/>
        </p:nvCxnSpPr>
        <p:spPr>
          <a:xfrm>
            <a:off x="7631215" y="1747583"/>
            <a:ext cx="1" cy="911528"/>
          </a:xfrm>
          <a:prstGeom prst="straightConnector1">
            <a:avLst/>
          </a:prstGeom>
          <a:noFill/>
          <a:ln w="9525" cap="flat" cmpd="sng">
            <a:solidFill>
              <a:schemeClr val="dk2"/>
            </a:solidFill>
            <a:prstDash val="solid"/>
            <a:round/>
            <a:headEnd type="none" w="med" len="med"/>
            <a:tailEnd type="triangle" w="med" len="med"/>
          </a:ln>
        </p:spPr>
      </p:cxnSp>
      <p:sp>
        <p:nvSpPr>
          <p:cNvPr id="120" name="Shape 489"/>
          <p:cNvSpPr txBox="1"/>
          <p:nvPr/>
        </p:nvSpPr>
        <p:spPr>
          <a:xfrm>
            <a:off x="4617374" y="1873662"/>
            <a:ext cx="1176752" cy="466751"/>
          </a:xfrm>
          <a:prstGeom prst="rect">
            <a:avLst/>
          </a:prstGeom>
          <a:noFill/>
          <a:ln>
            <a:noFill/>
          </a:ln>
        </p:spPr>
        <p:txBody>
          <a:bodyPr lIns="0" tIns="0" rIns="0" bIns="0" anchor="ctr" anchorCtr="0">
            <a:noAutofit/>
          </a:bodyPr>
          <a:lstStyle/>
          <a:p>
            <a:pPr lvl="0" rtl="0">
              <a:spcBef>
                <a:spcPts val="0"/>
              </a:spcBef>
              <a:buNone/>
            </a:pPr>
            <a:r>
              <a:rPr lang="en-US" sz="800" b="1" dirty="0"/>
              <a:t>REST API</a:t>
            </a:r>
          </a:p>
          <a:p>
            <a:pPr lvl="0" rtl="0">
              <a:spcBef>
                <a:spcPts val="0"/>
              </a:spcBef>
              <a:buNone/>
            </a:pPr>
            <a:r>
              <a:rPr lang="en-US" sz="800" i="1" dirty="0"/>
              <a:t>Examples:</a:t>
            </a:r>
          </a:p>
          <a:p>
            <a:pPr lvl="0" rtl="0">
              <a:spcBef>
                <a:spcPts val="0"/>
              </a:spcBef>
              <a:buNone/>
            </a:pPr>
            <a:r>
              <a:rPr lang="en-US" sz="800" i="1" dirty="0"/>
              <a:t>- Adjust OLT power levels </a:t>
            </a:r>
          </a:p>
          <a:p>
            <a:pPr lvl="0" rtl="0">
              <a:spcBef>
                <a:spcPts val="0"/>
              </a:spcBef>
              <a:buNone/>
            </a:pPr>
            <a:r>
              <a:rPr lang="en-US" sz="800" i="1" dirty="0"/>
              <a:t>- Disconnect Subscriber</a:t>
            </a:r>
          </a:p>
        </p:txBody>
      </p:sp>
      <p:sp>
        <p:nvSpPr>
          <p:cNvPr id="121" name="Shape 489"/>
          <p:cNvSpPr txBox="1"/>
          <p:nvPr/>
        </p:nvSpPr>
        <p:spPr>
          <a:xfrm>
            <a:off x="6018700" y="1866162"/>
            <a:ext cx="1349662" cy="608122"/>
          </a:xfrm>
          <a:prstGeom prst="rect">
            <a:avLst/>
          </a:prstGeom>
          <a:noFill/>
          <a:ln>
            <a:noFill/>
          </a:ln>
        </p:spPr>
        <p:txBody>
          <a:bodyPr lIns="0" tIns="0" rIns="0" bIns="0" anchor="ctr" anchorCtr="0">
            <a:noAutofit/>
          </a:bodyPr>
          <a:lstStyle/>
          <a:p>
            <a:pPr lvl="0" rtl="0">
              <a:spcBef>
                <a:spcPts val="0"/>
              </a:spcBef>
              <a:buNone/>
            </a:pPr>
            <a:r>
              <a:rPr lang="en-US" sz="800" b="1" dirty="0"/>
              <a:t>REST/</a:t>
            </a:r>
            <a:r>
              <a:rPr lang="en-US" sz="800" b="1" dirty="0" err="1"/>
              <a:t>gRPC</a:t>
            </a:r>
            <a:r>
              <a:rPr lang="en-US" sz="800" b="1" dirty="0"/>
              <a:t> API</a:t>
            </a:r>
          </a:p>
          <a:p>
            <a:pPr lvl="0" rtl="0">
              <a:spcBef>
                <a:spcPts val="0"/>
              </a:spcBef>
              <a:buNone/>
            </a:pPr>
            <a:r>
              <a:rPr lang="en-US" sz="800" i="1" dirty="0"/>
              <a:t>Examples:</a:t>
            </a:r>
          </a:p>
          <a:p>
            <a:pPr lvl="0" rtl="0">
              <a:spcBef>
                <a:spcPts val="0"/>
              </a:spcBef>
              <a:buNone/>
            </a:pPr>
            <a:r>
              <a:rPr lang="en-US" sz="800" i="1" dirty="0"/>
              <a:t>- Intent API</a:t>
            </a:r>
          </a:p>
          <a:p>
            <a:pPr lvl="0" rtl="0">
              <a:spcBef>
                <a:spcPts val="0"/>
              </a:spcBef>
              <a:buNone/>
            </a:pPr>
            <a:r>
              <a:rPr lang="en-US" sz="800" i="1" dirty="0"/>
              <a:t>- Flow Objective API</a:t>
            </a:r>
          </a:p>
          <a:p>
            <a:pPr lvl="0" rtl="0">
              <a:spcBef>
                <a:spcPts val="0"/>
              </a:spcBef>
              <a:buNone/>
            </a:pPr>
            <a:r>
              <a:rPr lang="en-US" sz="800" i="1" dirty="0"/>
              <a:t>- SR Traffic Engineering API</a:t>
            </a:r>
          </a:p>
        </p:txBody>
      </p:sp>
      <p:sp>
        <p:nvSpPr>
          <p:cNvPr id="122" name="Shape 489"/>
          <p:cNvSpPr txBox="1"/>
          <p:nvPr/>
        </p:nvSpPr>
        <p:spPr>
          <a:xfrm>
            <a:off x="7656346" y="1874285"/>
            <a:ext cx="1176752" cy="466751"/>
          </a:xfrm>
          <a:prstGeom prst="rect">
            <a:avLst/>
          </a:prstGeom>
          <a:noFill/>
          <a:ln>
            <a:noFill/>
          </a:ln>
        </p:spPr>
        <p:txBody>
          <a:bodyPr lIns="0" tIns="0" rIns="0" bIns="0" anchor="ctr" anchorCtr="0">
            <a:noAutofit/>
          </a:bodyPr>
          <a:lstStyle/>
          <a:p>
            <a:pPr lvl="0" rtl="0">
              <a:spcBef>
                <a:spcPts val="0"/>
              </a:spcBef>
              <a:buNone/>
            </a:pPr>
            <a:r>
              <a:rPr lang="en-US" sz="800" b="1" dirty="0"/>
              <a:t>REST API</a:t>
            </a:r>
          </a:p>
          <a:p>
            <a:pPr lvl="0" rtl="0">
              <a:spcBef>
                <a:spcPts val="0"/>
              </a:spcBef>
              <a:buNone/>
            </a:pPr>
            <a:r>
              <a:rPr lang="en-US" sz="800" i="1" dirty="0"/>
              <a:t>Examples:</a:t>
            </a:r>
          </a:p>
          <a:p>
            <a:pPr lvl="0" rtl="0">
              <a:spcBef>
                <a:spcPts val="0"/>
              </a:spcBef>
              <a:buNone/>
            </a:pPr>
            <a:r>
              <a:rPr lang="en-US" sz="800" i="1" dirty="0"/>
              <a:t>- Scale Up/Down</a:t>
            </a:r>
          </a:p>
          <a:p>
            <a:pPr lvl="0" rtl="0">
              <a:spcBef>
                <a:spcPts val="0"/>
              </a:spcBef>
              <a:buNone/>
            </a:pPr>
            <a:r>
              <a:rPr lang="en-US" sz="800" i="1" dirty="0"/>
              <a:t>- Set Uplink bandwidth</a:t>
            </a:r>
          </a:p>
          <a:p>
            <a:r>
              <a:rPr lang="en-US" sz="800" i="1" dirty="0"/>
              <a:t>- Blacklist Subscriber</a:t>
            </a:r>
          </a:p>
        </p:txBody>
      </p:sp>
      <p:sp>
        <p:nvSpPr>
          <p:cNvPr id="132" name="Shape 489"/>
          <p:cNvSpPr txBox="1"/>
          <p:nvPr/>
        </p:nvSpPr>
        <p:spPr>
          <a:xfrm>
            <a:off x="8061552" y="3197008"/>
            <a:ext cx="1012981" cy="315639"/>
          </a:xfrm>
          <a:prstGeom prst="rect">
            <a:avLst/>
          </a:prstGeom>
          <a:noFill/>
          <a:ln>
            <a:noFill/>
          </a:ln>
        </p:spPr>
        <p:txBody>
          <a:bodyPr lIns="91425" tIns="91425" rIns="91425" bIns="91425" anchor="ctr" anchorCtr="0">
            <a:noAutofit/>
          </a:bodyPr>
          <a:lstStyle/>
          <a:p>
            <a:pPr lvl="0" algn="ctr" rtl="0">
              <a:spcBef>
                <a:spcPts val="0"/>
              </a:spcBef>
              <a:buNone/>
            </a:pPr>
            <a:r>
              <a:rPr lang="en-US" sz="800" dirty="0"/>
              <a:t>Execute </a:t>
            </a:r>
          </a:p>
          <a:p>
            <a:pPr lvl="0" algn="ctr" rtl="0">
              <a:spcBef>
                <a:spcPts val="0"/>
              </a:spcBef>
              <a:buNone/>
            </a:pPr>
            <a:r>
              <a:rPr lang="en-US" sz="800" dirty="0"/>
              <a:t>Control Decision</a:t>
            </a:r>
          </a:p>
        </p:txBody>
      </p:sp>
    </p:spTree>
    <p:extLst>
      <p:ext uri="{BB962C8B-B14F-4D97-AF65-F5344CB8AC3E}">
        <p14:creationId xmlns:p14="http://schemas.microsoft.com/office/powerpoint/2010/main" val="242148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 Loop Control – SON in Mobile CORD</a:t>
            </a:r>
          </a:p>
        </p:txBody>
      </p:sp>
      <p:pic>
        <p:nvPicPr>
          <p:cNvPr id="42" name="Shape 530"/>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700900" y="3851694"/>
            <a:ext cx="950482" cy="682057"/>
          </a:xfrm>
          <a:prstGeom prst="rect">
            <a:avLst/>
          </a:prstGeom>
          <a:noFill/>
          <a:ln>
            <a:noFill/>
          </a:ln>
        </p:spPr>
      </p:pic>
      <p:sp>
        <p:nvSpPr>
          <p:cNvPr id="43" name="Shape 531"/>
          <p:cNvSpPr txBox="1"/>
          <p:nvPr/>
        </p:nvSpPr>
        <p:spPr>
          <a:xfrm>
            <a:off x="1987661" y="4533753"/>
            <a:ext cx="674031" cy="276999"/>
          </a:xfrm>
          <a:prstGeom prst="rect">
            <a:avLst/>
          </a:prstGeom>
          <a:noFill/>
          <a:ln>
            <a:noFill/>
          </a:ln>
        </p:spPr>
        <p:txBody>
          <a:bodyPr lIns="82283" tIns="41130" rIns="82283" bIns="41130" anchor="t" anchorCtr="0">
            <a:noAutofit/>
          </a:bodyPr>
          <a:lstStyle/>
          <a:p>
            <a:pPr marL="0" marR="0" lvl="0" indent="0" defTabSz="914400" eaLnBrk="1" fontAlgn="auto" latinLnBrk="0" hangingPunct="1">
              <a:lnSpc>
                <a:spcPct val="100000"/>
              </a:lnSpc>
              <a:spcBef>
                <a:spcPts val="0"/>
              </a:spcBef>
              <a:spcAft>
                <a:spcPts val="0"/>
              </a:spcAft>
              <a:buClr>
                <a:srgbClr val="000000"/>
              </a:buClr>
              <a:buSzPct val="25000"/>
              <a:buFontTx/>
              <a:buNone/>
              <a:tabLst/>
              <a:defRPr/>
            </a:pPr>
            <a:r>
              <a:rPr kumimoji="0" lang="en-US" sz="1000" b="1" i="0" u="none" strike="noStrike" kern="0" cap="none" spc="0" normalizeH="0" baseline="0" noProof="0" dirty="0">
                <a:ln>
                  <a:noFill/>
                </a:ln>
                <a:solidFill>
                  <a:sysClr val="windowText" lastClr="000000"/>
                </a:solidFill>
                <a:effectLst/>
                <a:uLnTx/>
                <a:uFillTx/>
                <a:rtl val="0"/>
              </a:rPr>
              <a:t>RRH</a:t>
            </a:r>
            <a:endParaRPr kumimoji="0" lang="en-US" sz="1300" b="1" i="0" u="none" strike="noStrike" kern="0" cap="none" spc="0" normalizeH="0" baseline="0" noProof="0" dirty="0">
              <a:ln>
                <a:noFill/>
              </a:ln>
              <a:solidFill>
                <a:sysClr val="windowText" lastClr="000000"/>
              </a:solidFill>
              <a:effectLst/>
              <a:uLnTx/>
              <a:uFillTx/>
              <a:rtl val="0"/>
            </a:endParaRPr>
          </a:p>
        </p:txBody>
      </p:sp>
      <p:sp>
        <p:nvSpPr>
          <p:cNvPr id="44" name="Shape 576"/>
          <p:cNvSpPr/>
          <p:nvPr/>
        </p:nvSpPr>
        <p:spPr>
          <a:xfrm rot="5400000">
            <a:off x="4488752" y="3453588"/>
            <a:ext cx="70394" cy="2766401"/>
          </a:xfrm>
          <a:prstGeom prst="rightBracket">
            <a:avLst>
              <a:gd name="adj" fmla="val 8333"/>
            </a:avLst>
          </a:prstGeom>
          <a:noFill/>
          <a:ln w="12700" cap="flat" cmpd="sng">
            <a:solidFill>
              <a:srgbClr val="7F7F7F"/>
            </a:solidFill>
            <a:prstDash val="solid"/>
            <a:round/>
            <a:headEnd type="none" w="med" len="med"/>
            <a:tailEnd type="none" w="med" len="med"/>
          </a:ln>
        </p:spPr>
        <p:txBody>
          <a:bodyPr lIns="82283" tIns="41130" rIns="82283" bIns="4113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ysClr val="windowText" lastClr="000000"/>
              </a:solidFill>
              <a:effectLst/>
              <a:uLnTx/>
              <a:uFillTx/>
              <a:rtl val="0"/>
            </a:endParaRPr>
          </a:p>
        </p:txBody>
      </p:sp>
      <p:pic>
        <p:nvPicPr>
          <p:cNvPr id="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232" y="3238655"/>
            <a:ext cx="2858918" cy="68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Shape 531"/>
          <p:cNvSpPr txBox="1"/>
          <p:nvPr/>
        </p:nvSpPr>
        <p:spPr>
          <a:xfrm>
            <a:off x="4109492" y="4925510"/>
            <a:ext cx="1143000" cy="276999"/>
          </a:xfrm>
          <a:prstGeom prst="rect">
            <a:avLst/>
          </a:prstGeom>
          <a:noFill/>
          <a:ln>
            <a:noFill/>
          </a:ln>
        </p:spPr>
        <p:txBody>
          <a:bodyPr lIns="82283" tIns="41130" rIns="82283" bIns="41130" anchor="t" anchorCtr="0">
            <a:noAutofit/>
          </a:bodyPr>
          <a:lstStyle/>
          <a:p>
            <a:pPr marL="0" marR="0" lvl="0" indent="0" defTabSz="914400" eaLnBrk="1" fontAlgn="auto" latinLnBrk="0" hangingPunct="1">
              <a:lnSpc>
                <a:spcPct val="100000"/>
              </a:lnSpc>
              <a:spcBef>
                <a:spcPts val="0"/>
              </a:spcBef>
              <a:spcAft>
                <a:spcPts val="0"/>
              </a:spcAft>
              <a:buClr>
                <a:srgbClr val="000000"/>
              </a:buClr>
              <a:buSzPct val="25000"/>
              <a:buFontTx/>
              <a:buNone/>
              <a:tabLst/>
              <a:defRPr/>
            </a:pPr>
            <a:r>
              <a:rPr kumimoji="0" lang="en-US" sz="1000" b="1" i="0" u="none" strike="noStrike" kern="0" cap="none" spc="0" normalizeH="0" baseline="0" noProof="0" dirty="0">
                <a:ln>
                  <a:noFill/>
                </a:ln>
                <a:solidFill>
                  <a:sysClr val="windowText" lastClr="000000"/>
                </a:solidFill>
                <a:effectLst/>
                <a:uLnTx/>
                <a:uFillTx/>
                <a:rtl val="0"/>
              </a:rPr>
              <a:t>Mobile edge</a:t>
            </a:r>
            <a:endParaRPr kumimoji="0" lang="en-US" sz="1300" b="1" i="0" u="none" strike="noStrike" kern="0" cap="none" spc="0" normalizeH="0" baseline="0" noProof="0" dirty="0">
              <a:ln>
                <a:noFill/>
              </a:ln>
              <a:solidFill>
                <a:sysClr val="windowText" lastClr="000000"/>
              </a:solidFill>
              <a:effectLst/>
              <a:uLnTx/>
              <a:uFillTx/>
              <a:rtl val="0"/>
            </a:endParaRPr>
          </a:p>
        </p:txBody>
      </p:sp>
      <p:sp>
        <p:nvSpPr>
          <p:cNvPr id="47" name="Shape 550"/>
          <p:cNvSpPr/>
          <p:nvPr/>
        </p:nvSpPr>
        <p:spPr>
          <a:xfrm>
            <a:off x="3333800" y="4110715"/>
            <a:ext cx="664960" cy="578700"/>
          </a:xfrm>
          <a:prstGeom prst="roundRect">
            <a:avLst>
              <a:gd name="adj" fmla="val 16667"/>
            </a:avLst>
          </a:prstGeom>
          <a:solidFill>
            <a:srgbClr val="938953"/>
          </a:solidFill>
          <a:ln>
            <a:noFill/>
          </a:ln>
        </p:spPr>
        <p:txBody>
          <a:bodyPr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endParaRPr kumimoji="0" lang="en-US" sz="900" b="1" i="0" u="none" strike="noStrike" kern="0" cap="none" spc="0" normalizeH="0" baseline="0" noProof="0" dirty="0">
              <a:ln>
                <a:noFill/>
              </a:ln>
              <a:solidFill>
                <a:srgbClr val="FFFFFF"/>
              </a:solidFill>
              <a:effectLst/>
              <a:uLnTx/>
              <a:uFillTx/>
              <a:rtl val="0"/>
            </a:endParaRPr>
          </a:p>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endParaRPr kumimoji="0" lang="en-US" sz="900" b="1" i="0" u="none" strike="noStrike" kern="0" cap="none" spc="0" normalizeH="0" baseline="0" noProof="0" dirty="0">
              <a:ln>
                <a:noFill/>
              </a:ln>
              <a:solidFill>
                <a:srgbClr val="FFFFFF"/>
              </a:solidFill>
              <a:effectLst/>
              <a:uLnTx/>
              <a:uFillTx/>
              <a:rtl val="0"/>
            </a:endParaRPr>
          </a:p>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vBBU</a:t>
            </a:r>
          </a:p>
        </p:txBody>
      </p:sp>
      <p:sp>
        <p:nvSpPr>
          <p:cNvPr id="48" name="Shape 578"/>
          <p:cNvSpPr/>
          <p:nvPr/>
        </p:nvSpPr>
        <p:spPr>
          <a:xfrm>
            <a:off x="3384798" y="4139796"/>
            <a:ext cx="522987" cy="323706"/>
          </a:xfrm>
          <a:prstGeom prst="roundRect">
            <a:avLst>
              <a:gd name="adj" fmla="val 16667"/>
            </a:avLst>
          </a:prstGeom>
          <a:solidFill>
            <a:srgbClr val="9BBB59">
              <a:lumMod val="50000"/>
            </a:srgbClr>
          </a:solidFill>
          <a:ln>
            <a:noFill/>
          </a:ln>
        </p:spPr>
        <p:txBody>
          <a:bodyPr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SON</a:t>
            </a:r>
          </a:p>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Agent</a:t>
            </a:r>
          </a:p>
        </p:txBody>
      </p:sp>
      <p:sp>
        <p:nvSpPr>
          <p:cNvPr id="49" name="Shape 550"/>
          <p:cNvSpPr/>
          <p:nvPr/>
        </p:nvSpPr>
        <p:spPr>
          <a:xfrm>
            <a:off x="3048232" y="3993853"/>
            <a:ext cx="623292" cy="557430"/>
          </a:xfrm>
          <a:prstGeom prst="roundRect">
            <a:avLst>
              <a:gd name="adj" fmla="val 16667"/>
            </a:avLst>
          </a:prstGeom>
          <a:solidFill>
            <a:srgbClr val="938953"/>
          </a:solidFill>
          <a:ln>
            <a:noFill/>
          </a:ln>
        </p:spPr>
        <p:txBody>
          <a:bodyPr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endParaRPr kumimoji="0" lang="en-US" sz="900" b="1" i="0" u="none" strike="noStrike" kern="0" cap="none" spc="0" normalizeH="0" baseline="0" noProof="0" dirty="0">
              <a:ln>
                <a:noFill/>
              </a:ln>
              <a:solidFill>
                <a:srgbClr val="FFFFFF"/>
              </a:solidFill>
              <a:effectLst/>
              <a:uLnTx/>
              <a:uFillTx/>
              <a:rtl val="0"/>
            </a:endParaRPr>
          </a:p>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endParaRPr kumimoji="0" lang="en-US" sz="900" b="1" i="0" u="none" strike="noStrike" kern="0" cap="none" spc="0" normalizeH="0" baseline="0" noProof="0" dirty="0">
              <a:ln>
                <a:noFill/>
              </a:ln>
              <a:solidFill>
                <a:srgbClr val="FFFFFF"/>
              </a:solidFill>
              <a:effectLst/>
              <a:uLnTx/>
              <a:uFillTx/>
              <a:rtl val="0"/>
            </a:endParaRPr>
          </a:p>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vBBU</a:t>
            </a:r>
          </a:p>
        </p:txBody>
      </p:sp>
      <p:sp>
        <p:nvSpPr>
          <p:cNvPr id="50" name="Shape 578"/>
          <p:cNvSpPr/>
          <p:nvPr/>
        </p:nvSpPr>
        <p:spPr>
          <a:xfrm>
            <a:off x="3099230" y="4022934"/>
            <a:ext cx="522987" cy="323706"/>
          </a:xfrm>
          <a:prstGeom prst="roundRect">
            <a:avLst>
              <a:gd name="adj" fmla="val 16667"/>
            </a:avLst>
          </a:prstGeom>
          <a:solidFill>
            <a:srgbClr val="9BBB59">
              <a:lumMod val="50000"/>
            </a:srgbClr>
          </a:solidFill>
          <a:ln>
            <a:noFill/>
          </a:ln>
        </p:spPr>
        <p:txBody>
          <a:bodyPr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SON</a:t>
            </a:r>
          </a:p>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Agent</a:t>
            </a:r>
          </a:p>
        </p:txBody>
      </p:sp>
      <p:sp>
        <p:nvSpPr>
          <p:cNvPr id="51" name="자유형 36"/>
          <p:cNvSpPr/>
          <p:nvPr/>
        </p:nvSpPr>
        <p:spPr>
          <a:xfrm>
            <a:off x="3460267" y="3111265"/>
            <a:ext cx="1438149" cy="919744"/>
          </a:xfrm>
          <a:custGeom>
            <a:avLst/>
            <a:gdLst>
              <a:gd name="connsiteX0" fmla="*/ 365760 w 368478"/>
              <a:gd name="connsiteY0" fmla="*/ 0 h 899770"/>
              <a:gd name="connsiteX1" fmla="*/ 336499 w 368478"/>
              <a:gd name="connsiteY1" fmla="*/ 424282 h 899770"/>
              <a:gd name="connsiteX2" fmla="*/ 138989 w 368478"/>
              <a:gd name="connsiteY2" fmla="*/ 599847 h 899770"/>
              <a:gd name="connsiteX3" fmla="*/ 29261 w 368478"/>
              <a:gd name="connsiteY3" fmla="*/ 746151 h 899770"/>
              <a:gd name="connsiteX4" fmla="*/ 0 w 368478"/>
              <a:gd name="connsiteY4" fmla="*/ 899770 h 89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78" h="899770">
                <a:moveTo>
                  <a:pt x="365760" y="0"/>
                </a:moveTo>
                <a:cubicBezTo>
                  <a:pt x="370027" y="162154"/>
                  <a:pt x="374294" y="324308"/>
                  <a:pt x="336499" y="424282"/>
                </a:cubicBezTo>
                <a:cubicBezTo>
                  <a:pt x="298704" y="524256"/>
                  <a:pt x="190195" y="546202"/>
                  <a:pt x="138989" y="599847"/>
                </a:cubicBezTo>
                <a:cubicBezTo>
                  <a:pt x="87783" y="653492"/>
                  <a:pt x="52426" y="696164"/>
                  <a:pt x="29261" y="746151"/>
                </a:cubicBezTo>
                <a:cubicBezTo>
                  <a:pt x="6096" y="796138"/>
                  <a:pt x="3048" y="847954"/>
                  <a:pt x="0" y="899770"/>
                </a:cubicBezTo>
              </a:path>
            </a:pathLst>
          </a:custGeom>
          <a:noFill/>
          <a:ln w="19050" cap="flat" cmpd="sng" algn="ctr">
            <a:solidFill>
              <a:srgbClr val="00B050"/>
            </a:solidFill>
            <a:prstDash val="sysDash"/>
            <a:headEnd type="triangl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endParaRPr>
          </a:p>
        </p:txBody>
      </p:sp>
      <p:sp>
        <p:nvSpPr>
          <p:cNvPr id="52" name="Shape 531"/>
          <p:cNvSpPr txBox="1"/>
          <p:nvPr/>
        </p:nvSpPr>
        <p:spPr>
          <a:xfrm>
            <a:off x="6700292" y="4929775"/>
            <a:ext cx="1219200" cy="276999"/>
          </a:xfrm>
          <a:prstGeom prst="rect">
            <a:avLst/>
          </a:prstGeom>
          <a:noFill/>
          <a:ln>
            <a:noFill/>
          </a:ln>
        </p:spPr>
        <p:txBody>
          <a:bodyPr lIns="82283" tIns="41130" rIns="82283" bIns="41130" anchor="t" anchorCtr="0">
            <a:noAutofit/>
          </a:bodyPr>
          <a:lstStyle/>
          <a:p>
            <a:pPr marL="0" marR="0" lvl="0" indent="0" defTabSz="914400" eaLnBrk="1" fontAlgn="auto" latinLnBrk="0" hangingPunct="1">
              <a:lnSpc>
                <a:spcPct val="100000"/>
              </a:lnSpc>
              <a:spcBef>
                <a:spcPts val="0"/>
              </a:spcBef>
              <a:spcAft>
                <a:spcPts val="0"/>
              </a:spcAft>
              <a:buClr>
                <a:srgbClr val="000000"/>
              </a:buClr>
              <a:buSzPct val="25000"/>
              <a:buFontTx/>
              <a:buNone/>
              <a:tabLst/>
              <a:defRPr/>
            </a:pPr>
            <a:r>
              <a:rPr kumimoji="0" lang="en-US" sz="1000" b="1" i="0" u="none" strike="noStrike" kern="0" cap="none" spc="0" normalizeH="0" baseline="0" noProof="0" dirty="0">
                <a:ln>
                  <a:noFill/>
                </a:ln>
                <a:solidFill>
                  <a:sysClr val="windowText" lastClr="000000"/>
                </a:solidFill>
                <a:effectLst/>
                <a:uLnTx/>
                <a:uFillTx/>
                <a:rtl val="0"/>
              </a:rPr>
              <a:t>Centralized Core</a:t>
            </a:r>
            <a:endParaRPr kumimoji="0" lang="en-US" sz="1300" b="1" i="0" u="none" strike="noStrike" kern="0" cap="none" spc="0" normalizeH="0" baseline="0" noProof="0" dirty="0">
              <a:ln>
                <a:noFill/>
              </a:ln>
              <a:solidFill>
                <a:sysClr val="windowText" lastClr="000000"/>
              </a:solidFill>
              <a:effectLst/>
              <a:uLnTx/>
              <a:uFillTx/>
              <a:rtl val="0"/>
            </a:endParaRPr>
          </a:p>
        </p:txBody>
      </p:sp>
      <p:sp>
        <p:nvSpPr>
          <p:cNvPr id="53" name="Shape 556"/>
          <p:cNvSpPr/>
          <p:nvPr/>
        </p:nvSpPr>
        <p:spPr>
          <a:xfrm>
            <a:off x="3052311" y="2013527"/>
            <a:ext cx="2800162" cy="347351"/>
          </a:xfrm>
          <a:prstGeom prst="roundRect">
            <a:avLst>
              <a:gd name="adj" fmla="val 16667"/>
            </a:avLst>
          </a:prstGeom>
          <a:solidFill>
            <a:srgbClr val="4BACC6">
              <a:lumMod val="75000"/>
            </a:srgbClr>
          </a:solidFill>
          <a:ln>
            <a:noFill/>
          </a:ln>
        </p:spPr>
        <p:txBody>
          <a:bodyPr lIns="0" tIns="0" rIns="0" bIns="0" anchor="ctr" anchorCtr="0">
            <a:noAutofit/>
          </a:bodyPr>
          <a:lstStyle/>
          <a:p>
            <a:pPr marL="0" marR="0" lvl="0" indent="0" defTabSz="914400" eaLnBrk="1" fontAlgn="auto" latinLnBrk="0" hangingPunct="1">
              <a:lnSpc>
                <a:spcPct val="9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    SON</a:t>
            </a:r>
          </a:p>
          <a:p>
            <a:pPr marL="0" marR="0" lvl="0" indent="0" defTabSz="914400" eaLnBrk="1" fontAlgn="auto" latinLnBrk="0" hangingPunct="1">
              <a:lnSpc>
                <a:spcPct val="9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    Application</a:t>
            </a:r>
          </a:p>
        </p:txBody>
      </p:sp>
      <p:sp>
        <p:nvSpPr>
          <p:cNvPr id="54" name="Shape 556"/>
          <p:cNvSpPr/>
          <p:nvPr/>
        </p:nvSpPr>
        <p:spPr>
          <a:xfrm>
            <a:off x="4531332" y="2042787"/>
            <a:ext cx="1171481" cy="285236"/>
          </a:xfrm>
          <a:prstGeom prst="roundRect">
            <a:avLst>
              <a:gd name="adj" fmla="val 16667"/>
            </a:avLst>
          </a:prstGeom>
          <a:solidFill>
            <a:srgbClr val="FFFFFF">
              <a:lumMod val="75000"/>
            </a:srgbClr>
          </a:solidFill>
          <a:ln>
            <a:noFill/>
          </a:ln>
        </p:spPr>
        <p:txBody>
          <a:bodyPr lIns="0" tIns="0" rIns="0" bIns="0" anchor="ctr" anchorCtr="0">
            <a:noAutofit/>
          </a:bodyPr>
          <a:lstStyle/>
          <a:p>
            <a:pPr marL="0" marR="0" lvl="0" indent="0" algn="ctr" defTabSz="914400" eaLnBrk="1" fontAlgn="auto" latinLnBrk="0" hangingPunct="1">
              <a:lnSpc>
                <a:spcPct val="9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SON</a:t>
            </a:r>
          </a:p>
          <a:p>
            <a:pPr marL="0" marR="0" lvl="0" indent="0" algn="ctr" defTabSz="914400" eaLnBrk="1" fontAlgn="auto" latinLnBrk="0" hangingPunct="1">
              <a:lnSpc>
                <a:spcPct val="9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Portal</a:t>
            </a:r>
          </a:p>
        </p:txBody>
      </p:sp>
      <p:sp>
        <p:nvSpPr>
          <p:cNvPr id="55" name="Shape 555"/>
          <p:cNvSpPr/>
          <p:nvPr/>
        </p:nvSpPr>
        <p:spPr>
          <a:xfrm>
            <a:off x="3041278" y="2565622"/>
            <a:ext cx="2824192" cy="570213"/>
          </a:xfrm>
          <a:prstGeom prst="rect">
            <a:avLst/>
          </a:prstGeom>
          <a:solidFill>
            <a:srgbClr val="8064A2">
              <a:lumMod val="60000"/>
              <a:lumOff val="40000"/>
            </a:srgbClr>
          </a:solidFill>
          <a:ln>
            <a:noFill/>
          </a:ln>
        </p:spPr>
        <p:txBody>
          <a:bodyPr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b="0" i="0" u="none" strike="noStrike" kern="0" cap="none" spc="0" normalizeH="0" baseline="0" noProof="0" dirty="0">
                <a:ln>
                  <a:noFill/>
                </a:ln>
                <a:solidFill>
                  <a:srgbClr val="FFFFFF"/>
                </a:solidFill>
                <a:effectLst/>
                <a:uLnTx/>
                <a:uFillTx/>
                <a:rtl val="0"/>
              </a:rPr>
              <a:t>M-CORD Platform</a:t>
            </a:r>
          </a:p>
        </p:txBody>
      </p:sp>
      <p:sp>
        <p:nvSpPr>
          <p:cNvPr id="56" name="모서리가 둥근 직사각형 61"/>
          <p:cNvSpPr/>
          <p:nvPr/>
        </p:nvSpPr>
        <p:spPr>
          <a:xfrm>
            <a:off x="3242939" y="2806997"/>
            <a:ext cx="1303107" cy="304268"/>
          </a:xfrm>
          <a:prstGeom prst="roundRect">
            <a:avLst/>
          </a:prstGeom>
          <a:solidFill>
            <a:srgbClr val="8064A2">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0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rPr>
              <a:t>XOS + ONOS + Service</a:t>
            </a:r>
            <a:r>
              <a:rPr kumimoji="0" lang="en-US" altLang="ko-KR" sz="1000" b="0" i="0" u="none" strike="noStrike" kern="0" cap="none" spc="0" normalizeH="0" noProof="0" dirty="0">
                <a:ln>
                  <a:noFill/>
                </a:ln>
                <a:solidFill>
                  <a:srgbClr val="FFFFFF"/>
                </a:solidFill>
                <a:effectLst/>
                <a:uLnTx/>
                <a:uFillTx/>
                <a:latin typeface="Arial"/>
                <a:ea typeface="맑은 고딕" panose="020B0503020000020004" pitchFamily="34" charset="-127"/>
                <a:cs typeface="+mn-cs"/>
              </a:rPr>
              <a:t> Controllers</a:t>
            </a:r>
            <a:endParaRPr kumimoji="0" lang="ko-KR" altLang="en-US" sz="10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endParaRPr>
          </a:p>
        </p:txBody>
      </p:sp>
      <p:sp>
        <p:nvSpPr>
          <p:cNvPr id="57" name="모서리가 둥근 직사각형 62"/>
          <p:cNvSpPr/>
          <p:nvPr/>
        </p:nvSpPr>
        <p:spPr>
          <a:xfrm>
            <a:off x="4599211" y="2806997"/>
            <a:ext cx="1067954" cy="304268"/>
          </a:xfrm>
          <a:prstGeom prst="roundRect">
            <a:avLst/>
          </a:prstGeom>
          <a:solidFill>
            <a:srgbClr val="8064A2">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000" b="0" i="0" u="none" strike="noStrike" kern="0" cap="none" spc="0" normalizeH="0" baseline="0" noProof="0" dirty="0" err="1">
                <a:ln>
                  <a:noFill/>
                </a:ln>
                <a:solidFill>
                  <a:srgbClr val="FFFFFF"/>
                </a:solidFill>
                <a:effectLst/>
                <a:uLnTx/>
                <a:uFillTx/>
                <a:latin typeface="Arial"/>
                <a:ea typeface="맑은 고딕" panose="020B0503020000020004" pitchFamily="34" charset="-127"/>
                <a:cs typeface="+mn-cs"/>
              </a:rPr>
              <a:t>Monitroing</a:t>
            </a:r>
            <a:r>
              <a:rPr kumimoji="0" lang="en-US" altLang="ko-KR" sz="10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rPr>
              <a:t>-as-a-Service</a:t>
            </a:r>
            <a:endParaRPr kumimoji="0" lang="ko-KR" altLang="en-US" sz="10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endParaRPr>
          </a:p>
        </p:txBody>
      </p:sp>
      <p:sp>
        <p:nvSpPr>
          <p:cNvPr id="58" name="Shape 576"/>
          <p:cNvSpPr/>
          <p:nvPr/>
        </p:nvSpPr>
        <p:spPr>
          <a:xfrm rot="5400000">
            <a:off x="7236126" y="4418885"/>
            <a:ext cx="45719" cy="898918"/>
          </a:xfrm>
          <a:prstGeom prst="rightBracket">
            <a:avLst>
              <a:gd name="adj" fmla="val 8333"/>
            </a:avLst>
          </a:prstGeom>
          <a:noFill/>
          <a:ln w="12700" cap="flat" cmpd="sng">
            <a:solidFill>
              <a:srgbClr val="7F7F7F"/>
            </a:solidFill>
            <a:prstDash val="solid"/>
            <a:round/>
            <a:headEnd type="none" w="med" len="med"/>
            <a:tailEnd type="none" w="med" len="med"/>
          </a:ln>
        </p:spPr>
        <p:txBody>
          <a:bodyPr lIns="82283" tIns="41130" rIns="82283" bIns="4113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ysClr val="windowText" lastClr="000000"/>
              </a:solidFill>
              <a:effectLst/>
              <a:uLnTx/>
              <a:uFillTx/>
              <a:rtl val="0"/>
            </a:endParaRPr>
          </a:p>
        </p:txBody>
      </p:sp>
      <p:pic>
        <p:nvPicPr>
          <p:cNvPr id="59" name="Picture 6"/>
          <p:cNvPicPr>
            <a:picLocks noChangeAspect="1" noChangeArrowheads="1"/>
          </p:cNvPicPr>
          <p:nvPr/>
        </p:nvPicPr>
        <p:blipFill>
          <a:blip r:embed="rId5">
            <a:duotone>
              <a:srgbClr val="4F81B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089530" y="3993228"/>
            <a:ext cx="370046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6">
            <a:duotone>
              <a:prstClr val="black"/>
              <a:srgbClr val="EEECE1">
                <a:tint val="45000"/>
                <a:satMod val="400000"/>
              </a:srgbClr>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61692" y="4050716"/>
            <a:ext cx="347663"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2" name="Straight Arrow Connector 61"/>
          <p:cNvCxnSpPr/>
          <p:nvPr/>
        </p:nvCxnSpPr>
        <p:spPr>
          <a:xfrm flipV="1">
            <a:off x="4857308" y="2360429"/>
            <a:ext cx="0" cy="194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4089530" y="2360878"/>
            <a:ext cx="0" cy="204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Shape 489"/>
          <p:cNvSpPr txBox="1"/>
          <p:nvPr/>
        </p:nvSpPr>
        <p:spPr>
          <a:xfrm>
            <a:off x="4857308" y="2409818"/>
            <a:ext cx="920893" cy="99157"/>
          </a:xfrm>
          <a:prstGeom prst="rect">
            <a:avLst/>
          </a:prstGeom>
          <a:noFill/>
          <a:ln>
            <a:noFill/>
          </a:ln>
        </p:spPr>
        <p:txBody>
          <a:bodyPr lIns="91425" tIns="91425" rIns="91425" bIns="91425" anchor="ctr" anchorCtr="0">
            <a:noAutofit/>
          </a:bodyPr>
          <a:lstStyle/>
          <a:p>
            <a:pPr lvl="0" algn="ctr" rtl="0">
              <a:spcBef>
                <a:spcPts val="0"/>
              </a:spcBef>
              <a:buNone/>
            </a:pPr>
            <a:r>
              <a:rPr lang="en-US" sz="800" dirty="0"/>
              <a:t>Observed Data</a:t>
            </a:r>
          </a:p>
        </p:txBody>
      </p:sp>
      <p:sp>
        <p:nvSpPr>
          <p:cNvPr id="66" name="Shape 489"/>
          <p:cNvSpPr txBox="1"/>
          <p:nvPr/>
        </p:nvSpPr>
        <p:spPr>
          <a:xfrm>
            <a:off x="3143858" y="2402346"/>
            <a:ext cx="1012982" cy="99157"/>
          </a:xfrm>
          <a:prstGeom prst="rect">
            <a:avLst/>
          </a:prstGeom>
          <a:noFill/>
          <a:ln>
            <a:noFill/>
          </a:ln>
        </p:spPr>
        <p:txBody>
          <a:bodyPr lIns="91425" tIns="91425" rIns="91425" bIns="91425" anchor="ctr" anchorCtr="0">
            <a:noAutofit/>
          </a:bodyPr>
          <a:lstStyle/>
          <a:p>
            <a:pPr lvl="0" algn="ctr" rtl="0">
              <a:spcBef>
                <a:spcPts val="0"/>
              </a:spcBef>
              <a:buNone/>
            </a:pPr>
            <a:r>
              <a:rPr lang="en-US" sz="800" dirty="0"/>
              <a:t>Control Decision</a:t>
            </a:r>
          </a:p>
        </p:txBody>
      </p:sp>
      <p:sp>
        <p:nvSpPr>
          <p:cNvPr id="67" name="자유형 36"/>
          <p:cNvSpPr/>
          <p:nvPr/>
        </p:nvSpPr>
        <p:spPr>
          <a:xfrm>
            <a:off x="3384799" y="3136606"/>
            <a:ext cx="433442" cy="894404"/>
          </a:xfrm>
          <a:custGeom>
            <a:avLst/>
            <a:gdLst>
              <a:gd name="connsiteX0" fmla="*/ 365760 w 368478"/>
              <a:gd name="connsiteY0" fmla="*/ 0 h 899770"/>
              <a:gd name="connsiteX1" fmla="*/ 336499 w 368478"/>
              <a:gd name="connsiteY1" fmla="*/ 424282 h 899770"/>
              <a:gd name="connsiteX2" fmla="*/ 138989 w 368478"/>
              <a:gd name="connsiteY2" fmla="*/ 599847 h 899770"/>
              <a:gd name="connsiteX3" fmla="*/ 29261 w 368478"/>
              <a:gd name="connsiteY3" fmla="*/ 746151 h 899770"/>
              <a:gd name="connsiteX4" fmla="*/ 0 w 368478"/>
              <a:gd name="connsiteY4" fmla="*/ 899770 h 89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78" h="899770">
                <a:moveTo>
                  <a:pt x="365760" y="0"/>
                </a:moveTo>
                <a:cubicBezTo>
                  <a:pt x="370027" y="162154"/>
                  <a:pt x="374294" y="324308"/>
                  <a:pt x="336499" y="424282"/>
                </a:cubicBezTo>
                <a:cubicBezTo>
                  <a:pt x="298704" y="524256"/>
                  <a:pt x="190195" y="546202"/>
                  <a:pt x="138989" y="599847"/>
                </a:cubicBezTo>
                <a:cubicBezTo>
                  <a:pt x="87783" y="653492"/>
                  <a:pt x="52426" y="696164"/>
                  <a:pt x="29261" y="746151"/>
                </a:cubicBezTo>
                <a:cubicBezTo>
                  <a:pt x="6096" y="796138"/>
                  <a:pt x="3048" y="847954"/>
                  <a:pt x="0" y="899770"/>
                </a:cubicBezTo>
              </a:path>
            </a:pathLst>
          </a:custGeom>
          <a:noFill/>
          <a:ln w="12700" cap="flat" cmpd="sng" algn="ctr">
            <a:solidFill>
              <a:srgbClr val="FF0000"/>
            </a:solidFill>
            <a:prstDash val="sysDash"/>
            <a:headEnd type="none"/>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endParaRPr>
          </a:p>
        </p:txBody>
      </p:sp>
      <p:sp>
        <p:nvSpPr>
          <p:cNvPr id="28" name="Shape 423"/>
          <p:cNvSpPr txBox="1">
            <a:spLocks/>
          </p:cNvSpPr>
          <p:nvPr/>
        </p:nvSpPr>
        <p:spPr>
          <a:xfrm>
            <a:off x="6227336" y="2089035"/>
            <a:ext cx="1684136" cy="664632"/>
          </a:xfrm>
          <a:prstGeom prst="rect">
            <a:avLst/>
          </a:prstGeom>
          <a:solidFill>
            <a:srgbClr val="FCFFC1"/>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1600"/>
              </a:spcAft>
              <a:buClr>
                <a:schemeClr val="dk2"/>
              </a:buClr>
              <a:buFont typeface="Arial"/>
              <a:buNone/>
              <a:defRPr sz="2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pPr>
              <a:spcAft>
                <a:spcPts val="0"/>
              </a:spcAft>
            </a:pPr>
            <a:r>
              <a:rPr lang="en-US" sz="1000" i="1" dirty="0">
                <a:solidFill>
                  <a:schemeClr val="tx1"/>
                </a:solidFill>
              </a:rPr>
              <a:t>Observed Data Examples</a:t>
            </a:r>
            <a:r>
              <a:rPr lang="en-US" sz="1000" dirty="0">
                <a:solidFill>
                  <a:schemeClr val="tx1"/>
                </a:solidFill>
              </a:rPr>
              <a:t>:</a:t>
            </a:r>
          </a:p>
          <a:p>
            <a:pPr marL="285750" indent="-285750">
              <a:spcAft>
                <a:spcPts val="0"/>
              </a:spcAft>
              <a:buFontTx/>
              <a:buChar char="-"/>
            </a:pPr>
            <a:r>
              <a:rPr lang="en-US" sz="900" dirty="0">
                <a:solidFill>
                  <a:schemeClr val="tx1"/>
                </a:solidFill>
              </a:rPr>
              <a:t>Power level</a:t>
            </a:r>
          </a:p>
          <a:p>
            <a:pPr marL="285750" indent="-285750">
              <a:spcAft>
                <a:spcPts val="0"/>
              </a:spcAft>
              <a:buFontTx/>
              <a:buChar char="-"/>
            </a:pPr>
            <a:r>
              <a:rPr lang="en-US" sz="900" dirty="0">
                <a:solidFill>
                  <a:schemeClr val="tx1"/>
                </a:solidFill>
              </a:rPr>
              <a:t>CQI</a:t>
            </a:r>
          </a:p>
        </p:txBody>
      </p:sp>
      <p:sp>
        <p:nvSpPr>
          <p:cNvPr id="29" name="Shape 423"/>
          <p:cNvSpPr txBox="1">
            <a:spLocks/>
          </p:cNvSpPr>
          <p:nvPr/>
        </p:nvSpPr>
        <p:spPr>
          <a:xfrm>
            <a:off x="631676" y="2119608"/>
            <a:ext cx="2005912" cy="664632"/>
          </a:xfrm>
          <a:prstGeom prst="rect">
            <a:avLst/>
          </a:prstGeom>
          <a:solidFill>
            <a:srgbClr val="FCFFC1"/>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1600"/>
              </a:spcAft>
              <a:buClr>
                <a:schemeClr val="dk2"/>
              </a:buClr>
              <a:buFont typeface="Arial"/>
              <a:buNone/>
              <a:defRPr sz="2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pPr>
              <a:spcAft>
                <a:spcPts val="0"/>
              </a:spcAft>
            </a:pPr>
            <a:r>
              <a:rPr lang="en-US" sz="1000" i="1" dirty="0">
                <a:solidFill>
                  <a:schemeClr val="tx1"/>
                </a:solidFill>
              </a:rPr>
              <a:t>Control Decision Examples</a:t>
            </a:r>
            <a:r>
              <a:rPr lang="en-US" sz="1000" dirty="0">
                <a:solidFill>
                  <a:schemeClr val="tx1"/>
                </a:solidFill>
              </a:rPr>
              <a:t>:</a:t>
            </a:r>
          </a:p>
          <a:p>
            <a:pPr marL="285750" indent="-285750">
              <a:spcAft>
                <a:spcPts val="0"/>
              </a:spcAft>
              <a:buFontTx/>
              <a:buChar char="-"/>
            </a:pPr>
            <a:r>
              <a:rPr lang="en-US" sz="900" dirty="0">
                <a:solidFill>
                  <a:schemeClr val="tx1"/>
                </a:solidFill>
              </a:rPr>
              <a:t>Adjust power</a:t>
            </a:r>
          </a:p>
          <a:p>
            <a:pPr marL="285750" indent="-285750">
              <a:spcAft>
                <a:spcPts val="0"/>
              </a:spcAft>
              <a:buFontTx/>
              <a:buChar char="-"/>
            </a:pPr>
            <a:r>
              <a:rPr lang="en-US" sz="900" dirty="0">
                <a:solidFill>
                  <a:schemeClr val="tx1"/>
                </a:solidFill>
              </a:rPr>
              <a:t>Load balance among cells</a:t>
            </a:r>
          </a:p>
          <a:p>
            <a:pPr marL="285750" indent="-285750">
              <a:spcAft>
                <a:spcPts val="0"/>
              </a:spcAft>
              <a:buFontTx/>
              <a:buChar char="-"/>
            </a:pPr>
            <a:r>
              <a:rPr lang="en-US" sz="900" dirty="0">
                <a:solidFill>
                  <a:schemeClr val="tx1"/>
                </a:solidFill>
              </a:rPr>
              <a:t>Instantiate new </a:t>
            </a:r>
            <a:r>
              <a:rPr lang="en-US" sz="900" dirty="0" err="1">
                <a:solidFill>
                  <a:schemeClr val="tx1"/>
                </a:solidFill>
              </a:rPr>
              <a:t>vBBU</a:t>
            </a:r>
            <a:endParaRPr lang="en-US" sz="900" dirty="0">
              <a:solidFill>
                <a:schemeClr val="tx1"/>
              </a:solidFill>
            </a:endParaRPr>
          </a:p>
        </p:txBody>
      </p:sp>
      <p:sp>
        <p:nvSpPr>
          <p:cNvPr id="30" name="Text Placeholder 2"/>
          <p:cNvSpPr txBox="1">
            <a:spLocks/>
          </p:cNvSpPr>
          <p:nvPr/>
        </p:nvSpPr>
        <p:spPr>
          <a:xfrm>
            <a:off x="311701" y="910567"/>
            <a:ext cx="8520598" cy="927578"/>
          </a:xfrm>
          <a:prstGeom prst="rect">
            <a:avLst/>
          </a:prstGeom>
          <a:noFill/>
          <a:ln>
            <a:noFill/>
          </a:ln>
        </p:spPr>
        <p:txBody>
          <a:bodyPr lIns="91425" tIns="91425" rIns="91425" bIns="91425" anchor="t" anchorCtr="0">
            <a:normAutofit lnSpcReduction="10000"/>
          </a:bodyPr>
          <a:lstStyle>
            <a:defPPr marR="0" lvl="0" algn="l" rtl="0">
              <a:lnSpc>
                <a:spcPct val="100000"/>
              </a:lnSpc>
              <a:spcBef>
                <a:spcPts val="0"/>
              </a:spcBef>
              <a:spcAft>
                <a:spcPts val="0"/>
              </a:spcAft>
            </a:defPPr>
            <a:lvl1pPr marL="0" marR="0" lvl="0" indent="0" algn="l" rtl="0">
              <a:lnSpc>
                <a:spcPct val="100000"/>
              </a:lnSpc>
              <a:spcBef>
                <a:spcPts val="0"/>
              </a:spcBef>
              <a:spcAft>
                <a:spcPts val="1600"/>
              </a:spcAft>
              <a:buClr>
                <a:schemeClr val="dk2"/>
              </a:buClr>
              <a:buFont typeface="Arial"/>
              <a:buNone/>
              <a:defRPr sz="2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pPr marL="342900" indent="-342900">
              <a:spcAft>
                <a:spcPts val="100"/>
              </a:spcAft>
              <a:buFont typeface="Arial" panose="020B0604020202020204" pitchFamily="34" charset="0"/>
              <a:buChar char="•"/>
            </a:pPr>
            <a:r>
              <a:rPr lang="en-US" sz="1900" dirty="0">
                <a:solidFill>
                  <a:schemeClr val="tx1"/>
                </a:solidFill>
              </a:rPr>
              <a:t>SON ( Self Organizing Network) Application</a:t>
            </a:r>
          </a:p>
          <a:p>
            <a:pPr marL="800100" lvl="1" indent="-342900">
              <a:spcAft>
                <a:spcPts val="0"/>
              </a:spcAft>
              <a:buFont typeface="Arial" panose="020B0604020202020204" pitchFamily="34" charset="0"/>
              <a:buChar char="•"/>
            </a:pPr>
            <a:r>
              <a:rPr lang="en-US" dirty="0">
                <a:solidFill>
                  <a:schemeClr val="tx1"/>
                </a:solidFill>
              </a:rPr>
              <a:t>Closed loop control with RAN ‘Observe &amp; RAN Control Action’</a:t>
            </a:r>
          </a:p>
          <a:p>
            <a:pPr marL="800100" lvl="1" indent="-342900">
              <a:spcAft>
                <a:spcPts val="0"/>
              </a:spcAft>
              <a:buFont typeface="Arial" panose="020B0604020202020204" pitchFamily="34" charset="0"/>
              <a:buChar char="•"/>
            </a:pPr>
            <a:r>
              <a:rPr lang="en-US" dirty="0">
                <a:solidFill>
                  <a:schemeClr val="tx1"/>
                </a:solidFill>
              </a:rPr>
              <a:t>SON application collects and control RAN through M-CORD platform</a:t>
            </a:r>
          </a:p>
        </p:txBody>
      </p:sp>
    </p:spTree>
    <p:extLst>
      <p:ext uri="{BB962C8B-B14F-4D97-AF65-F5344CB8AC3E}">
        <p14:creationId xmlns:p14="http://schemas.microsoft.com/office/powerpoint/2010/main" val="1836083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55"/>
          <p:cNvSpPr/>
          <p:nvPr/>
        </p:nvSpPr>
        <p:spPr>
          <a:xfrm>
            <a:off x="3168874" y="2501824"/>
            <a:ext cx="2824192" cy="570213"/>
          </a:xfrm>
          <a:prstGeom prst="rect">
            <a:avLst/>
          </a:prstGeom>
          <a:solidFill>
            <a:srgbClr val="8064A2">
              <a:lumMod val="60000"/>
              <a:lumOff val="40000"/>
            </a:srgbClr>
          </a:solidFill>
          <a:ln>
            <a:noFill/>
          </a:ln>
        </p:spPr>
        <p:txBody>
          <a:bodyPr lIns="0" tIns="0" rIns="0" bIns="0" anchor="t" anchorCtr="0">
            <a:noAutofit/>
          </a:bodyPr>
          <a:lstStyle/>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b="0" i="0" u="none" strike="noStrike" kern="0" cap="none" spc="0" normalizeH="0" baseline="0" noProof="0" dirty="0">
                <a:ln>
                  <a:noFill/>
                </a:ln>
                <a:solidFill>
                  <a:srgbClr val="FFFFFF"/>
                </a:solidFill>
                <a:effectLst/>
                <a:uLnTx/>
                <a:uFillTx/>
                <a:rtl val="0"/>
              </a:rPr>
              <a:t>M-CORD Platform</a:t>
            </a:r>
          </a:p>
        </p:txBody>
      </p:sp>
      <p:sp>
        <p:nvSpPr>
          <p:cNvPr id="2" name="Title 1"/>
          <p:cNvSpPr>
            <a:spLocks noGrp="1"/>
          </p:cNvSpPr>
          <p:nvPr>
            <p:ph type="title"/>
          </p:nvPr>
        </p:nvSpPr>
        <p:spPr/>
        <p:txBody>
          <a:bodyPr/>
          <a:lstStyle/>
          <a:p>
            <a:r>
              <a:rPr lang="en-US" dirty="0"/>
              <a:t>Closed Loop Control – Service Scaling in M-CORD</a:t>
            </a:r>
          </a:p>
        </p:txBody>
      </p:sp>
      <p:sp>
        <p:nvSpPr>
          <p:cNvPr id="28" name="Shape 556"/>
          <p:cNvSpPr/>
          <p:nvPr/>
        </p:nvSpPr>
        <p:spPr>
          <a:xfrm>
            <a:off x="3169178" y="1948037"/>
            <a:ext cx="2835463" cy="347351"/>
          </a:xfrm>
          <a:prstGeom prst="roundRect">
            <a:avLst>
              <a:gd name="adj" fmla="val 16667"/>
            </a:avLst>
          </a:prstGeom>
          <a:solidFill>
            <a:srgbClr val="4BACC6">
              <a:lumMod val="75000"/>
            </a:srgbClr>
          </a:solidFill>
          <a:ln>
            <a:noFill/>
          </a:ln>
        </p:spPr>
        <p:txBody>
          <a:bodyPr lIns="0" tIns="0" rIns="0" bIns="0" anchor="ctr" anchorCtr="0">
            <a:noAutofit/>
          </a:bodyPr>
          <a:lstStyle/>
          <a:p>
            <a:pPr algn="ctr">
              <a:lnSpc>
                <a:spcPct val="90000"/>
              </a:lnSpc>
              <a:buClr>
                <a:srgbClr val="FFFFFF"/>
              </a:buClr>
              <a:buSzPct val="25000"/>
            </a:pPr>
            <a:r>
              <a:rPr lang="en-US" sz="900" b="1" dirty="0">
                <a:solidFill>
                  <a:srgbClr val="FFFFFF"/>
                </a:solidFill>
                <a:rtl val="0"/>
              </a:rPr>
              <a:t>Analytics applications</a:t>
            </a:r>
          </a:p>
        </p:txBody>
      </p:sp>
      <p:sp>
        <p:nvSpPr>
          <p:cNvPr id="29" name="Shape 576"/>
          <p:cNvSpPr/>
          <p:nvPr/>
        </p:nvSpPr>
        <p:spPr>
          <a:xfrm rot="5400000">
            <a:off x="4640920" y="3409364"/>
            <a:ext cx="70394" cy="2766401"/>
          </a:xfrm>
          <a:prstGeom prst="rightBracket">
            <a:avLst>
              <a:gd name="adj" fmla="val 8333"/>
            </a:avLst>
          </a:prstGeom>
          <a:noFill/>
          <a:ln w="12700" cap="flat" cmpd="sng">
            <a:solidFill>
              <a:srgbClr val="7F7F7F"/>
            </a:solidFill>
            <a:prstDash val="solid"/>
            <a:round/>
            <a:headEnd type="none" w="med" len="med"/>
            <a:tailEnd type="none" w="med" len="med"/>
          </a:ln>
        </p:spPr>
        <p:txBody>
          <a:bodyPr lIns="82283" tIns="41130" rIns="82283" bIns="4113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ysClr val="windowText" lastClr="000000"/>
              </a:solidFill>
              <a:effectLst/>
              <a:uLnTx/>
              <a:uFillTx/>
              <a:rtl val="0"/>
            </a:endParaRPr>
          </a:p>
        </p:txBody>
      </p:sp>
      <p:pic>
        <p:nvPicPr>
          <p:cNvPr id="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194431"/>
            <a:ext cx="2858918" cy="680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Shape 531"/>
          <p:cNvSpPr txBox="1"/>
          <p:nvPr/>
        </p:nvSpPr>
        <p:spPr>
          <a:xfrm>
            <a:off x="4261660" y="4881286"/>
            <a:ext cx="1143000" cy="276999"/>
          </a:xfrm>
          <a:prstGeom prst="rect">
            <a:avLst/>
          </a:prstGeom>
          <a:noFill/>
          <a:ln>
            <a:noFill/>
          </a:ln>
        </p:spPr>
        <p:txBody>
          <a:bodyPr lIns="82283" tIns="41130" rIns="82283" bIns="41130" anchor="t" anchorCtr="0">
            <a:noAutofit/>
          </a:bodyPr>
          <a:lstStyle/>
          <a:p>
            <a:pPr marL="0" marR="0" lvl="0" indent="0" defTabSz="914400" eaLnBrk="1" fontAlgn="auto" latinLnBrk="0" hangingPunct="1">
              <a:lnSpc>
                <a:spcPct val="100000"/>
              </a:lnSpc>
              <a:spcBef>
                <a:spcPts val="0"/>
              </a:spcBef>
              <a:spcAft>
                <a:spcPts val="0"/>
              </a:spcAft>
              <a:buClr>
                <a:srgbClr val="000000"/>
              </a:buClr>
              <a:buSzPct val="25000"/>
              <a:buFontTx/>
              <a:buNone/>
              <a:tabLst/>
              <a:defRPr/>
            </a:pPr>
            <a:r>
              <a:rPr kumimoji="0" lang="en-US" sz="1000" b="1" i="0" u="none" strike="noStrike" kern="0" cap="none" spc="0" normalizeH="0" baseline="0" noProof="0" dirty="0">
                <a:ln>
                  <a:noFill/>
                </a:ln>
                <a:solidFill>
                  <a:sysClr val="windowText" lastClr="000000"/>
                </a:solidFill>
                <a:effectLst/>
                <a:uLnTx/>
                <a:uFillTx/>
                <a:rtl val="0"/>
              </a:rPr>
              <a:t>Mobile edge</a:t>
            </a:r>
            <a:endParaRPr kumimoji="0" lang="en-US" sz="1300" b="1" i="0" u="none" strike="noStrike" kern="0" cap="none" spc="0" normalizeH="0" baseline="0" noProof="0" dirty="0">
              <a:ln>
                <a:noFill/>
              </a:ln>
              <a:solidFill>
                <a:sysClr val="windowText" lastClr="000000"/>
              </a:solidFill>
              <a:effectLst/>
              <a:uLnTx/>
              <a:uFillTx/>
              <a:rtl val="0"/>
            </a:endParaRPr>
          </a:p>
        </p:txBody>
      </p:sp>
      <p:sp>
        <p:nvSpPr>
          <p:cNvPr id="32" name="Shape 534"/>
          <p:cNvSpPr/>
          <p:nvPr/>
        </p:nvSpPr>
        <p:spPr>
          <a:xfrm>
            <a:off x="6934200" y="4027635"/>
            <a:ext cx="799515" cy="691407"/>
          </a:xfrm>
          <a:prstGeom prst="roundRect">
            <a:avLst>
              <a:gd name="adj" fmla="val 16667"/>
            </a:avLst>
          </a:prstGeom>
          <a:solidFill>
            <a:srgbClr val="F79646">
              <a:lumMod val="60000"/>
              <a:lumOff val="40000"/>
            </a:srgbClr>
          </a:solidFill>
          <a:ln>
            <a:solidFill>
              <a:srgbClr val="F79646">
                <a:lumMod val="75000"/>
              </a:srgbClr>
            </a:solidFill>
          </a:ln>
        </p:spPr>
        <p:txBody>
          <a:bodyPr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vEPC</a:t>
            </a:r>
          </a:p>
        </p:txBody>
      </p:sp>
      <p:sp>
        <p:nvSpPr>
          <p:cNvPr id="33" name="Shape 534"/>
          <p:cNvSpPr/>
          <p:nvPr/>
        </p:nvSpPr>
        <p:spPr>
          <a:xfrm>
            <a:off x="4876800" y="4088957"/>
            <a:ext cx="637965" cy="548388"/>
          </a:xfrm>
          <a:prstGeom prst="roundRect">
            <a:avLst>
              <a:gd name="adj" fmla="val 16667"/>
            </a:avLst>
          </a:prstGeom>
          <a:solidFill>
            <a:srgbClr val="E36C09"/>
          </a:solidFill>
          <a:ln>
            <a:solidFill>
              <a:srgbClr val="F79646">
                <a:lumMod val="50000"/>
              </a:srgbClr>
            </a:solidFill>
          </a:ln>
        </p:spPr>
        <p:txBody>
          <a:bodyPr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EPC</a:t>
            </a:r>
          </a:p>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VMs</a:t>
            </a:r>
          </a:p>
        </p:txBody>
      </p:sp>
      <p:sp>
        <p:nvSpPr>
          <p:cNvPr id="34" name="Shape 534"/>
          <p:cNvSpPr/>
          <p:nvPr/>
        </p:nvSpPr>
        <p:spPr>
          <a:xfrm>
            <a:off x="4191000" y="3953383"/>
            <a:ext cx="637965" cy="548388"/>
          </a:xfrm>
          <a:prstGeom prst="roundRect">
            <a:avLst>
              <a:gd name="adj" fmla="val 16667"/>
            </a:avLst>
          </a:prstGeom>
          <a:solidFill>
            <a:srgbClr val="E36C09"/>
          </a:solidFill>
          <a:ln>
            <a:solidFill>
              <a:srgbClr val="F79646">
                <a:lumMod val="50000"/>
              </a:srgbClr>
            </a:solidFill>
          </a:ln>
        </p:spPr>
        <p:txBody>
          <a:bodyPr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EPC</a:t>
            </a:r>
          </a:p>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VMs</a:t>
            </a:r>
          </a:p>
        </p:txBody>
      </p:sp>
      <p:sp>
        <p:nvSpPr>
          <p:cNvPr id="35" name="Shape 537"/>
          <p:cNvSpPr/>
          <p:nvPr/>
        </p:nvSpPr>
        <p:spPr>
          <a:xfrm>
            <a:off x="6166661" y="4011257"/>
            <a:ext cx="386540" cy="714786"/>
          </a:xfrm>
          <a:prstGeom prst="rect">
            <a:avLst/>
          </a:prstGeom>
          <a:solidFill>
            <a:srgbClr val="C4BD97"/>
          </a:solidFill>
          <a:ln w="25400" cap="flat" cmpd="sng">
            <a:solidFill>
              <a:srgbClr val="EEECE1">
                <a:lumMod val="50000"/>
              </a:srgbClr>
            </a:solidFill>
            <a:prstDash val="solid"/>
            <a:round/>
            <a:headEnd type="none" w="med" len="med"/>
            <a:tailEnd type="none" w="med" len="med"/>
          </a:ln>
        </p:spPr>
        <p:txBody>
          <a:bodyPr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ct val="25000"/>
              <a:buFontTx/>
              <a:buNone/>
              <a:tabLst/>
              <a:defRPr/>
            </a:pPr>
            <a:r>
              <a:rPr kumimoji="0" lang="en-US" sz="700" b="1" i="0" u="none" strike="noStrike" kern="0" cap="none" spc="0" normalizeH="0" baseline="0" noProof="0" dirty="0">
                <a:ln>
                  <a:noFill/>
                </a:ln>
                <a:solidFill>
                  <a:sysClr val="windowText" lastClr="000000"/>
                </a:solidFill>
                <a:effectLst/>
                <a:uLnTx/>
                <a:uFillTx/>
                <a:rtl val="0"/>
              </a:rPr>
              <a:t>Back</a:t>
            </a:r>
          </a:p>
          <a:p>
            <a:pPr marL="0" marR="0" lvl="0" indent="0" algn="ctr" defTabSz="914400" eaLnBrk="1" fontAlgn="auto" latinLnBrk="0" hangingPunct="1">
              <a:lnSpc>
                <a:spcPct val="100000"/>
              </a:lnSpc>
              <a:spcBef>
                <a:spcPts val="0"/>
              </a:spcBef>
              <a:spcAft>
                <a:spcPts val="0"/>
              </a:spcAft>
              <a:buClr>
                <a:srgbClr val="000000"/>
              </a:buClr>
              <a:buSzPct val="25000"/>
              <a:buFontTx/>
              <a:buNone/>
              <a:tabLst/>
              <a:defRPr/>
            </a:pPr>
            <a:r>
              <a:rPr kumimoji="0" lang="en-US" sz="700" b="1" i="0" u="none" strike="noStrike" kern="0" cap="none" spc="0" normalizeH="0" baseline="0" noProof="0" dirty="0">
                <a:ln>
                  <a:noFill/>
                </a:ln>
                <a:solidFill>
                  <a:sysClr val="windowText" lastClr="000000"/>
                </a:solidFill>
                <a:effectLst/>
                <a:uLnTx/>
                <a:uFillTx/>
                <a:rtl val="0"/>
              </a:rPr>
              <a:t>-haul</a:t>
            </a:r>
          </a:p>
        </p:txBody>
      </p:sp>
      <p:sp>
        <p:nvSpPr>
          <p:cNvPr id="36" name="Shape 576"/>
          <p:cNvSpPr/>
          <p:nvPr/>
        </p:nvSpPr>
        <p:spPr>
          <a:xfrm rot="5400000">
            <a:off x="7185196" y="4374661"/>
            <a:ext cx="45719" cy="898918"/>
          </a:xfrm>
          <a:prstGeom prst="rightBracket">
            <a:avLst>
              <a:gd name="adj" fmla="val 8333"/>
            </a:avLst>
          </a:prstGeom>
          <a:noFill/>
          <a:ln w="12700" cap="flat" cmpd="sng">
            <a:solidFill>
              <a:srgbClr val="7F7F7F"/>
            </a:solidFill>
            <a:prstDash val="solid"/>
            <a:round/>
            <a:headEnd type="none" w="med" len="med"/>
            <a:tailEnd type="none" w="med" len="med"/>
          </a:ln>
        </p:spPr>
        <p:txBody>
          <a:bodyPr lIns="82283" tIns="41130" rIns="82283" bIns="4113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ysClr val="windowText" lastClr="000000"/>
              </a:solidFill>
              <a:effectLst/>
              <a:uLnTx/>
              <a:uFillTx/>
              <a:rtl val="0"/>
            </a:endParaRPr>
          </a:p>
        </p:txBody>
      </p:sp>
      <p:sp>
        <p:nvSpPr>
          <p:cNvPr id="37" name="Shape 531"/>
          <p:cNvSpPr txBox="1"/>
          <p:nvPr/>
        </p:nvSpPr>
        <p:spPr>
          <a:xfrm>
            <a:off x="6629400" y="4885551"/>
            <a:ext cx="1219200" cy="276999"/>
          </a:xfrm>
          <a:prstGeom prst="rect">
            <a:avLst/>
          </a:prstGeom>
          <a:noFill/>
          <a:ln>
            <a:noFill/>
          </a:ln>
        </p:spPr>
        <p:txBody>
          <a:bodyPr lIns="82283" tIns="41130" rIns="82283" bIns="41130" anchor="t" anchorCtr="0">
            <a:noAutofit/>
          </a:bodyPr>
          <a:lstStyle/>
          <a:p>
            <a:pPr marL="0" marR="0" lvl="0" indent="0" defTabSz="914400" eaLnBrk="1" fontAlgn="auto" latinLnBrk="0" hangingPunct="1">
              <a:lnSpc>
                <a:spcPct val="100000"/>
              </a:lnSpc>
              <a:spcBef>
                <a:spcPts val="0"/>
              </a:spcBef>
              <a:spcAft>
                <a:spcPts val="0"/>
              </a:spcAft>
              <a:buClr>
                <a:srgbClr val="000000"/>
              </a:buClr>
              <a:buSzPct val="25000"/>
              <a:buFontTx/>
              <a:buNone/>
              <a:tabLst/>
              <a:defRPr/>
            </a:pPr>
            <a:r>
              <a:rPr kumimoji="0" lang="en-US" sz="1000" b="1" i="0" u="none" strike="noStrike" kern="0" cap="none" spc="0" normalizeH="0" baseline="0" noProof="0" dirty="0">
                <a:ln>
                  <a:noFill/>
                </a:ln>
                <a:solidFill>
                  <a:sysClr val="windowText" lastClr="000000"/>
                </a:solidFill>
                <a:effectLst/>
                <a:uLnTx/>
                <a:uFillTx/>
                <a:rtl val="0"/>
              </a:rPr>
              <a:t>Centralized Core</a:t>
            </a:r>
            <a:endParaRPr kumimoji="0" lang="en-US" sz="1300" b="1" i="0" u="none" strike="noStrike" kern="0" cap="none" spc="0" normalizeH="0" baseline="0" noProof="0" dirty="0">
              <a:ln>
                <a:noFill/>
              </a:ln>
              <a:solidFill>
                <a:sysClr val="windowText" lastClr="000000"/>
              </a:solidFill>
              <a:effectLst/>
              <a:uLnTx/>
              <a:uFillTx/>
              <a:rtl val="0"/>
            </a:endParaRPr>
          </a:p>
        </p:txBody>
      </p:sp>
      <p:sp>
        <p:nvSpPr>
          <p:cNvPr id="38" name="Shape 534"/>
          <p:cNvSpPr/>
          <p:nvPr/>
        </p:nvSpPr>
        <p:spPr>
          <a:xfrm>
            <a:off x="5376295" y="3944341"/>
            <a:ext cx="637965" cy="557429"/>
          </a:xfrm>
          <a:prstGeom prst="roundRect">
            <a:avLst>
              <a:gd name="adj" fmla="val 16667"/>
            </a:avLst>
          </a:prstGeom>
          <a:solidFill>
            <a:srgbClr val="4BACC6">
              <a:lumMod val="60000"/>
              <a:lumOff val="40000"/>
            </a:srgbClr>
          </a:solidFill>
          <a:ln>
            <a:noFill/>
          </a:ln>
        </p:spPr>
        <p:txBody>
          <a:bodyPr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Service</a:t>
            </a:r>
          </a:p>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VMs</a:t>
            </a:r>
          </a:p>
        </p:txBody>
      </p:sp>
      <p:pic>
        <p:nvPicPr>
          <p:cNvPr id="39" name="Picture 2"/>
          <p:cNvPicPr>
            <a:picLocks noChangeAspect="1" noChangeArrowheads="1"/>
          </p:cNvPicPr>
          <p:nvPr/>
        </p:nvPicPr>
        <p:blipFill>
          <a:blip r:embed="rId3">
            <a:duotone>
              <a:srgbClr val="9BBB5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09600" y="3664116"/>
            <a:ext cx="2286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Shape 534"/>
          <p:cNvSpPr/>
          <p:nvPr/>
        </p:nvSpPr>
        <p:spPr>
          <a:xfrm>
            <a:off x="6734473" y="3940683"/>
            <a:ext cx="814867" cy="688467"/>
          </a:xfrm>
          <a:prstGeom prst="roundRect">
            <a:avLst>
              <a:gd name="adj" fmla="val 16667"/>
            </a:avLst>
          </a:prstGeom>
          <a:solidFill>
            <a:srgbClr val="F79646">
              <a:lumMod val="60000"/>
              <a:lumOff val="40000"/>
            </a:srgbClr>
          </a:solidFill>
          <a:ln>
            <a:solidFill>
              <a:srgbClr val="F79646">
                <a:lumMod val="75000"/>
              </a:srgbClr>
            </a:solidFill>
          </a:ln>
        </p:spPr>
        <p:txBody>
          <a:bodyPr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Central</a:t>
            </a:r>
          </a:p>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Core</a:t>
            </a:r>
          </a:p>
          <a:p>
            <a:pPr marL="0" marR="0" lvl="0" indent="0" algn="ctr" defTabSz="914400" eaLnBrk="1" fontAlgn="auto" latinLnBrk="0" hangingPunct="1">
              <a:lnSpc>
                <a:spcPct val="100000"/>
              </a:lnSpc>
              <a:spcBef>
                <a:spcPts val="0"/>
              </a:spcBef>
              <a:spcAft>
                <a:spcPts val="0"/>
              </a:spcAft>
              <a:buClr>
                <a:srgbClr val="FFFFFF"/>
              </a:buClr>
              <a:buSzPct val="25000"/>
              <a:buFontTx/>
              <a:buNone/>
              <a:tabLst/>
              <a:defRPr/>
            </a:pPr>
            <a:r>
              <a:rPr kumimoji="0" lang="en-US" sz="900" b="1" i="0" u="none" strike="noStrike" kern="0" cap="none" spc="0" normalizeH="0" baseline="0" noProof="0" dirty="0">
                <a:ln>
                  <a:noFill/>
                </a:ln>
                <a:solidFill>
                  <a:srgbClr val="FFFFFF"/>
                </a:solidFill>
                <a:effectLst/>
                <a:uLnTx/>
                <a:uFillTx/>
                <a:rtl val="0"/>
              </a:rPr>
              <a:t>Slice</a:t>
            </a:r>
          </a:p>
        </p:txBody>
      </p:sp>
      <p:sp>
        <p:nvSpPr>
          <p:cNvPr id="44" name="자유형 55"/>
          <p:cNvSpPr/>
          <p:nvPr/>
        </p:nvSpPr>
        <p:spPr>
          <a:xfrm flipH="1">
            <a:off x="4098776" y="3072810"/>
            <a:ext cx="143615" cy="1016148"/>
          </a:xfrm>
          <a:custGeom>
            <a:avLst/>
            <a:gdLst>
              <a:gd name="connsiteX0" fmla="*/ 365760 w 368478"/>
              <a:gd name="connsiteY0" fmla="*/ 0 h 899770"/>
              <a:gd name="connsiteX1" fmla="*/ 336499 w 368478"/>
              <a:gd name="connsiteY1" fmla="*/ 424282 h 899770"/>
              <a:gd name="connsiteX2" fmla="*/ 138989 w 368478"/>
              <a:gd name="connsiteY2" fmla="*/ 599847 h 899770"/>
              <a:gd name="connsiteX3" fmla="*/ 29261 w 368478"/>
              <a:gd name="connsiteY3" fmla="*/ 746151 h 899770"/>
              <a:gd name="connsiteX4" fmla="*/ 0 w 368478"/>
              <a:gd name="connsiteY4" fmla="*/ 899770 h 89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78" h="899770">
                <a:moveTo>
                  <a:pt x="365760" y="0"/>
                </a:moveTo>
                <a:cubicBezTo>
                  <a:pt x="370027" y="162154"/>
                  <a:pt x="374294" y="324308"/>
                  <a:pt x="336499" y="424282"/>
                </a:cubicBezTo>
                <a:cubicBezTo>
                  <a:pt x="298704" y="524256"/>
                  <a:pt x="190195" y="546202"/>
                  <a:pt x="138989" y="599847"/>
                </a:cubicBezTo>
                <a:cubicBezTo>
                  <a:pt x="87783" y="653492"/>
                  <a:pt x="52426" y="696164"/>
                  <a:pt x="29261" y="746151"/>
                </a:cubicBezTo>
                <a:cubicBezTo>
                  <a:pt x="6096" y="796138"/>
                  <a:pt x="3048" y="847954"/>
                  <a:pt x="0" y="899770"/>
                </a:cubicBezTo>
              </a:path>
            </a:pathLst>
          </a:custGeom>
          <a:noFill/>
          <a:ln w="12700" cap="flat" cmpd="sng" algn="ctr">
            <a:solidFill>
              <a:srgbClr val="FF0000"/>
            </a:solidFill>
            <a:prstDash val="sysDash"/>
            <a:headEnd type="oval"/>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endParaRPr>
          </a:p>
        </p:txBody>
      </p:sp>
      <p:sp>
        <p:nvSpPr>
          <p:cNvPr id="45" name="직사각형 6"/>
          <p:cNvSpPr/>
          <p:nvPr/>
        </p:nvSpPr>
        <p:spPr>
          <a:xfrm>
            <a:off x="4201572" y="4099281"/>
            <a:ext cx="76199" cy="253695"/>
          </a:xfrm>
          <a:prstGeom prst="rect">
            <a:avLst/>
          </a:prstGeom>
          <a:solidFill>
            <a:srgbClr val="000000">
              <a:lumMod val="65000"/>
              <a:lumOff val="3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endParaRPr>
          </a:p>
        </p:txBody>
      </p:sp>
      <p:sp>
        <p:nvSpPr>
          <p:cNvPr id="46" name="직사각형 79"/>
          <p:cNvSpPr/>
          <p:nvPr/>
        </p:nvSpPr>
        <p:spPr>
          <a:xfrm>
            <a:off x="4876800" y="4251681"/>
            <a:ext cx="76199" cy="253695"/>
          </a:xfrm>
          <a:prstGeom prst="rect">
            <a:avLst/>
          </a:prstGeom>
          <a:solidFill>
            <a:srgbClr val="000000">
              <a:lumMod val="65000"/>
              <a:lumOff val="3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endParaRPr>
          </a:p>
        </p:txBody>
      </p:sp>
      <p:sp>
        <p:nvSpPr>
          <p:cNvPr id="47" name="직사각형 80"/>
          <p:cNvSpPr/>
          <p:nvPr/>
        </p:nvSpPr>
        <p:spPr>
          <a:xfrm>
            <a:off x="5386860" y="4095750"/>
            <a:ext cx="76199" cy="253695"/>
          </a:xfrm>
          <a:prstGeom prst="rect">
            <a:avLst/>
          </a:prstGeom>
          <a:solidFill>
            <a:srgbClr val="000000">
              <a:lumMod val="65000"/>
              <a:lumOff val="3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endParaRPr>
          </a:p>
        </p:txBody>
      </p:sp>
      <p:pic>
        <p:nvPicPr>
          <p:cNvPr id="48" name="Picture 2"/>
          <p:cNvPicPr>
            <a:picLocks noChangeAspect="1" noChangeArrowheads="1"/>
          </p:cNvPicPr>
          <p:nvPr/>
        </p:nvPicPr>
        <p:blipFill>
          <a:blip r:embed="rId4">
            <a:duotone>
              <a:srgbClr val="9BBB59">
                <a:shade val="45000"/>
                <a:satMod val="135000"/>
              </a:srgb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18462" y="3880454"/>
            <a:ext cx="880317" cy="74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자유형 81"/>
          <p:cNvSpPr/>
          <p:nvPr/>
        </p:nvSpPr>
        <p:spPr>
          <a:xfrm flipH="1">
            <a:off x="4133312" y="3071572"/>
            <a:ext cx="743488" cy="1156006"/>
          </a:xfrm>
          <a:custGeom>
            <a:avLst/>
            <a:gdLst>
              <a:gd name="connsiteX0" fmla="*/ 365760 w 368478"/>
              <a:gd name="connsiteY0" fmla="*/ 0 h 899770"/>
              <a:gd name="connsiteX1" fmla="*/ 336499 w 368478"/>
              <a:gd name="connsiteY1" fmla="*/ 424282 h 899770"/>
              <a:gd name="connsiteX2" fmla="*/ 138989 w 368478"/>
              <a:gd name="connsiteY2" fmla="*/ 599847 h 899770"/>
              <a:gd name="connsiteX3" fmla="*/ 29261 w 368478"/>
              <a:gd name="connsiteY3" fmla="*/ 746151 h 899770"/>
              <a:gd name="connsiteX4" fmla="*/ 0 w 368478"/>
              <a:gd name="connsiteY4" fmla="*/ 899770 h 89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78" h="899770">
                <a:moveTo>
                  <a:pt x="365760" y="0"/>
                </a:moveTo>
                <a:cubicBezTo>
                  <a:pt x="370027" y="162154"/>
                  <a:pt x="374294" y="324308"/>
                  <a:pt x="336499" y="424282"/>
                </a:cubicBezTo>
                <a:cubicBezTo>
                  <a:pt x="298704" y="524256"/>
                  <a:pt x="190195" y="546202"/>
                  <a:pt x="138989" y="599847"/>
                </a:cubicBezTo>
                <a:cubicBezTo>
                  <a:pt x="87783" y="653492"/>
                  <a:pt x="52426" y="696164"/>
                  <a:pt x="29261" y="746151"/>
                </a:cubicBezTo>
                <a:cubicBezTo>
                  <a:pt x="6096" y="796138"/>
                  <a:pt x="3048" y="847954"/>
                  <a:pt x="0" y="899770"/>
                </a:cubicBezTo>
              </a:path>
            </a:pathLst>
          </a:custGeom>
          <a:noFill/>
          <a:ln w="12700" cap="flat" cmpd="sng" algn="ctr">
            <a:solidFill>
              <a:srgbClr val="FF0000"/>
            </a:solidFill>
            <a:prstDash val="sysDash"/>
            <a:headEnd type="oval"/>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endParaRPr>
          </a:p>
        </p:txBody>
      </p:sp>
      <p:sp>
        <p:nvSpPr>
          <p:cNvPr id="50" name="자유형 83"/>
          <p:cNvSpPr/>
          <p:nvPr/>
        </p:nvSpPr>
        <p:spPr>
          <a:xfrm flipH="1">
            <a:off x="4191000" y="3071572"/>
            <a:ext cx="1272058" cy="1027710"/>
          </a:xfrm>
          <a:custGeom>
            <a:avLst/>
            <a:gdLst>
              <a:gd name="connsiteX0" fmla="*/ 365760 w 368478"/>
              <a:gd name="connsiteY0" fmla="*/ 0 h 899770"/>
              <a:gd name="connsiteX1" fmla="*/ 336499 w 368478"/>
              <a:gd name="connsiteY1" fmla="*/ 424282 h 899770"/>
              <a:gd name="connsiteX2" fmla="*/ 138989 w 368478"/>
              <a:gd name="connsiteY2" fmla="*/ 599847 h 899770"/>
              <a:gd name="connsiteX3" fmla="*/ 29261 w 368478"/>
              <a:gd name="connsiteY3" fmla="*/ 746151 h 899770"/>
              <a:gd name="connsiteX4" fmla="*/ 0 w 368478"/>
              <a:gd name="connsiteY4" fmla="*/ 899770 h 89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78" h="899770">
                <a:moveTo>
                  <a:pt x="365760" y="0"/>
                </a:moveTo>
                <a:cubicBezTo>
                  <a:pt x="370027" y="162154"/>
                  <a:pt x="374294" y="324308"/>
                  <a:pt x="336499" y="424282"/>
                </a:cubicBezTo>
                <a:cubicBezTo>
                  <a:pt x="298704" y="524256"/>
                  <a:pt x="190195" y="546202"/>
                  <a:pt x="138989" y="599847"/>
                </a:cubicBezTo>
                <a:cubicBezTo>
                  <a:pt x="87783" y="653492"/>
                  <a:pt x="52426" y="696164"/>
                  <a:pt x="29261" y="746151"/>
                </a:cubicBezTo>
                <a:cubicBezTo>
                  <a:pt x="6096" y="796138"/>
                  <a:pt x="3048" y="847954"/>
                  <a:pt x="0" y="899770"/>
                </a:cubicBezTo>
              </a:path>
            </a:pathLst>
          </a:custGeom>
          <a:noFill/>
          <a:ln w="12700" cap="flat" cmpd="sng" algn="ctr">
            <a:solidFill>
              <a:srgbClr val="FF0000"/>
            </a:solidFill>
            <a:prstDash val="sysDash"/>
            <a:headEnd type="oval"/>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endParaRPr>
          </a:p>
        </p:txBody>
      </p:sp>
      <p:pic>
        <p:nvPicPr>
          <p:cNvPr id="51" name="Picture 2"/>
          <p:cNvPicPr>
            <a:picLocks noChangeAspect="1" noChangeArrowheads="1"/>
          </p:cNvPicPr>
          <p:nvPr/>
        </p:nvPicPr>
        <p:blipFill>
          <a:blip r:embed="rId6">
            <a:duotone>
              <a:prstClr val="black"/>
              <a:srgbClr val="EEECE1">
                <a:tint val="45000"/>
                <a:satMod val="400000"/>
              </a:srgbClr>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819400" y="4004244"/>
            <a:ext cx="347663"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모서리가 둥근 직사각형 61"/>
          <p:cNvSpPr/>
          <p:nvPr/>
        </p:nvSpPr>
        <p:spPr>
          <a:xfrm>
            <a:off x="3370535" y="2743199"/>
            <a:ext cx="1303107" cy="304268"/>
          </a:xfrm>
          <a:prstGeom prst="roundRect">
            <a:avLst/>
          </a:prstGeom>
          <a:solidFill>
            <a:srgbClr val="8064A2">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0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rPr>
              <a:t>XOS + ONOS + Service</a:t>
            </a:r>
            <a:r>
              <a:rPr kumimoji="0" lang="en-US" altLang="ko-KR" sz="1000" b="0" i="0" u="none" strike="noStrike" kern="0" cap="none" spc="0" normalizeH="0" noProof="0" dirty="0">
                <a:ln>
                  <a:noFill/>
                </a:ln>
                <a:solidFill>
                  <a:srgbClr val="FFFFFF"/>
                </a:solidFill>
                <a:effectLst/>
                <a:uLnTx/>
                <a:uFillTx/>
                <a:latin typeface="Arial"/>
                <a:ea typeface="맑은 고딕" panose="020B0503020000020004" pitchFamily="34" charset="-127"/>
                <a:cs typeface="+mn-cs"/>
              </a:rPr>
              <a:t> Controllers</a:t>
            </a:r>
            <a:endParaRPr kumimoji="0" lang="ko-KR" altLang="en-US" sz="10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endParaRPr>
          </a:p>
        </p:txBody>
      </p:sp>
      <p:sp>
        <p:nvSpPr>
          <p:cNvPr id="54" name="모서리가 둥근 직사각형 62"/>
          <p:cNvSpPr/>
          <p:nvPr/>
        </p:nvSpPr>
        <p:spPr>
          <a:xfrm>
            <a:off x="4726807" y="2743199"/>
            <a:ext cx="1067954" cy="304268"/>
          </a:xfrm>
          <a:prstGeom prst="roundRect">
            <a:avLst/>
          </a:prstGeom>
          <a:solidFill>
            <a:srgbClr val="8064A2">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000" b="0" i="0" u="none" strike="noStrike" kern="0" cap="none" spc="0" normalizeH="0" baseline="0" noProof="0" dirty="0" err="1">
                <a:ln>
                  <a:noFill/>
                </a:ln>
                <a:solidFill>
                  <a:srgbClr val="FFFFFF"/>
                </a:solidFill>
                <a:effectLst/>
                <a:uLnTx/>
                <a:uFillTx/>
                <a:latin typeface="Arial"/>
                <a:ea typeface="맑은 고딕" panose="020B0503020000020004" pitchFamily="34" charset="-127"/>
                <a:cs typeface="+mn-cs"/>
              </a:rPr>
              <a:t>Monitroing</a:t>
            </a:r>
            <a:r>
              <a:rPr kumimoji="0" lang="en-US" altLang="ko-KR" sz="10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rPr>
              <a:t>-as-a-Service</a:t>
            </a:r>
            <a:endParaRPr kumimoji="0" lang="ko-KR" altLang="en-US" sz="1000" b="0" i="0" u="none" strike="noStrike" kern="0" cap="none" spc="0" normalizeH="0" baseline="0" noProof="0" dirty="0">
              <a:ln>
                <a:noFill/>
              </a:ln>
              <a:solidFill>
                <a:srgbClr val="FFFFFF"/>
              </a:solidFill>
              <a:effectLst/>
              <a:uLnTx/>
              <a:uFillTx/>
              <a:latin typeface="Arial"/>
              <a:ea typeface="맑은 고딕" panose="020B0503020000020004" pitchFamily="34" charset="-127"/>
              <a:cs typeface="+mn-cs"/>
            </a:endParaRPr>
          </a:p>
        </p:txBody>
      </p:sp>
      <p:sp>
        <p:nvSpPr>
          <p:cNvPr id="55" name="자유형 36"/>
          <p:cNvSpPr/>
          <p:nvPr/>
        </p:nvSpPr>
        <p:spPr>
          <a:xfrm>
            <a:off x="4312301" y="3047467"/>
            <a:ext cx="737783" cy="1048283"/>
          </a:xfrm>
          <a:custGeom>
            <a:avLst/>
            <a:gdLst>
              <a:gd name="connsiteX0" fmla="*/ 365760 w 368478"/>
              <a:gd name="connsiteY0" fmla="*/ 0 h 899770"/>
              <a:gd name="connsiteX1" fmla="*/ 336499 w 368478"/>
              <a:gd name="connsiteY1" fmla="*/ 424282 h 899770"/>
              <a:gd name="connsiteX2" fmla="*/ 138989 w 368478"/>
              <a:gd name="connsiteY2" fmla="*/ 599847 h 899770"/>
              <a:gd name="connsiteX3" fmla="*/ 29261 w 368478"/>
              <a:gd name="connsiteY3" fmla="*/ 746151 h 899770"/>
              <a:gd name="connsiteX4" fmla="*/ 0 w 368478"/>
              <a:gd name="connsiteY4" fmla="*/ 899770 h 89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78" h="899770">
                <a:moveTo>
                  <a:pt x="365760" y="0"/>
                </a:moveTo>
                <a:cubicBezTo>
                  <a:pt x="370027" y="162154"/>
                  <a:pt x="374294" y="324308"/>
                  <a:pt x="336499" y="424282"/>
                </a:cubicBezTo>
                <a:cubicBezTo>
                  <a:pt x="298704" y="524256"/>
                  <a:pt x="190195" y="546202"/>
                  <a:pt x="138989" y="599847"/>
                </a:cubicBezTo>
                <a:cubicBezTo>
                  <a:pt x="87783" y="653492"/>
                  <a:pt x="52426" y="696164"/>
                  <a:pt x="29261" y="746151"/>
                </a:cubicBezTo>
                <a:cubicBezTo>
                  <a:pt x="6096" y="796138"/>
                  <a:pt x="3048" y="847954"/>
                  <a:pt x="0" y="899770"/>
                </a:cubicBezTo>
              </a:path>
            </a:pathLst>
          </a:custGeom>
          <a:noFill/>
          <a:ln w="12700" cap="flat" cmpd="sng" algn="ctr">
            <a:solidFill>
              <a:srgbClr val="00B050"/>
            </a:solidFill>
            <a:prstDash val="sysDash"/>
            <a:headEnd type="triangl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endParaRPr>
          </a:p>
        </p:txBody>
      </p:sp>
      <p:sp>
        <p:nvSpPr>
          <p:cNvPr id="56" name="자유형 36"/>
          <p:cNvSpPr/>
          <p:nvPr/>
        </p:nvSpPr>
        <p:spPr>
          <a:xfrm>
            <a:off x="4929665" y="3047467"/>
            <a:ext cx="203158" cy="1176501"/>
          </a:xfrm>
          <a:custGeom>
            <a:avLst/>
            <a:gdLst>
              <a:gd name="connsiteX0" fmla="*/ 365760 w 368478"/>
              <a:gd name="connsiteY0" fmla="*/ 0 h 899770"/>
              <a:gd name="connsiteX1" fmla="*/ 336499 w 368478"/>
              <a:gd name="connsiteY1" fmla="*/ 424282 h 899770"/>
              <a:gd name="connsiteX2" fmla="*/ 138989 w 368478"/>
              <a:gd name="connsiteY2" fmla="*/ 599847 h 899770"/>
              <a:gd name="connsiteX3" fmla="*/ 29261 w 368478"/>
              <a:gd name="connsiteY3" fmla="*/ 746151 h 899770"/>
              <a:gd name="connsiteX4" fmla="*/ 0 w 368478"/>
              <a:gd name="connsiteY4" fmla="*/ 899770 h 89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78" h="899770">
                <a:moveTo>
                  <a:pt x="365760" y="0"/>
                </a:moveTo>
                <a:cubicBezTo>
                  <a:pt x="370027" y="162154"/>
                  <a:pt x="374294" y="324308"/>
                  <a:pt x="336499" y="424282"/>
                </a:cubicBezTo>
                <a:cubicBezTo>
                  <a:pt x="298704" y="524256"/>
                  <a:pt x="190195" y="546202"/>
                  <a:pt x="138989" y="599847"/>
                </a:cubicBezTo>
                <a:cubicBezTo>
                  <a:pt x="87783" y="653492"/>
                  <a:pt x="52426" y="696164"/>
                  <a:pt x="29261" y="746151"/>
                </a:cubicBezTo>
                <a:cubicBezTo>
                  <a:pt x="6096" y="796138"/>
                  <a:pt x="3048" y="847954"/>
                  <a:pt x="0" y="899770"/>
                </a:cubicBezTo>
              </a:path>
            </a:pathLst>
          </a:custGeom>
          <a:noFill/>
          <a:ln w="12700" cap="flat" cmpd="sng" algn="ctr">
            <a:solidFill>
              <a:srgbClr val="00B050"/>
            </a:solidFill>
            <a:prstDash val="sysDash"/>
            <a:headEnd type="triangl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endParaRPr>
          </a:p>
        </p:txBody>
      </p:sp>
      <p:sp>
        <p:nvSpPr>
          <p:cNvPr id="57" name="자유형 36"/>
          <p:cNvSpPr/>
          <p:nvPr/>
        </p:nvSpPr>
        <p:spPr>
          <a:xfrm flipH="1">
            <a:off x="5234458" y="3047467"/>
            <a:ext cx="142404" cy="1048283"/>
          </a:xfrm>
          <a:custGeom>
            <a:avLst/>
            <a:gdLst>
              <a:gd name="connsiteX0" fmla="*/ 365760 w 368478"/>
              <a:gd name="connsiteY0" fmla="*/ 0 h 899770"/>
              <a:gd name="connsiteX1" fmla="*/ 336499 w 368478"/>
              <a:gd name="connsiteY1" fmla="*/ 424282 h 899770"/>
              <a:gd name="connsiteX2" fmla="*/ 138989 w 368478"/>
              <a:gd name="connsiteY2" fmla="*/ 599847 h 899770"/>
              <a:gd name="connsiteX3" fmla="*/ 29261 w 368478"/>
              <a:gd name="connsiteY3" fmla="*/ 746151 h 899770"/>
              <a:gd name="connsiteX4" fmla="*/ 0 w 368478"/>
              <a:gd name="connsiteY4" fmla="*/ 899770 h 899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478" h="899770">
                <a:moveTo>
                  <a:pt x="365760" y="0"/>
                </a:moveTo>
                <a:cubicBezTo>
                  <a:pt x="370027" y="162154"/>
                  <a:pt x="374294" y="324308"/>
                  <a:pt x="336499" y="424282"/>
                </a:cubicBezTo>
                <a:cubicBezTo>
                  <a:pt x="298704" y="524256"/>
                  <a:pt x="190195" y="546202"/>
                  <a:pt x="138989" y="599847"/>
                </a:cubicBezTo>
                <a:cubicBezTo>
                  <a:pt x="87783" y="653492"/>
                  <a:pt x="52426" y="696164"/>
                  <a:pt x="29261" y="746151"/>
                </a:cubicBezTo>
                <a:cubicBezTo>
                  <a:pt x="6096" y="796138"/>
                  <a:pt x="3048" y="847954"/>
                  <a:pt x="0" y="899770"/>
                </a:cubicBezTo>
              </a:path>
            </a:pathLst>
          </a:custGeom>
          <a:noFill/>
          <a:ln w="12700" cap="flat" cmpd="sng" algn="ctr">
            <a:solidFill>
              <a:srgbClr val="00B050"/>
            </a:solidFill>
            <a:prstDash val="sysDash"/>
            <a:headEnd type="triangle"/>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Arial"/>
              <a:ea typeface="맑은 고딕" panose="020B0503020000020004" pitchFamily="34" charset="-127"/>
              <a:cs typeface="+mn-cs"/>
            </a:endParaRPr>
          </a:p>
        </p:txBody>
      </p:sp>
      <p:cxnSp>
        <p:nvCxnSpPr>
          <p:cNvPr id="58" name="Straight Arrow Connector 57"/>
          <p:cNvCxnSpPr/>
          <p:nvPr/>
        </p:nvCxnSpPr>
        <p:spPr>
          <a:xfrm flipV="1">
            <a:off x="4857308" y="2296631"/>
            <a:ext cx="0" cy="194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089530" y="2297080"/>
            <a:ext cx="0" cy="204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Shape 489"/>
          <p:cNvSpPr txBox="1"/>
          <p:nvPr/>
        </p:nvSpPr>
        <p:spPr>
          <a:xfrm>
            <a:off x="4814776" y="2356653"/>
            <a:ext cx="920893" cy="99157"/>
          </a:xfrm>
          <a:prstGeom prst="rect">
            <a:avLst/>
          </a:prstGeom>
          <a:noFill/>
          <a:ln>
            <a:noFill/>
          </a:ln>
        </p:spPr>
        <p:txBody>
          <a:bodyPr lIns="91425" tIns="91425" rIns="91425" bIns="91425" anchor="ctr" anchorCtr="0">
            <a:noAutofit/>
          </a:bodyPr>
          <a:lstStyle/>
          <a:p>
            <a:pPr lvl="0" algn="ctr" rtl="0">
              <a:spcBef>
                <a:spcPts val="0"/>
              </a:spcBef>
              <a:buNone/>
            </a:pPr>
            <a:r>
              <a:rPr lang="en-US" sz="800" dirty="0"/>
              <a:t>Observed Data</a:t>
            </a:r>
          </a:p>
        </p:txBody>
      </p:sp>
      <p:sp>
        <p:nvSpPr>
          <p:cNvPr id="61" name="Shape 489"/>
          <p:cNvSpPr txBox="1"/>
          <p:nvPr/>
        </p:nvSpPr>
        <p:spPr>
          <a:xfrm>
            <a:off x="3143858" y="2349181"/>
            <a:ext cx="1012982" cy="99157"/>
          </a:xfrm>
          <a:prstGeom prst="rect">
            <a:avLst/>
          </a:prstGeom>
          <a:noFill/>
          <a:ln>
            <a:noFill/>
          </a:ln>
        </p:spPr>
        <p:txBody>
          <a:bodyPr lIns="91425" tIns="91425" rIns="91425" bIns="91425" anchor="ctr" anchorCtr="0">
            <a:noAutofit/>
          </a:bodyPr>
          <a:lstStyle/>
          <a:p>
            <a:pPr lvl="0" algn="ctr" rtl="0">
              <a:spcBef>
                <a:spcPts val="0"/>
              </a:spcBef>
              <a:buNone/>
            </a:pPr>
            <a:r>
              <a:rPr lang="en-US" sz="800" dirty="0"/>
              <a:t>Control Decision</a:t>
            </a:r>
          </a:p>
        </p:txBody>
      </p:sp>
      <p:sp>
        <p:nvSpPr>
          <p:cNvPr id="41" name="Shape 423"/>
          <p:cNvSpPr txBox="1">
            <a:spLocks/>
          </p:cNvSpPr>
          <p:nvPr/>
        </p:nvSpPr>
        <p:spPr>
          <a:xfrm>
            <a:off x="6363692" y="2089035"/>
            <a:ext cx="1684136" cy="664632"/>
          </a:xfrm>
          <a:prstGeom prst="rect">
            <a:avLst/>
          </a:prstGeom>
          <a:solidFill>
            <a:srgbClr val="FCFFC1"/>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1600"/>
              </a:spcAft>
              <a:buClr>
                <a:schemeClr val="dk2"/>
              </a:buClr>
              <a:buFont typeface="Arial"/>
              <a:buNone/>
              <a:defRPr sz="2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pPr>
              <a:spcAft>
                <a:spcPts val="0"/>
              </a:spcAft>
            </a:pPr>
            <a:r>
              <a:rPr lang="en-US" sz="1000" i="1" dirty="0">
                <a:solidFill>
                  <a:schemeClr val="tx1"/>
                </a:solidFill>
              </a:rPr>
              <a:t>Observed Data Examples</a:t>
            </a:r>
            <a:r>
              <a:rPr lang="en-US" sz="1000" dirty="0">
                <a:solidFill>
                  <a:schemeClr val="tx1"/>
                </a:solidFill>
              </a:rPr>
              <a:t>:</a:t>
            </a:r>
          </a:p>
          <a:p>
            <a:pPr marL="285750" indent="-285750">
              <a:spcAft>
                <a:spcPts val="0"/>
              </a:spcAft>
              <a:buFontTx/>
              <a:buChar char="-"/>
            </a:pPr>
            <a:r>
              <a:rPr lang="en-US" altLang="ko-KR" sz="900" dirty="0">
                <a:solidFill>
                  <a:schemeClr val="tx1"/>
                </a:solidFill>
              </a:rPr>
              <a:t>Inter arrival time</a:t>
            </a:r>
          </a:p>
          <a:p>
            <a:pPr marL="285750" indent="-285750">
              <a:spcAft>
                <a:spcPts val="0"/>
              </a:spcAft>
              <a:buFontTx/>
              <a:buChar char="-"/>
            </a:pPr>
            <a:r>
              <a:rPr lang="en-US" altLang="ko-KR" sz="900" dirty="0">
                <a:solidFill>
                  <a:schemeClr val="tx1"/>
                </a:solidFill>
              </a:rPr>
              <a:t>Jitter</a:t>
            </a:r>
          </a:p>
        </p:txBody>
      </p:sp>
      <p:sp>
        <p:nvSpPr>
          <p:cNvPr id="42" name="Shape 423"/>
          <p:cNvSpPr txBox="1">
            <a:spLocks/>
          </p:cNvSpPr>
          <p:nvPr/>
        </p:nvSpPr>
        <p:spPr>
          <a:xfrm>
            <a:off x="768032" y="2119608"/>
            <a:ext cx="2005912" cy="664632"/>
          </a:xfrm>
          <a:prstGeom prst="rect">
            <a:avLst/>
          </a:prstGeom>
          <a:solidFill>
            <a:srgbClr val="FCFFC1"/>
          </a:solidFill>
          <a:ln>
            <a:noFill/>
          </a:ln>
        </p:spPr>
        <p:txBody>
          <a:bodyPr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1600"/>
              </a:spcAft>
              <a:buClr>
                <a:schemeClr val="dk2"/>
              </a:buClr>
              <a:buFont typeface="Arial"/>
              <a:buNone/>
              <a:defRPr sz="2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pPr>
              <a:spcAft>
                <a:spcPts val="0"/>
              </a:spcAft>
            </a:pPr>
            <a:r>
              <a:rPr lang="en-US" sz="1000" i="1" dirty="0">
                <a:solidFill>
                  <a:schemeClr val="tx1"/>
                </a:solidFill>
              </a:rPr>
              <a:t>Control Decision Examples</a:t>
            </a:r>
            <a:r>
              <a:rPr lang="en-US" sz="1000" dirty="0">
                <a:solidFill>
                  <a:schemeClr val="tx1"/>
                </a:solidFill>
              </a:rPr>
              <a:t>:</a:t>
            </a:r>
          </a:p>
          <a:p>
            <a:pPr marL="285750" indent="-285750">
              <a:spcAft>
                <a:spcPts val="0"/>
              </a:spcAft>
              <a:buFontTx/>
              <a:buChar char="-"/>
            </a:pPr>
            <a:r>
              <a:rPr lang="en-US" altLang="ko-KR" sz="900" dirty="0">
                <a:solidFill>
                  <a:schemeClr val="tx1"/>
                </a:solidFill>
              </a:rPr>
              <a:t>Instantiate new SGW-C, SGW-D,  PGW-C, PGW-D</a:t>
            </a:r>
            <a:endParaRPr lang="en-US" sz="900" dirty="0">
              <a:solidFill>
                <a:schemeClr val="tx1"/>
              </a:solidFill>
            </a:endParaRPr>
          </a:p>
        </p:txBody>
      </p:sp>
      <p:sp>
        <p:nvSpPr>
          <p:cNvPr id="43" name="Text Placeholder 2"/>
          <p:cNvSpPr>
            <a:spLocks noGrp="1"/>
          </p:cNvSpPr>
          <p:nvPr>
            <p:ph type="body" idx="1"/>
          </p:nvPr>
        </p:nvSpPr>
        <p:spPr>
          <a:xfrm>
            <a:off x="311700" y="983148"/>
            <a:ext cx="8520599" cy="606671"/>
          </a:xfrm>
        </p:spPr>
        <p:txBody>
          <a:bodyPr>
            <a:noAutofit/>
          </a:bodyPr>
          <a:lstStyle/>
          <a:p>
            <a:pPr marL="342900" indent="-342900">
              <a:spcAft>
                <a:spcPts val="100"/>
              </a:spcAft>
              <a:buFont typeface="Arial" panose="020B0604020202020204" pitchFamily="34" charset="0"/>
              <a:buChar char="•"/>
            </a:pPr>
            <a:r>
              <a:rPr lang="en-US" sz="1900" dirty="0">
                <a:solidFill>
                  <a:schemeClr val="tx1"/>
                </a:solidFill>
              </a:rPr>
              <a:t>Monitor service </a:t>
            </a:r>
            <a:r>
              <a:rPr lang="en-US" sz="1900" dirty="0" err="1">
                <a:solidFill>
                  <a:schemeClr val="tx1"/>
                </a:solidFill>
              </a:rPr>
              <a:t>QoE</a:t>
            </a:r>
            <a:r>
              <a:rPr lang="en-US" sz="1900" dirty="0">
                <a:solidFill>
                  <a:schemeClr val="tx1"/>
                </a:solidFill>
              </a:rPr>
              <a:t> &amp; </a:t>
            </a:r>
            <a:r>
              <a:rPr lang="en-US" sz="1900" dirty="0" err="1">
                <a:solidFill>
                  <a:schemeClr val="tx1"/>
                </a:solidFill>
              </a:rPr>
              <a:t>QoS</a:t>
            </a:r>
            <a:r>
              <a:rPr lang="en-US" sz="1900" dirty="0">
                <a:solidFill>
                  <a:schemeClr val="tx1"/>
                </a:solidFill>
              </a:rPr>
              <a:t> and trigger new EPC service VMs to handle increased traffic when needed</a:t>
            </a:r>
          </a:p>
        </p:txBody>
      </p:sp>
    </p:spTree>
    <p:extLst>
      <p:ext uri="{BB962C8B-B14F-4D97-AF65-F5344CB8AC3E}">
        <p14:creationId xmlns:p14="http://schemas.microsoft.com/office/powerpoint/2010/main" val="1102136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 Loop Control – Other Use Cases</a:t>
            </a:r>
          </a:p>
        </p:txBody>
      </p:sp>
      <p:sp>
        <p:nvSpPr>
          <p:cNvPr id="3" name="Text Placeholder 2"/>
          <p:cNvSpPr>
            <a:spLocks noGrp="1"/>
          </p:cNvSpPr>
          <p:nvPr>
            <p:ph type="body" idx="1"/>
          </p:nvPr>
        </p:nvSpPr>
        <p:spPr/>
        <p:txBody>
          <a:bodyPr>
            <a:normAutofit/>
          </a:bodyPr>
          <a:lstStyle/>
          <a:p>
            <a:pPr marL="342900" indent="-342900">
              <a:spcBef>
                <a:spcPts val="1200"/>
              </a:spcBef>
              <a:buFont typeface="Arial" panose="020B0604020202020204" pitchFamily="34" charset="0"/>
              <a:buChar char="•"/>
            </a:pPr>
            <a:r>
              <a:rPr lang="en-US" dirty="0">
                <a:solidFill>
                  <a:schemeClr val="tx1"/>
                </a:solidFill>
              </a:rPr>
              <a:t>Congestion detection in Fabric &amp; SDN based Traffic Engineering </a:t>
            </a:r>
          </a:p>
          <a:p>
            <a:pPr marL="342900" indent="-342900">
              <a:buFont typeface="Arial" panose="020B0604020202020204" pitchFamily="34" charset="0"/>
              <a:buChar char="•"/>
            </a:pPr>
            <a:r>
              <a:rPr lang="en-US" dirty="0">
                <a:solidFill>
                  <a:schemeClr val="tx1"/>
                </a:solidFill>
              </a:rPr>
              <a:t>Autonomic Anomaly Detection and Mitigation</a:t>
            </a:r>
          </a:p>
          <a:p>
            <a:pPr marL="342900" indent="-342900">
              <a:buFont typeface="Arial" panose="020B0604020202020204" pitchFamily="34" charset="0"/>
              <a:buChar char="•"/>
            </a:pPr>
            <a:r>
              <a:rPr lang="en-US" dirty="0">
                <a:solidFill>
                  <a:schemeClr val="tx1"/>
                </a:solidFill>
              </a:rPr>
              <a:t>Adaptive Chaining of Services based on </a:t>
            </a:r>
            <a:r>
              <a:rPr lang="en-US" dirty="0" err="1">
                <a:solidFill>
                  <a:schemeClr val="tx1"/>
                </a:solidFill>
              </a:rPr>
              <a:t>QoE</a:t>
            </a:r>
            <a:endParaRPr lang="en-US" dirty="0">
              <a:solidFill>
                <a:schemeClr val="tx1"/>
              </a:solidFill>
            </a:endParaRPr>
          </a:p>
        </p:txBody>
      </p:sp>
    </p:spTree>
    <p:extLst>
      <p:ext uri="{BB962C8B-B14F-4D97-AF65-F5344CB8AC3E}">
        <p14:creationId xmlns:p14="http://schemas.microsoft.com/office/powerpoint/2010/main" val="3544479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p:cNvSpPr>
          <p:nvPr>
            <p:ph type="title"/>
          </p:nvPr>
        </p:nvSpPr>
        <p:spPr>
          <a:xfrm>
            <a:off x="311699" y="87558"/>
            <a:ext cx="8520601" cy="572701"/>
          </a:xfrm>
          <a:prstGeom prst="rect">
            <a:avLst/>
          </a:prstGeom>
        </p:spPr>
        <p:txBody>
          <a:bodyPr/>
          <a:lstStyle>
            <a:lvl1pPr defTabSz="877823">
              <a:defRPr sz="2688"/>
            </a:lvl1pPr>
          </a:lstStyle>
          <a:p>
            <a:r>
              <a:rPr lang="en-US" dirty="0"/>
              <a:t>Smart </a:t>
            </a:r>
            <a:r>
              <a:rPr dirty="0"/>
              <a:t>Virtual Probe</a:t>
            </a:r>
          </a:p>
        </p:txBody>
      </p:sp>
      <p:sp>
        <p:nvSpPr>
          <p:cNvPr id="818" name="Shape 818"/>
          <p:cNvSpPr>
            <a:spLocks noGrp="1"/>
          </p:cNvSpPr>
          <p:nvPr>
            <p:ph type="body" idx="1"/>
          </p:nvPr>
        </p:nvSpPr>
        <p:spPr>
          <a:xfrm>
            <a:off x="311699" y="903751"/>
            <a:ext cx="8522208" cy="3742673"/>
          </a:xfrm>
          <a:prstGeom prst="rect">
            <a:avLst/>
          </a:prstGeom>
        </p:spPr>
        <p:txBody>
          <a:bodyPr>
            <a:noAutofit/>
          </a:bodyPr>
          <a:lstStyle/>
          <a:p>
            <a:pPr marL="318897" indent="-318897" defTabSz="850391">
              <a:spcAft>
                <a:spcPts val="1800"/>
              </a:spcAft>
              <a:buClr>
                <a:schemeClr val="accent2">
                  <a:lumOff val="21764"/>
                </a:schemeClr>
              </a:buClr>
              <a:buSzPct val="100000"/>
              <a:buFont typeface="Arial"/>
              <a:buChar char="•"/>
              <a:defRPr sz="1674"/>
            </a:pPr>
            <a:r>
              <a:rPr lang="en-US" sz="1600" dirty="0">
                <a:solidFill>
                  <a:schemeClr val="tx1"/>
                </a:solidFill>
              </a:rPr>
              <a:t>E</a:t>
            </a:r>
            <a:r>
              <a:rPr sz="1600" dirty="0">
                <a:solidFill>
                  <a:schemeClr val="tx1"/>
                </a:solidFill>
              </a:rPr>
              <a:t>mbedded program</a:t>
            </a:r>
            <a:r>
              <a:rPr lang="en-US" sz="1600" dirty="0">
                <a:solidFill>
                  <a:schemeClr val="tx1"/>
                </a:solidFill>
              </a:rPr>
              <a:t>s</a:t>
            </a:r>
            <a:r>
              <a:rPr sz="1600" dirty="0">
                <a:solidFill>
                  <a:schemeClr val="tx1"/>
                </a:solidFill>
              </a:rPr>
              <a:t> that can perform data aggregation and simple analytics to reduce data volumes and enable low latency control loops.</a:t>
            </a:r>
          </a:p>
          <a:p>
            <a:pPr marL="318897" indent="-318897" defTabSz="850391">
              <a:spcAft>
                <a:spcPts val="1800"/>
              </a:spcAft>
              <a:buClr>
                <a:schemeClr val="accent2">
                  <a:lumOff val="21764"/>
                </a:schemeClr>
              </a:buClr>
              <a:buSzPct val="100000"/>
              <a:buFont typeface="Arial"/>
              <a:buChar char="•"/>
              <a:defRPr sz="1674"/>
            </a:pPr>
            <a:r>
              <a:rPr lang="en-US" sz="1600" dirty="0">
                <a:solidFill>
                  <a:schemeClr val="tx1"/>
                </a:solidFill>
              </a:rPr>
              <a:t>Smart virtual probes also helps to monitor VM to VM traffic where traditional probes cannot monitor inside the server </a:t>
            </a:r>
          </a:p>
          <a:p>
            <a:pPr marL="318897" indent="-318897" defTabSz="850391">
              <a:spcAft>
                <a:spcPts val="1800"/>
              </a:spcAft>
              <a:buClr>
                <a:schemeClr val="accent2">
                  <a:lumOff val="21764"/>
                </a:schemeClr>
              </a:buClr>
              <a:buSzPct val="100000"/>
              <a:buFont typeface="Arial"/>
              <a:buChar char="•"/>
              <a:defRPr sz="1674"/>
            </a:pPr>
            <a:r>
              <a:rPr sz="1600" dirty="0">
                <a:solidFill>
                  <a:schemeClr val="tx1"/>
                </a:solidFill>
              </a:rPr>
              <a:t>An application can dynamically download different </a:t>
            </a:r>
            <a:r>
              <a:rPr lang="en-US" sz="1600" dirty="0">
                <a:solidFill>
                  <a:schemeClr val="tx1"/>
                </a:solidFill>
              </a:rPr>
              <a:t>programs</a:t>
            </a:r>
            <a:r>
              <a:rPr sz="1600" dirty="0">
                <a:solidFill>
                  <a:schemeClr val="tx1"/>
                </a:solidFill>
              </a:rPr>
              <a:t> depending on the state of the system</a:t>
            </a:r>
          </a:p>
          <a:p>
            <a:pPr marL="318897" indent="-318897" defTabSz="850391">
              <a:spcAft>
                <a:spcPts val="1800"/>
              </a:spcAft>
              <a:buClr>
                <a:schemeClr val="accent2">
                  <a:lumOff val="21764"/>
                </a:schemeClr>
              </a:buClr>
              <a:buSzPct val="100000"/>
              <a:buFont typeface="Arial"/>
              <a:buChar char="•"/>
              <a:defRPr sz="1674"/>
            </a:pPr>
            <a:r>
              <a:rPr lang="en-US" sz="1600" dirty="0">
                <a:solidFill>
                  <a:schemeClr val="tx1"/>
                </a:solidFill>
              </a:rPr>
              <a:t>Smart v</a:t>
            </a:r>
            <a:r>
              <a:rPr sz="1600" dirty="0">
                <a:solidFill>
                  <a:schemeClr val="tx1"/>
                </a:solidFill>
              </a:rPr>
              <a:t>irtual </a:t>
            </a:r>
            <a:r>
              <a:rPr lang="en-US" sz="1600" dirty="0">
                <a:solidFill>
                  <a:schemeClr val="tx1"/>
                </a:solidFill>
              </a:rPr>
              <a:t>p</a:t>
            </a:r>
            <a:r>
              <a:rPr sz="1600" dirty="0">
                <a:solidFill>
                  <a:schemeClr val="tx1"/>
                </a:solidFill>
              </a:rPr>
              <a:t>robes can be deployed in physical devices (like </a:t>
            </a:r>
            <a:r>
              <a:rPr sz="1600" dirty="0" err="1">
                <a:solidFill>
                  <a:schemeClr val="tx1"/>
                </a:solidFill>
              </a:rPr>
              <a:t>SmartNICs</a:t>
            </a:r>
            <a:r>
              <a:rPr sz="1600" dirty="0">
                <a:solidFill>
                  <a:schemeClr val="tx1"/>
                </a:solidFill>
              </a:rPr>
              <a:t>, P4 </a:t>
            </a:r>
            <a:r>
              <a:rPr lang="en-US" sz="1600" dirty="0">
                <a:solidFill>
                  <a:schemeClr val="tx1"/>
                </a:solidFill>
              </a:rPr>
              <a:t>enabled </a:t>
            </a:r>
            <a:r>
              <a:rPr sz="1600" dirty="0">
                <a:solidFill>
                  <a:schemeClr val="tx1"/>
                </a:solidFill>
              </a:rPr>
              <a:t>devices…etc.) or in virtual environment (inside VM/Container)</a:t>
            </a:r>
            <a:endParaRPr lang="en-US" sz="1600" dirty="0">
              <a:solidFill>
                <a:schemeClr val="tx1"/>
              </a:solidFill>
            </a:endParaRPr>
          </a:p>
          <a:p>
            <a:pPr marL="318897" indent="-318897" defTabSz="850391">
              <a:spcAft>
                <a:spcPts val="0"/>
              </a:spcAft>
              <a:buClr>
                <a:schemeClr val="accent2">
                  <a:lumOff val="21764"/>
                </a:schemeClr>
              </a:buClr>
              <a:buSzPct val="100000"/>
              <a:buFont typeface="Arial"/>
              <a:buChar char="•"/>
              <a:defRPr sz="1674"/>
            </a:pPr>
            <a:r>
              <a:rPr lang="en-US" sz="1600" i="1" dirty="0">
                <a:solidFill>
                  <a:schemeClr val="tx1"/>
                </a:solidFill>
              </a:rPr>
              <a:t>Examples:</a:t>
            </a:r>
          </a:p>
          <a:p>
            <a:pPr marL="744093" lvl="1" indent="-318897" defTabSz="850391">
              <a:lnSpc>
                <a:spcPct val="100000"/>
              </a:lnSpc>
              <a:spcAft>
                <a:spcPts val="300"/>
              </a:spcAft>
              <a:buClr>
                <a:schemeClr val="accent2">
                  <a:lumOff val="21764"/>
                </a:schemeClr>
              </a:buClr>
              <a:buSzPct val="100000"/>
              <a:buFont typeface="Arial"/>
              <a:buChar char="•"/>
              <a:defRPr sz="930"/>
            </a:pPr>
            <a:r>
              <a:rPr lang="en-US" sz="900" dirty="0">
                <a:solidFill>
                  <a:schemeClr val="tx1"/>
                </a:solidFill>
              </a:rPr>
              <a:t>Instantiate a smart virtual probe inside </a:t>
            </a:r>
            <a:r>
              <a:rPr lang="en-US" sz="900" dirty="0" err="1">
                <a:solidFill>
                  <a:schemeClr val="tx1"/>
                </a:solidFill>
              </a:rPr>
              <a:t>SmartNIC</a:t>
            </a:r>
            <a:r>
              <a:rPr lang="en-US" sz="900" dirty="0">
                <a:solidFill>
                  <a:schemeClr val="tx1"/>
                </a:solidFill>
              </a:rPr>
              <a:t> card that can monitor flow features (such as inter packet arrival times) from set of subscribers for a specified duration and send events whenever they match a DDoS attack pattern</a:t>
            </a:r>
          </a:p>
          <a:p>
            <a:pPr marL="744093" lvl="1" indent="-318897" defTabSz="850391">
              <a:lnSpc>
                <a:spcPct val="100000"/>
              </a:lnSpc>
              <a:spcAft>
                <a:spcPts val="300"/>
              </a:spcAft>
              <a:buClr>
                <a:schemeClr val="accent2">
                  <a:lumOff val="21764"/>
                </a:schemeClr>
              </a:buClr>
              <a:buSzPct val="100000"/>
              <a:buFont typeface="Arial"/>
              <a:buChar char="•"/>
              <a:defRPr sz="930"/>
            </a:pPr>
            <a:r>
              <a:rPr lang="en-US" sz="900" dirty="0">
                <a:solidFill>
                  <a:schemeClr val="tx1"/>
                </a:solidFill>
              </a:rPr>
              <a:t>Instantiate a smart virtual probe in P4 enabled devices that record the latency at each hop and compute and report the end-to-end latency at the final hop</a:t>
            </a:r>
            <a:endParaRPr lang="en-US" sz="900" b="1" dirty="0">
              <a:solidFill>
                <a:schemeClr val="tx1"/>
              </a:solidFill>
            </a:endParaRPr>
          </a:p>
          <a:p>
            <a:pPr marL="744093" lvl="1" indent="-318897" defTabSz="850391">
              <a:lnSpc>
                <a:spcPct val="100000"/>
              </a:lnSpc>
              <a:spcAft>
                <a:spcPts val="300"/>
              </a:spcAft>
              <a:buClr>
                <a:schemeClr val="accent2">
                  <a:lumOff val="21764"/>
                </a:schemeClr>
              </a:buClr>
              <a:buSzPct val="100000"/>
              <a:buFont typeface="Arial"/>
              <a:buChar char="•"/>
              <a:defRPr sz="930"/>
            </a:pPr>
            <a:r>
              <a:rPr lang="en-US" sz="900" dirty="0">
                <a:solidFill>
                  <a:schemeClr val="tx1"/>
                </a:solidFill>
              </a:rPr>
              <a:t>Instantiate a custom DPI probe in the data path and mirror the traffic from specified subscribers to the DPI probe that can perform application specific analytics and report the results-For application specific SLA/</a:t>
            </a:r>
            <a:r>
              <a:rPr lang="en-US" sz="900" dirty="0" err="1">
                <a:solidFill>
                  <a:schemeClr val="tx1"/>
                </a:solidFill>
              </a:rPr>
              <a:t>QoS</a:t>
            </a:r>
            <a:r>
              <a:rPr lang="en-US" sz="900" dirty="0">
                <a:solidFill>
                  <a:schemeClr val="tx1"/>
                </a:solidFill>
              </a:rPr>
              <a:t> (-</a:t>
            </a:r>
            <a:r>
              <a:rPr lang="en-US" sz="900" dirty="0" err="1">
                <a:solidFill>
                  <a:schemeClr val="tx1"/>
                </a:solidFill>
              </a:rPr>
              <a:t>e.g</a:t>
            </a:r>
            <a:r>
              <a:rPr lang="en-US" sz="900" dirty="0">
                <a:solidFill>
                  <a:schemeClr val="tx1"/>
                </a:solidFill>
              </a:rPr>
              <a:t> Ensure </a:t>
            </a:r>
            <a:r>
              <a:rPr lang="en-US" sz="900" dirty="0" err="1">
                <a:solidFill>
                  <a:schemeClr val="tx1"/>
                </a:solidFill>
              </a:rPr>
              <a:t>Pokemon</a:t>
            </a:r>
            <a:r>
              <a:rPr lang="en-US" sz="900" dirty="0">
                <a:solidFill>
                  <a:schemeClr val="tx1"/>
                </a:solidFill>
              </a:rPr>
              <a:t> GO connection doesn't go down!)</a:t>
            </a:r>
          </a:p>
        </p:txBody>
      </p:sp>
    </p:spTree>
    <p:extLst>
      <p:ext uri="{BB962C8B-B14F-4D97-AF65-F5344CB8AC3E}">
        <p14:creationId xmlns:p14="http://schemas.microsoft.com/office/powerpoint/2010/main" val="165786756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p:nvPr/>
        </p:nvSpPr>
        <p:spPr>
          <a:xfrm>
            <a:off x="3846225" y="2257539"/>
            <a:ext cx="1035000" cy="466800"/>
          </a:xfrm>
          <a:prstGeom prst="rect">
            <a:avLst/>
          </a:prstGeom>
          <a:solidFill>
            <a:srgbClr val="92D05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a:t>Analyze</a:t>
            </a:r>
          </a:p>
          <a:p>
            <a:pPr lvl="0" algn="ctr" rtl="0">
              <a:spcBef>
                <a:spcPts val="0"/>
              </a:spcBef>
              <a:buNone/>
            </a:pPr>
            <a:r>
              <a:rPr lang="en-US" sz="800"/>
              <a:t>(Analytics Engine)</a:t>
            </a:r>
          </a:p>
        </p:txBody>
      </p:sp>
      <p:sp>
        <p:nvSpPr>
          <p:cNvPr id="58" name="Shape 58"/>
          <p:cNvSpPr txBox="1">
            <a:spLocks noGrp="1"/>
          </p:cNvSpPr>
          <p:nvPr>
            <p:ph type="title"/>
          </p:nvPr>
        </p:nvSpPr>
        <p:spPr>
          <a:xfrm>
            <a:off x="311700" y="87559"/>
            <a:ext cx="8520600" cy="572700"/>
          </a:xfrm>
          <a:prstGeom prst="rect">
            <a:avLst/>
          </a:prstGeom>
        </p:spPr>
        <p:txBody>
          <a:bodyPr lIns="91425" tIns="91425" rIns="91425" bIns="91425" anchor="t" anchorCtr="0">
            <a:noAutofit/>
          </a:bodyPr>
          <a:lstStyle/>
          <a:p>
            <a:pPr lvl="0">
              <a:spcBef>
                <a:spcPts val="0"/>
              </a:spcBef>
              <a:buNone/>
            </a:pPr>
            <a:r>
              <a:rPr lang="en-US" dirty="0"/>
              <a:t>Goal</a:t>
            </a:r>
          </a:p>
        </p:txBody>
      </p:sp>
      <p:sp>
        <p:nvSpPr>
          <p:cNvPr id="59" name="Shape 59"/>
          <p:cNvSpPr txBox="1">
            <a:spLocks noGrp="1"/>
          </p:cNvSpPr>
          <p:nvPr>
            <p:ph type="body" idx="1"/>
          </p:nvPr>
        </p:nvSpPr>
        <p:spPr>
          <a:xfrm>
            <a:off x="311700" y="931077"/>
            <a:ext cx="8520600" cy="487965"/>
          </a:xfrm>
          <a:prstGeom prst="rect">
            <a:avLst/>
          </a:prstGeom>
        </p:spPr>
        <p:txBody>
          <a:bodyPr lIns="91425" tIns="91425" rIns="91425" bIns="91425" anchor="t" anchorCtr="0">
            <a:noAutofit/>
          </a:bodyPr>
          <a:lstStyle/>
          <a:p>
            <a:pPr marL="114300" lvl="0">
              <a:spcAft>
                <a:spcPts val="0"/>
              </a:spcAft>
              <a:buSzPct val="100000"/>
            </a:pPr>
            <a:r>
              <a:rPr lang="en-US" sz="1800" dirty="0">
                <a:solidFill>
                  <a:srgbClr val="1155CC"/>
                </a:solidFill>
              </a:rPr>
              <a:t>Enable programmable observability and closed loop control based on analytics</a:t>
            </a:r>
          </a:p>
        </p:txBody>
      </p:sp>
      <p:sp>
        <p:nvSpPr>
          <p:cNvPr id="60" name="Shape 60"/>
          <p:cNvSpPr/>
          <p:nvPr/>
        </p:nvSpPr>
        <p:spPr>
          <a:xfrm>
            <a:off x="2661300" y="3111984"/>
            <a:ext cx="1077000" cy="466800"/>
          </a:xfrm>
          <a:prstGeom prst="rect">
            <a:avLst/>
          </a:prstGeom>
          <a:solidFill>
            <a:srgbClr val="92D05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1000"/>
              <a:t>Programmable Observability</a:t>
            </a:r>
          </a:p>
        </p:txBody>
      </p:sp>
      <p:cxnSp>
        <p:nvCxnSpPr>
          <p:cNvPr id="61" name="Shape 61"/>
          <p:cNvCxnSpPr>
            <a:stCxn id="62" idx="3"/>
            <a:endCxn id="63" idx="7"/>
          </p:cNvCxnSpPr>
          <p:nvPr/>
        </p:nvCxnSpPr>
        <p:spPr>
          <a:xfrm flipH="1">
            <a:off x="3364417" y="2626682"/>
            <a:ext cx="468900" cy="474900"/>
          </a:xfrm>
          <a:prstGeom prst="curvedConnector2">
            <a:avLst/>
          </a:prstGeom>
          <a:noFill/>
          <a:ln w="22225" cap="flat" cmpd="sng">
            <a:solidFill>
              <a:schemeClr val="dk2"/>
            </a:solidFill>
            <a:prstDash val="solid"/>
            <a:round/>
            <a:headEnd type="none" w="lg" len="lg"/>
            <a:tailEnd type="stealth" w="lg" len="lg"/>
          </a:ln>
        </p:spPr>
      </p:cxnSp>
      <p:sp>
        <p:nvSpPr>
          <p:cNvPr id="64" name="Shape 64"/>
          <p:cNvSpPr/>
          <p:nvPr/>
        </p:nvSpPr>
        <p:spPr>
          <a:xfrm>
            <a:off x="5015100" y="3111988"/>
            <a:ext cx="970500" cy="466800"/>
          </a:xfrm>
          <a:prstGeom prst="rect">
            <a:avLst/>
          </a:prstGeom>
          <a:solidFill>
            <a:srgbClr val="92D05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1000" dirty="0"/>
              <a:t>Control</a:t>
            </a:r>
          </a:p>
        </p:txBody>
      </p:sp>
      <p:cxnSp>
        <p:nvCxnSpPr>
          <p:cNvPr id="65" name="Shape 65"/>
          <p:cNvCxnSpPr>
            <a:stCxn id="57" idx="3"/>
            <a:endCxn id="64" idx="0"/>
          </p:cNvCxnSpPr>
          <p:nvPr/>
        </p:nvCxnSpPr>
        <p:spPr>
          <a:xfrm>
            <a:off x="4881225" y="2490939"/>
            <a:ext cx="619200" cy="621000"/>
          </a:xfrm>
          <a:prstGeom prst="curvedConnector2">
            <a:avLst/>
          </a:prstGeom>
          <a:noFill/>
          <a:ln w="9525" cap="flat" cmpd="sng">
            <a:solidFill>
              <a:schemeClr val="dk2"/>
            </a:solidFill>
            <a:prstDash val="solid"/>
            <a:round/>
            <a:headEnd type="none" w="lg" len="lg"/>
            <a:tailEnd type="stealth" w="lg" len="lg"/>
          </a:ln>
        </p:spPr>
      </p:cxnSp>
      <p:cxnSp>
        <p:nvCxnSpPr>
          <p:cNvPr id="66" name="Shape 66"/>
          <p:cNvCxnSpPr>
            <a:stCxn id="64" idx="2"/>
            <a:endCxn id="67" idx="3"/>
          </p:cNvCxnSpPr>
          <p:nvPr/>
        </p:nvCxnSpPr>
        <p:spPr>
          <a:xfrm rot="5400000">
            <a:off x="4867800" y="3609838"/>
            <a:ext cx="663600" cy="601500"/>
          </a:xfrm>
          <a:prstGeom prst="curvedConnector2">
            <a:avLst/>
          </a:prstGeom>
          <a:noFill/>
          <a:ln w="9525" cap="flat" cmpd="sng">
            <a:solidFill>
              <a:schemeClr val="dk2"/>
            </a:solidFill>
            <a:prstDash val="solid"/>
            <a:round/>
            <a:headEnd type="none" w="lg" len="lg"/>
            <a:tailEnd type="stealth" w="lg" len="lg"/>
          </a:ln>
        </p:spPr>
      </p:cxnSp>
      <p:pic>
        <p:nvPicPr>
          <p:cNvPr id="67" name="Shape 67"/>
          <p:cNvPicPr preferRelativeResize="0"/>
          <p:nvPr/>
        </p:nvPicPr>
        <p:blipFill>
          <a:blip r:embed="rId3">
            <a:alphaModFix/>
          </a:blip>
          <a:stretch>
            <a:fillRect/>
          </a:stretch>
        </p:blipFill>
        <p:spPr>
          <a:xfrm>
            <a:off x="3863915" y="3922966"/>
            <a:ext cx="1035000" cy="639125"/>
          </a:xfrm>
          <a:prstGeom prst="rect">
            <a:avLst/>
          </a:prstGeom>
          <a:noFill/>
          <a:ln w="9525" cap="flat" cmpd="sng">
            <a:solidFill>
              <a:srgbClr val="000000"/>
            </a:solidFill>
            <a:prstDash val="solid"/>
            <a:round/>
            <a:headEnd type="none" w="med" len="med"/>
            <a:tailEnd type="none" w="med" len="med"/>
          </a:ln>
        </p:spPr>
      </p:pic>
      <p:cxnSp>
        <p:nvCxnSpPr>
          <p:cNvPr id="69" name="Shape 69"/>
          <p:cNvCxnSpPr>
            <a:stCxn id="60" idx="2"/>
            <a:endCxn id="67" idx="1"/>
          </p:cNvCxnSpPr>
          <p:nvPr/>
        </p:nvCxnSpPr>
        <p:spPr>
          <a:xfrm rot="-5400000" flipH="1">
            <a:off x="3200100" y="3578484"/>
            <a:ext cx="663600" cy="664200"/>
          </a:xfrm>
          <a:prstGeom prst="curvedConnector2">
            <a:avLst/>
          </a:prstGeom>
          <a:noFill/>
          <a:ln w="9525" cap="flat" cmpd="sng">
            <a:solidFill>
              <a:schemeClr val="dk2"/>
            </a:solidFill>
            <a:prstDash val="solid"/>
            <a:round/>
            <a:headEnd type="stealth" w="lg" len="lg"/>
            <a:tailEnd type="none" w="lg" len="lg"/>
          </a:ln>
        </p:spPr>
      </p:cxnSp>
      <p:sp>
        <p:nvSpPr>
          <p:cNvPr id="70" name="Shape 70"/>
          <p:cNvSpPr/>
          <p:nvPr/>
        </p:nvSpPr>
        <p:spPr>
          <a:xfrm rot="5400000">
            <a:off x="3319772" y="3557505"/>
            <a:ext cx="36000" cy="36000"/>
          </a:xfrm>
          <a:prstGeom prst="ellipse">
            <a:avLst/>
          </a:prstGeom>
          <a:solidFill>
            <a:srgbClr val="92D05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3"/>
          <p:cNvSpPr/>
          <p:nvPr/>
        </p:nvSpPr>
        <p:spPr>
          <a:xfrm>
            <a:off x="3333651" y="3096168"/>
            <a:ext cx="36000" cy="36000"/>
          </a:xfrm>
          <a:prstGeom prst="ellipse">
            <a:avLst/>
          </a:prstGeom>
          <a:solidFill>
            <a:srgbClr val="92D05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2"/>
          <p:cNvSpPr/>
          <p:nvPr/>
        </p:nvSpPr>
        <p:spPr>
          <a:xfrm rot="4176650">
            <a:off x="3831675" y="2616130"/>
            <a:ext cx="36165" cy="36165"/>
          </a:xfrm>
          <a:prstGeom prst="ellipse">
            <a:avLst/>
          </a:prstGeom>
          <a:solidFill>
            <a:srgbClr val="92D05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rot="10800000">
            <a:off x="3840761" y="4072890"/>
            <a:ext cx="36000" cy="36000"/>
          </a:xfrm>
          <a:prstGeom prst="ellipse">
            <a:avLst/>
          </a:prstGeom>
          <a:solidFill>
            <a:srgbClr val="92D05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72" name="Shape 72"/>
          <p:cNvCxnSpPr>
            <a:stCxn id="70" idx="6"/>
            <a:endCxn id="71" idx="6"/>
          </p:cNvCxnSpPr>
          <p:nvPr/>
        </p:nvCxnSpPr>
        <p:spPr>
          <a:xfrm rot="-5400000" flipH="1">
            <a:off x="3340622" y="3590655"/>
            <a:ext cx="497400" cy="503100"/>
          </a:xfrm>
          <a:prstGeom prst="curvedConnector2">
            <a:avLst/>
          </a:prstGeom>
          <a:noFill/>
          <a:ln w="22225" cap="flat" cmpd="sng">
            <a:solidFill>
              <a:schemeClr val="dk2"/>
            </a:solidFill>
            <a:prstDash val="solid"/>
            <a:round/>
            <a:headEnd type="none" w="lg" len="lg"/>
            <a:tailEnd type="stealth" w="lg" len="lg"/>
          </a:ln>
        </p:spPr>
      </p:cxnSp>
      <p:cxnSp>
        <p:nvCxnSpPr>
          <p:cNvPr id="73" name="Shape 73"/>
          <p:cNvCxnSpPr>
            <a:stCxn id="57" idx="1"/>
            <a:endCxn id="60" idx="0"/>
          </p:cNvCxnSpPr>
          <p:nvPr/>
        </p:nvCxnSpPr>
        <p:spPr>
          <a:xfrm flipH="1">
            <a:off x="3199725" y="2490939"/>
            <a:ext cx="646500" cy="621000"/>
          </a:xfrm>
          <a:prstGeom prst="curvedConnector2">
            <a:avLst/>
          </a:prstGeom>
          <a:noFill/>
          <a:ln w="9525" cap="flat" cmpd="sng">
            <a:solidFill>
              <a:schemeClr val="dk2"/>
            </a:solidFill>
            <a:prstDash val="solid"/>
            <a:round/>
            <a:headEnd type="stealth" w="lg" len="lg"/>
            <a:tailEnd type="none" w="lg" len="lg"/>
          </a:ln>
        </p:spPr>
      </p:cxnSp>
      <p:sp>
        <p:nvSpPr>
          <p:cNvPr id="2" name="TextBox 1"/>
          <p:cNvSpPr txBox="1"/>
          <p:nvPr/>
        </p:nvSpPr>
        <p:spPr>
          <a:xfrm>
            <a:off x="6007392" y="2840447"/>
            <a:ext cx="2360431" cy="1015663"/>
          </a:xfrm>
          <a:prstGeom prst="rect">
            <a:avLst/>
          </a:prstGeom>
          <a:noFill/>
        </p:spPr>
        <p:txBody>
          <a:bodyPr wrap="square" rtlCol="0" anchor="ctr">
            <a:spAutoFit/>
          </a:bodyPr>
          <a:lstStyle/>
          <a:p>
            <a:r>
              <a:rPr lang="en-US" sz="1000" i="1" dirty="0"/>
              <a:t>Examples:</a:t>
            </a:r>
          </a:p>
          <a:p>
            <a:pPr marL="285750" indent="-285750">
              <a:buFont typeface="Arial" panose="020B0604020202020204" pitchFamily="34" charset="0"/>
              <a:buChar char="•"/>
            </a:pPr>
            <a:r>
              <a:rPr lang="en-US" sz="1000" dirty="0"/>
              <a:t>Resource scaling &amp; load balancing</a:t>
            </a:r>
          </a:p>
          <a:p>
            <a:pPr marL="285750" indent="-285750">
              <a:buFont typeface="Arial" panose="020B0604020202020204" pitchFamily="34" charset="0"/>
              <a:buChar char="•"/>
            </a:pPr>
            <a:r>
              <a:rPr lang="en-US" sz="1000" dirty="0"/>
              <a:t>SDN Flow Rerouting (Traffic Engineering)</a:t>
            </a:r>
          </a:p>
          <a:p>
            <a:pPr marL="285750" indent="-285750">
              <a:buFont typeface="Arial" panose="020B0604020202020204" pitchFamily="34" charset="0"/>
              <a:buChar char="•"/>
            </a:pPr>
            <a:r>
              <a:rPr lang="en-US" sz="1000" dirty="0"/>
              <a:t>Blacklisting Subscriber Traffic</a:t>
            </a:r>
          </a:p>
        </p:txBody>
      </p:sp>
      <p:sp>
        <p:nvSpPr>
          <p:cNvPr id="19" name="TextBox 18"/>
          <p:cNvSpPr txBox="1"/>
          <p:nvPr/>
        </p:nvSpPr>
        <p:spPr>
          <a:xfrm>
            <a:off x="2945218" y="1419487"/>
            <a:ext cx="3381153" cy="861774"/>
          </a:xfrm>
          <a:prstGeom prst="rect">
            <a:avLst/>
          </a:prstGeom>
          <a:noFill/>
        </p:spPr>
        <p:txBody>
          <a:bodyPr wrap="square" rtlCol="0" anchor="ctr">
            <a:spAutoFit/>
          </a:bodyPr>
          <a:lstStyle/>
          <a:p>
            <a:r>
              <a:rPr lang="en-US" sz="1000" i="1" dirty="0"/>
              <a:t>Examples:</a:t>
            </a:r>
          </a:p>
          <a:p>
            <a:pPr marL="285750" indent="-285750">
              <a:buFont typeface="Arial" panose="020B0604020202020204" pitchFamily="34" charset="0"/>
              <a:buChar char="•"/>
            </a:pPr>
            <a:r>
              <a:rPr lang="en-US" sz="1000" dirty="0"/>
              <a:t>Fault correlation and Root cause analysis</a:t>
            </a:r>
          </a:p>
          <a:p>
            <a:pPr marL="285750" indent="-285750">
              <a:buFont typeface="Arial" panose="020B0604020202020204" pitchFamily="34" charset="0"/>
              <a:buChar char="•"/>
            </a:pPr>
            <a:r>
              <a:rPr lang="en-US" sz="1000" dirty="0"/>
              <a:t>Fault prediction, Resource utilization prediction</a:t>
            </a:r>
          </a:p>
          <a:p>
            <a:pPr marL="285750" indent="-285750">
              <a:buFont typeface="Arial" panose="020B0604020202020204" pitchFamily="34" charset="0"/>
              <a:buChar char="•"/>
            </a:pPr>
            <a:r>
              <a:rPr lang="en-US" sz="1000" dirty="0"/>
              <a:t>Anomaly Detection</a:t>
            </a:r>
          </a:p>
          <a:p>
            <a:pPr marL="285750" indent="-285750">
              <a:buFont typeface="Arial" panose="020B0604020202020204" pitchFamily="34" charset="0"/>
              <a:buChar char="•"/>
            </a:pPr>
            <a:r>
              <a:rPr lang="en-US" sz="1000" dirty="0"/>
              <a:t>E2E SLA Violation Detection</a:t>
            </a:r>
          </a:p>
        </p:txBody>
      </p:sp>
      <p:sp>
        <p:nvSpPr>
          <p:cNvPr id="20" name="TextBox 19"/>
          <p:cNvSpPr txBox="1"/>
          <p:nvPr/>
        </p:nvSpPr>
        <p:spPr>
          <a:xfrm>
            <a:off x="191386" y="2702682"/>
            <a:ext cx="2488022" cy="1284967"/>
          </a:xfrm>
          <a:prstGeom prst="rect">
            <a:avLst/>
          </a:prstGeom>
          <a:noFill/>
        </p:spPr>
        <p:txBody>
          <a:bodyPr wrap="square" rtlCol="0" anchor="ctr">
            <a:spAutoFit/>
          </a:bodyPr>
          <a:lstStyle/>
          <a:p>
            <a:pPr>
              <a:spcAft>
                <a:spcPts val="300"/>
              </a:spcAft>
            </a:pPr>
            <a:r>
              <a:rPr lang="en-US" sz="1000" i="1" dirty="0"/>
              <a:t>Examples:</a:t>
            </a:r>
          </a:p>
          <a:p>
            <a:pPr marL="285750" indent="-285750">
              <a:spcAft>
                <a:spcPts val="600"/>
              </a:spcAft>
              <a:buFont typeface="Arial" panose="020B0604020202020204" pitchFamily="34" charset="0"/>
              <a:buChar char="•"/>
            </a:pPr>
            <a:r>
              <a:rPr lang="en-US" sz="1000" dirty="0"/>
              <a:t>Observe packet ‘inter-arrival-time’ of signaling traffic for a given time window and notify results</a:t>
            </a:r>
          </a:p>
          <a:p>
            <a:pPr marL="285750" indent="-285750">
              <a:spcAft>
                <a:spcPts val="600"/>
              </a:spcAft>
              <a:buFont typeface="Arial" panose="020B0604020202020204" pitchFamily="34" charset="0"/>
              <a:buChar char="•"/>
            </a:pPr>
            <a:r>
              <a:rPr lang="en-US" sz="1000" dirty="0"/>
              <a:t>Activate smart </a:t>
            </a:r>
            <a:r>
              <a:rPr lang="en-US" sz="1000" dirty="0" err="1"/>
              <a:t>vProbe</a:t>
            </a:r>
            <a:r>
              <a:rPr lang="en-US" sz="1000" dirty="0"/>
              <a:t> and Observe S1-U traffic for a target subscribers for a given time and notify events</a:t>
            </a:r>
          </a:p>
        </p:txBody>
      </p:sp>
    </p:spTree>
    <p:extLst>
      <p:ext uri="{BB962C8B-B14F-4D97-AF65-F5344CB8AC3E}">
        <p14:creationId xmlns:p14="http://schemas.microsoft.com/office/powerpoint/2010/main" val="19703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61"/>
                                        </p:tgtEl>
                                        <p:attrNameLst>
                                          <p:attrName>stroke.color</p:attrName>
                                        </p:attrNameLst>
                                      </p:cBhvr>
                                      <p:to>
                                        <a:srgbClr val="FF0000"/>
                                      </p:to>
                                    </p:animClr>
                                    <p:set>
                                      <p:cBhvr>
                                        <p:cTn id="7" dur="2000" fill="hold"/>
                                        <p:tgtEl>
                                          <p:spTgt spid="61"/>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72"/>
                                        </p:tgtEl>
                                        <p:attrNameLst>
                                          <p:attrName>stroke.color</p:attrName>
                                        </p:attrNameLst>
                                      </p:cBhvr>
                                      <p:to>
                                        <a:srgbClr val="FF0000"/>
                                      </p:to>
                                    </p:animClr>
                                    <p:set>
                                      <p:cBhvr>
                                        <p:cTn id="10" dur="2000" fill="hold"/>
                                        <p:tgtEl>
                                          <p:spTgt spid="72"/>
                                        </p:tgtEl>
                                        <p:attrNameLst>
                                          <p:attrName>stroke.on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1" name="Group 811"/>
          <p:cNvGrpSpPr/>
          <p:nvPr/>
        </p:nvGrpSpPr>
        <p:grpSpPr>
          <a:xfrm>
            <a:off x="5680910" y="2231029"/>
            <a:ext cx="3289614" cy="2830071"/>
            <a:chOff x="-46682" y="-33706"/>
            <a:chExt cx="3289612" cy="2830069"/>
          </a:xfrm>
        </p:grpSpPr>
        <p:sp>
          <p:nvSpPr>
            <p:cNvPr id="809" name="Shape 809"/>
            <p:cNvSpPr/>
            <p:nvPr/>
          </p:nvSpPr>
          <p:spPr>
            <a:xfrm>
              <a:off x="0" y="-1"/>
              <a:ext cx="3242930" cy="2796365"/>
            </a:xfrm>
            <a:prstGeom prst="rect">
              <a:avLst/>
            </a:prstGeom>
            <a:solidFill>
              <a:srgbClr val="FCFFC1"/>
            </a:solidFill>
            <a:ln w="12700" cap="flat">
              <a:solidFill>
                <a:srgbClr val="808080"/>
              </a:solidFill>
              <a:prstDash val="solid"/>
              <a:round/>
            </a:ln>
            <a:effectLst/>
          </p:spPr>
          <p:txBody>
            <a:bodyPr wrap="square" lIns="45719" tIns="45719" rIns="45719" bIns="45719" numCol="1" anchor="b">
              <a:noAutofit/>
            </a:bodyPr>
            <a:lstStyle/>
            <a:p>
              <a:pPr algn="ctr">
                <a:defRPr>
                  <a:solidFill>
                    <a:srgbClr val="FFFFFF"/>
                  </a:solidFill>
                </a:defRPr>
              </a:pPr>
              <a:endParaRPr/>
            </a:p>
          </p:txBody>
        </p:sp>
        <p:sp>
          <p:nvSpPr>
            <p:cNvPr id="810" name="Shape 810"/>
            <p:cNvSpPr/>
            <p:nvPr/>
          </p:nvSpPr>
          <p:spPr>
            <a:xfrm>
              <a:off x="-46683" y="-33707"/>
              <a:ext cx="1168713" cy="23927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b">
              <a:spAutoFit/>
            </a:bodyPr>
            <a:lstStyle>
              <a:lvl1pPr algn="ctr">
                <a:defRPr sz="1100" b="1"/>
              </a:lvl1pPr>
            </a:lstStyle>
            <a:p>
              <a:r>
                <a:t>Compute Node</a:t>
              </a:r>
            </a:p>
          </p:txBody>
        </p:sp>
      </p:grpSp>
      <p:sp>
        <p:nvSpPr>
          <p:cNvPr id="812" name="Shape 812"/>
          <p:cNvSpPr>
            <a:spLocks noGrp="1"/>
          </p:cNvSpPr>
          <p:nvPr>
            <p:ph type="title"/>
          </p:nvPr>
        </p:nvSpPr>
        <p:spPr>
          <a:xfrm>
            <a:off x="311699" y="87558"/>
            <a:ext cx="8520601" cy="572701"/>
          </a:xfrm>
          <a:prstGeom prst="rect">
            <a:avLst/>
          </a:prstGeom>
        </p:spPr>
        <p:txBody>
          <a:bodyPr/>
          <a:lstStyle>
            <a:lvl1pPr defTabSz="877823">
              <a:defRPr sz="2688"/>
            </a:lvl1pPr>
          </a:lstStyle>
          <a:p>
            <a:r>
              <a:rPr lang="en-US" dirty="0"/>
              <a:t>Smart </a:t>
            </a:r>
            <a:r>
              <a:rPr dirty="0"/>
              <a:t>Virtual Probes - </a:t>
            </a:r>
            <a:r>
              <a:rPr dirty="0" err="1"/>
              <a:t>SmartNIC</a:t>
            </a:r>
            <a:endParaRPr dirty="0"/>
          </a:p>
        </p:txBody>
      </p:sp>
      <p:sp>
        <p:nvSpPr>
          <p:cNvPr id="813" name="Shape 813"/>
          <p:cNvSpPr>
            <a:spLocks noGrp="1"/>
          </p:cNvSpPr>
          <p:nvPr>
            <p:ph type="body" sz="half" idx="1"/>
          </p:nvPr>
        </p:nvSpPr>
        <p:spPr>
          <a:xfrm>
            <a:off x="212651" y="802572"/>
            <a:ext cx="4926099" cy="4258529"/>
          </a:xfrm>
          <a:prstGeom prst="rect">
            <a:avLst/>
          </a:prstGeom>
        </p:spPr>
        <p:txBody>
          <a:bodyPr/>
          <a:lstStyle/>
          <a:p>
            <a:pPr marL="274319" indent="-274319" defTabSz="731520">
              <a:spcBef>
                <a:spcPts val="1200"/>
              </a:spcBef>
              <a:spcAft>
                <a:spcPts val="600"/>
              </a:spcAft>
              <a:buClr>
                <a:schemeClr val="accent2">
                  <a:lumOff val="21764"/>
                </a:schemeClr>
              </a:buClr>
              <a:buSzPct val="100000"/>
              <a:buFont typeface="Arial"/>
              <a:buChar char="•"/>
              <a:defRPr sz="1600"/>
            </a:pPr>
            <a:r>
              <a:rPr lang="en-US" sz="1800" dirty="0">
                <a:solidFill>
                  <a:schemeClr val="tx1"/>
                </a:solidFill>
              </a:rPr>
              <a:t>Smart v</a:t>
            </a:r>
            <a:r>
              <a:rPr sz="1800" dirty="0">
                <a:solidFill>
                  <a:schemeClr val="tx1"/>
                </a:solidFill>
              </a:rPr>
              <a:t>irtual </a:t>
            </a:r>
            <a:r>
              <a:rPr lang="en-US" sz="1800" dirty="0">
                <a:solidFill>
                  <a:schemeClr val="tx1"/>
                </a:solidFill>
              </a:rPr>
              <a:t>p</a:t>
            </a:r>
            <a:r>
              <a:rPr sz="1800" dirty="0">
                <a:solidFill>
                  <a:schemeClr val="tx1"/>
                </a:solidFill>
              </a:rPr>
              <a:t>robes can be computationally intensive</a:t>
            </a:r>
          </a:p>
          <a:p>
            <a:pPr marL="274319" indent="-274319" defTabSz="731520">
              <a:spcBef>
                <a:spcPts val="1200"/>
              </a:spcBef>
              <a:spcAft>
                <a:spcPts val="600"/>
              </a:spcAft>
              <a:buClr>
                <a:schemeClr val="accent2">
                  <a:lumOff val="21764"/>
                </a:schemeClr>
              </a:buClr>
              <a:buSzPct val="100000"/>
              <a:buFont typeface="Arial"/>
              <a:buChar char="•"/>
              <a:defRPr sz="1600"/>
            </a:pPr>
            <a:r>
              <a:rPr lang="en-US" sz="1800" dirty="0">
                <a:solidFill>
                  <a:schemeClr val="tx1"/>
                </a:solidFill>
              </a:rPr>
              <a:t>Applications configure chain of smart virtual probes and download </a:t>
            </a:r>
            <a:r>
              <a:rPr sz="1800" dirty="0">
                <a:solidFill>
                  <a:schemeClr val="tx1"/>
                </a:solidFill>
              </a:rPr>
              <a:t>to the kernel using </a:t>
            </a:r>
            <a:r>
              <a:rPr sz="1800" dirty="0" err="1">
                <a:solidFill>
                  <a:schemeClr val="tx1"/>
                </a:solidFill>
              </a:rPr>
              <a:t>eBPF</a:t>
            </a:r>
            <a:r>
              <a:rPr sz="1800" dirty="0">
                <a:solidFill>
                  <a:schemeClr val="tx1"/>
                </a:solidFill>
              </a:rPr>
              <a:t> C programs or P4 programs</a:t>
            </a:r>
          </a:p>
          <a:p>
            <a:pPr marL="274319" indent="-274319" defTabSz="731520">
              <a:spcBef>
                <a:spcPts val="1200"/>
              </a:spcBef>
              <a:spcAft>
                <a:spcPts val="600"/>
              </a:spcAft>
              <a:buClr>
                <a:schemeClr val="accent2">
                  <a:lumOff val="21764"/>
                </a:schemeClr>
              </a:buClr>
              <a:buSzPct val="100000"/>
              <a:buFont typeface="Arial"/>
              <a:buChar char="•"/>
              <a:defRPr sz="1600"/>
            </a:pPr>
            <a:r>
              <a:rPr sz="1800" dirty="0">
                <a:solidFill>
                  <a:schemeClr val="tx1"/>
                </a:solidFill>
              </a:rPr>
              <a:t>These programs can then be pushed to the </a:t>
            </a:r>
            <a:r>
              <a:rPr sz="1800" dirty="0" err="1">
                <a:solidFill>
                  <a:schemeClr val="tx1"/>
                </a:solidFill>
              </a:rPr>
              <a:t>SmartNIC</a:t>
            </a:r>
            <a:endParaRPr lang="en-US" sz="1800" dirty="0">
              <a:solidFill>
                <a:schemeClr val="tx1"/>
              </a:solidFill>
            </a:endParaRPr>
          </a:p>
          <a:p>
            <a:pPr marL="274319" indent="-274319" defTabSz="731520">
              <a:spcBef>
                <a:spcPts val="1200"/>
              </a:spcBef>
              <a:spcAft>
                <a:spcPts val="600"/>
              </a:spcAft>
              <a:buClr>
                <a:schemeClr val="accent2">
                  <a:lumOff val="21764"/>
                </a:schemeClr>
              </a:buClr>
              <a:buSzPct val="100000"/>
              <a:buFont typeface="Arial"/>
              <a:buChar char="•"/>
              <a:defRPr sz="1600"/>
            </a:pPr>
            <a:r>
              <a:rPr lang="en-US" sz="1800" dirty="0" err="1">
                <a:solidFill>
                  <a:schemeClr val="tx1"/>
                </a:solidFill>
              </a:rPr>
              <a:t>Openflow</a:t>
            </a:r>
            <a:r>
              <a:rPr lang="en-US" sz="1800" dirty="0">
                <a:solidFill>
                  <a:schemeClr val="tx1"/>
                </a:solidFill>
              </a:rPr>
              <a:t> custom action to identify flows to send to virtual probes</a:t>
            </a:r>
          </a:p>
          <a:p>
            <a:pPr marL="274319" indent="-274319" defTabSz="731520">
              <a:spcBef>
                <a:spcPts val="1200"/>
              </a:spcBef>
              <a:spcAft>
                <a:spcPts val="600"/>
              </a:spcAft>
              <a:buClr>
                <a:schemeClr val="accent2">
                  <a:lumOff val="21764"/>
                </a:schemeClr>
              </a:buClr>
              <a:buSzPct val="100000"/>
              <a:buFont typeface="Arial"/>
              <a:buChar char="•"/>
              <a:defRPr sz="1600"/>
            </a:pPr>
            <a:r>
              <a:rPr lang="en-US" sz="1800" i="1" dirty="0">
                <a:solidFill>
                  <a:schemeClr val="tx1"/>
                </a:solidFill>
              </a:rPr>
              <a:t>E.g. application specific SLA/</a:t>
            </a:r>
            <a:r>
              <a:rPr lang="en-US" sz="1800" i="1" dirty="0" err="1">
                <a:solidFill>
                  <a:schemeClr val="tx1"/>
                </a:solidFill>
              </a:rPr>
              <a:t>QoS</a:t>
            </a:r>
            <a:r>
              <a:rPr lang="en-US" sz="1800" i="1" dirty="0">
                <a:solidFill>
                  <a:schemeClr val="tx1"/>
                </a:solidFill>
              </a:rPr>
              <a:t> analytics (</a:t>
            </a:r>
            <a:r>
              <a:rPr lang="en-US" sz="1800" i="1" dirty="0" err="1">
                <a:solidFill>
                  <a:schemeClr val="tx1"/>
                </a:solidFill>
              </a:rPr>
              <a:t>e.g</a:t>
            </a:r>
            <a:r>
              <a:rPr lang="en-US" sz="1800" i="1" dirty="0">
                <a:solidFill>
                  <a:schemeClr val="tx1"/>
                </a:solidFill>
              </a:rPr>
              <a:t> Ensure </a:t>
            </a:r>
            <a:r>
              <a:rPr lang="en-US" sz="1800" i="1" dirty="0" err="1">
                <a:solidFill>
                  <a:schemeClr val="tx1"/>
                </a:solidFill>
              </a:rPr>
              <a:t>Pokemon</a:t>
            </a:r>
            <a:r>
              <a:rPr lang="en-US" sz="1800" i="1" dirty="0">
                <a:solidFill>
                  <a:schemeClr val="tx1"/>
                </a:solidFill>
              </a:rPr>
              <a:t> GO connection doesn't go down!)</a:t>
            </a:r>
            <a:endParaRPr sz="1800" i="1" dirty="0">
              <a:solidFill>
                <a:schemeClr val="tx1"/>
              </a:solidFill>
            </a:endParaRPr>
          </a:p>
        </p:txBody>
      </p:sp>
      <p:grpSp>
        <p:nvGrpSpPr>
          <p:cNvPr id="816" name="Group 816"/>
          <p:cNvGrpSpPr/>
          <p:nvPr/>
        </p:nvGrpSpPr>
        <p:grpSpPr>
          <a:xfrm>
            <a:off x="5823286" y="3806459"/>
            <a:ext cx="3058821" cy="1041992"/>
            <a:chOff x="0" y="0"/>
            <a:chExt cx="3058820" cy="1041990"/>
          </a:xfrm>
        </p:grpSpPr>
        <p:sp>
          <p:nvSpPr>
            <p:cNvPr id="814" name="Shape 814"/>
            <p:cNvSpPr/>
            <p:nvPr/>
          </p:nvSpPr>
          <p:spPr>
            <a:xfrm>
              <a:off x="0" y="0"/>
              <a:ext cx="3058821" cy="1041991"/>
            </a:xfrm>
            <a:prstGeom prst="roundRect">
              <a:avLst>
                <a:gd name="adj" fmla="val 16667"/>
              </a:avLst>
            </a:prstGeom>
            <a:solidFill>
              <a:srgbClr val="6699FF"/>
            </a:solidFill>
            <a:ln w="25400" cap="flat">
              <a:solidFill>
                <a:srgbClr val="00B0F0"/>
              </a:solidFill>
              <a:prstDash val="solid"/>
              <a:round/>
            </a:ln>
            <a:effectLst/>
          </p:spPr>
          <p:txBody>
            <a:bodyPr wrap="square" lIns="45719" tIns="45719" rIns="45719" bIns="45719" numCol="1" anchor="b">
              <a:noAutofit/>
            </a:bodyPr>
            <a:lstStyle/>
            <a:p>
              <a:pPr algn="r">
                <a:defRPr sz="1000" b="1">
                  <a:solidFill>
                    <a:srgbClr val="FFFFFF"/>
                  </a:solidFill>
                </a:defRPr>
              </a:pPr>
              <a:endParaRPr/>
            </a:p>
          </p:txBody>
        </p:sp>
        <p:sp>
          <p:nvSpPr>
            <p:cNvPr id="815" name="Shape 815"/>
            <p:cNvSpPr/>
            <p:nvPr/>
          </p:nvSpPr>
          <p:spPr>
            <a:xfrm>
              <a:off x="50865" y="855578"/>
              <a:ext cx="2957090" cy="1355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b">
              <a:spAutoFit/>
            </a:bodyPr>
            <a:lstStyle>
              <a:lvl1pPr algn="r">
                <a:defRPr sz="1000" b="1">
                  <a:solidFill>
                    <a:srgbClr val="FFFFFF"/>
                  </a:solidFill>
                </a:defRPr>
              </a:lvl1pPr>
            </a:lstStyle>
            <a:p>
              <a:r>
                <a:t>SmartNIC</a:t>
              </a:r>
            </a:p>
          </p:txBody>
        </p:sp>
      </p:grpSp>
      <p:grpSp>
        <p:nvGrpSpPr>
          <p:cNvPr id="819" name="Group 819"/>
          <p:cNvGrpSpPr/>
          <p:nvPr/>
        </p:nvGrpSpPr>
        <p:grpSpPr>
          <a:xfrm>
            <a:off x="7800941" y="4170425"/>
            <a:ext cx="861237" cy="431017"/>
            <a:chOff x="0" y="0"/>
            <a:chExt cx="861235" cy="431016"/>
          </a:xfrm>
        </p:grpSpPr>
        <p:sp>
          <p:nvSpPr>
            <p:cNvPr id="817" name="Shape 817"/>
            <p:cNvSpPr/>
            <p:nvPr/>
          </p:nvSpPr>
          <p:spPr>
            <a:xfrm>
              <a:off x="0" y="27780"/>
              <a:ext cx="861236" cy="375456"/>
            </a:xfrm>
            <a:prstGeom prst="rect">
              <a:avLst/>
            </a:prstGeom>
            <a:solidFill>
              <a:srgbClr val="002060">
                <a:alpha val="91000"/>
              </a:srgbClr>
            </a:solidFill>
            <a:ln w="25400" cap="flat">
              <a:solidFill>
                <a:srgbClr val="00206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18" name="Shape 818"/>
            <p:cNvSpPr/>
            <p:nvPr/>
          </p:nvSpPr>
          <p:spPr>
            <a:xfrm>
              <a:off x="0" y="0"/>
              <a:ext cx="861236" cy="43101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800">
                  <a:solidFill>
                    <a:srgbClr val="FFFFFF"/>
                  </a:solidFill>
                </a:defRPr>
              </a:pPr>
              <a:r>
                <a:t>Deliver to Host </a:t>
              </a:r>
            </a:p>
            <a:p>
              <a:pPr algn="ctr">
                <a:defRPr sz="800">
                  <a:solidFill>
                    <a:srgbClr val="FFFFFF"/>
                  </a:solidFill>
                </a:defRPr>
              </a:pPr>
              <a:endParaRPr/>
            </a:p>
            <a:p>
              <a:pPr algn="ctr">
                <a:defRPr sz="800">
                  <a:solidFill>
                    <a:srgbClr val="FFFFFF"/>
                  </a:solidFill>
                </a:defRPr>
              </a:pPr>
              <a:r>
                <a:t>Update Stats</a:t>
              </a:r>
            </a:p>
          </p:txBody>
        </p:sp>
      </p:grpSp>
      <p:grpSp>
        <p:nvGrpSpPr>
          <p:cNvPr id="822" name="Group 822"/>
          <p:cNvGrpSpPr/>
          <p:nvPr/>
        </p:nvGrpSpPr>
        <p:grpSpPr>
          <a:xfrm>
            <a:off x="6067831" y="4179432"/>
            <a:ext cx="1477926" cy="413001"/>
            <a:chOff x="0" y="0"/>
            <a:chExt cx="1477925" cy="412999"/>
          </a:xfrm>
        </p:grpSpPr>
        <p:sp>
          <p:nvSpPr>
            <p:cNvPr id="820" name="Shape 820"/>
            <p:cNvSpPr/>
            <p:nvPr/>
          </p:nvSpPr>
          <p:spPr>
            <a:xfrm>
              <a:off x="-1" y="0"/>
              <a:ext cx="1477927" cy="413000"/>
            </a:xfrm>
            <a:prstGeom prst="rect">
              <a:avLst/>
            </a:prstGeom>
            <a:solidFill>
              <a:srgbClr val="DEDEDE"/>
            </a:solidFill>
            <a:ln w="25400" cap="flat">
              <a:solidFill>
                <a:srgbClr val="DEDEDE"/>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21" name="Shape 821"/>
            <p:cNvSpPr/>
            <p:nvPr/>
          </p:nvSpPr>
          <p:spPr>
            <a:xfrm>
              <a:off x="-1" y="35649"/>
              <a:ext cx="1477927" cy="3417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900"/>
              </a:pPr>
              <a:r>
                <a:t>OVS Datapath</a:t>
              </a:r>
            </a:p>
            <a:p>
              <a:pPr algn="ctr">
                <a:defRPr sz="900"/>
              </a:pPr>
              <a:r>
                <a:t>(SmartNIC)</a:t>
              </a:r>
            </a:p>
          </p:txBody>
        </p:sp>
      </p:grpSp>
      <p:sp>
        <p:nvSpPr>
          <p:cNvPr id="823" name="Shape 823"/>
          <p:cNvSpPr/>
          <p:nvPr/>
        </p:nvSpPr>
        <p:spPr>
          <a:xfrm>
            <a:off x="5312921" y="4221129"/>
            <a:ext cx="733645" cy="170122"/>
          </a:xfrm>
          <a:prstGeom prst="rightArrow">
            <a:avLst>
              <a:gd name="adj1" fmla="val 50000"/>
              <a:gd name="adj2" fmla="val 50000"/>
            </a:avLst>
          </a:prstGeom>
          <a:solidFill>
            <a:schemeClr val="accent2">
              <a:lumOff val="21764"/>
            </a:schemeClr>
          </a:solidFill>
          <a:ln w="25400">
            <a:solidFill>
              <a:schemeClr val="accent2">
                <a:lumOff val="21764"/>
              </a:schemeClr>
            </a:solidFill>
          </a:ln>
        </p:spPr>
        <p:txBody>
          <a:bodyPr lIns="45719" rIns="45719" anchor="ctr"/>
          <a:lstStyle/>
          <a:p>
            <a:pPr algn="ctr">
              <a:defRPr>
                <a:solidFill>
                  <a:srgbClr val="FFFFFF"/>
                </a:solidFill>
              </a:defRPr>
            </a:pPr>
            <a:endParaRPr/>
          </a:p>
        </p:txBody>
      </p:sp>
      <p:sp>
        <p:nvSpPr>
          <p:cNvPr id="824" name="Shape 824"/>
          <p:cNvSpPr/>
          <p:nvPr/>
        </p:nvSpPr>
        <p:spPr>
          <a:xfrm>
            <a:off x="7567022" y="4295559"/>
            <a:ext cx="233919" cy="170121"/>
          </a:xfrm>
          <a:prstGeom prst="rightArrow">
            <a:avLst>
              <a:gd name="adj1" fmla="val 50000"/>
              <a:gd name="adj2" fmla="val 50000"/>
            </a:avLst>
          </a:prstGeom>
          <a:solidFill>
            <a:schemeClr val="accent2">
              <a:lumOff val="21764"/>
            </a:schemeClr>
          </a:solidFill>
          <a:ln w="25400">
            <a:solidFill>
              <a:schemeClr val="accent2">
                <a:lumOff val="21764"/>
              </a:schemeClr>
            </a:solidFill>
          </a:ln>
        </p:spPr>
        <p:txBody>
          <a:bodyPr lIns="45719" rIns="45719" anchor="ctr"/>
          <a:lstStyle/>
          <a:p>
            <a:pPr algn="ctr">
              <a:defRPr>
                <a:solidFill>
                  <a:srgbClr val="FFFFFF"/>
                </a:solidFill>
              </a:defRPr>
            </a:pPr>
            <a:endParaRPr/>
          </a:p>
        </p:txBody>
      </p:sp>
      <p:grpSp>
        <p:nvGrpSpPr>
          <p:cNvPr id="827" name="Group 827"/>
          <p:cNvGrpSpPr/>
          <p:nvPr/>
        </p:nvGrpSpPr>
        <p:grpSpPr>
          <a:xfrm>
            <a:off x="5830665" y="2716429"/>
            <a:ext cx="1073893" cy="341701"/>
            <a:chOff x="0" y="0"/>
            <a:chExt cx="1073892" cy="341700"/>
          </a:xfrm>
        </p:grpSpPr>
        <p:sp>
          <p:nvSpPr>
            <p:cNvPr id="825" name="Shape 825"/>
            <p:cNvSpPr/>
            <p:nvPr/>
          </p:nvSpPr>
          <p:spPr>
            <a:xfrm>
              <a:off x="0" y="188"/>
              <a:ext cx="1073893" cy="341324"/>
            </a:xfrm>
            <a:prstGeom prst="rect">
              <a:avLst/>
            </a:prstGeom>
            <a:solidFill>
              <a:srgbClr val="DEDEDE"/>
            </a:solidFill>
            <a:ln w="25400" cap="flat">
              <a:solidFill>
                <a:srgbClr val="DEDEDE"/>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26" name="Shape 826"/>
            <p:cNvSpPr/>
            <p:nvPr/>
          </p:nvSpPr>
          <p:spPr>
            <a:xfrm>
              <a:off x="0" y="0"/>
              <a:ext cx="1073893" cy="341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900"/>
              </a:pPr>
              <a:r>
                <a:t>OVS Userspace</a:t>
              </a:r>
            </a:p>
            <a:p>
              <a:pPr algn="ctr">
                <a:defRPr sz="900"/>
              </a:pPr>
              <a:r>
                <a:t>(ovs-vswitchd)</a:t>
              </a:r>
            </a:p>
          </p:txBody>
        </p:sp>
      </p:grpSp>
      <p:grpSp>
        <p:nvGrpSpPr>
          <p:cNvPr id="830" name="Group 830"/>
          <p:cNvGrpSpPr/>
          <p:nvPr/>
        </p:nvGrpSpPr>
        <p:grpSpPr>
          <a:xfrm>
            <a:off x="5830665" y="3394913"/>
            <a:ext cx="1073893" cy="341702"/>
            <a:chOff x="0" y="0"/>
            <a:chExt cx="1073892" cy="341700"/>
          </a:xfrm>
        </p:grpSpPr>
        <p:sp>
          <p:nvSpPr>
            <p:cNvPr id="828" name="Shape 828"/>
            <p:cNvSpPr/>
            <p:nvPr/>
          </p:nvSpPr>
          <p:spPr>
            <a:xfrm>
              <a:off x="0" y="188"/>
              <a:ext cx="1073893" cy="341324"/>
            </a:xfrm>
            <a:prstGeom prst="rect">
              <a:avLst/>
            </a:prstGeom>
            <a:solidFill>
              <a:srgbClr val="DEDEDE"/>
            </a:solidFill>
            <a:ln w="25400" cap="flat">
              <a:solidFill>
                <a:srgbClr val="DEDEDE"/>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29" name="Shape 829"/>
            <p:cNvSpPr/>
            <p:nvPr/>
          </p:nvSpPr>
          <p:spPr>
            <a:xfrm>
              <a:off x="0" y="0"/>
              <a:ext cx="1073893" cy="341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lgn="ctr">
                <a:defRPr sz="900"/>
              </a:pPr>
              <a:r>
                <a:t>OVS Datapath</a:t>
              </a:r>
            </a:p>
            <a:p>
              <a:pPr algn="ctr">
                <a:defRPr sz="900"/>
              </a:pPr>
              <a:r>
                <a:t>(Kernel)</a:t>
              </a:r>
            </a:p>
          </p:txBody>
        </p:sp>
      </p:grpSp>
      <p:sp>
        <p:nvSpPr>
          <p:cNvPr id="882" name="Shape 882"/>
          <p:cNvSpPr/>
          <p:nvPr/>
        </p:nvSpPr>
        <p:spPr>
          <a:xfrm>
            <a:off x="6367611" y="3070441"/>
            <a:ext cx="1" cy="311774"/>
          </a:xfrm>
          <a:custGeom>
            <a:avLst/>
            <a:gdLst/>
            <a:ahLst/>
            <a:cxnLst>
              <a:cxn ang="0">
                <a:pos x="wd2" y="hd2"/>
              </a:cxn>
              <a:cxn ang="5400000">
                <a:pos x="wd2" y="hd2"/>
              </a:cxn>
              <a:cxn ang="10800000">
                <a:pos x="wd2" y="hd2"/>
              </a:cxn>
              <a:cxn ang="16200000">
                <a:pos x="wd2" y="hd2"/>
              </a:cxn>
            </a:cxnLst>
            <a:rect l="0" t="0" r="r" b="b"/>
            <a:pathLst>
              <a:path h="21600" extrusionOk="0">
                <a:moveTo>
                  <a:pt x="0" y="0"/>
                </a:moveTo>
                <a:cubicBezTo>
                  <a:pt x="0" y="7200"/>
                  <a:pt x="0" y="14400"/>
                  <a:pt x="0" y="21600"/>
                </a:cubicBezTo>
              </a:path>
            </a:pathLst>
          </a:custGeom>
          <a:ln>
            <a:solidFill>
              <a:srgbClr val="777777"/>
            </a:solidFill>
            <a:headEnd type="triangle"/>
            <a:tailEnd type="triangle"/>
          </a:ln>
        </p:spPr>
        <p:txBody>
          <a:bodyPr/>
          <a:lstStyle/>
          <a:p>
            <a:endParaRPr/>
          </a:p>
        </p:txBody>
      </p:sp>
      <p:sp>
        <p:nvSpPr>
          <p:cNvPr id="832" name="Shape 832"/>
          <p:cNvSpPr/>
          <p:nvPr/>
        </p:nvSpPr>
        <p:spPr>
          <a:xfrm>
            <a:off x="6316812" y="3647525"/>
            <a:ext cx="1" cy="531908"/>
          </a:xfrm>
          <a:prstGeom prst="line">
            <a:avLst/>
          </a:prstGeom>
          <a:ln>
            <a:solidFill>
              <a:srgbClr val="777777"/>
            </a:solidFill>
            <a:prstDash val="dash"/>
            <a:tailEnd type="triangle"/>
          </a:ln>
        </p:spPr>
        <p:txBody>
          <a:bodyPr lIns="45719" rIns="45719"/>
          <a:lstStyle/>
          <a:p>
            <a:endParaRPr/>
          </a:p>
        </p:txBody>
      </p:sp>
      <p:grpSp>
        <p:nvGrpSpPr>
          <p:cNvPr id="838" name="Group 838"/>
          <p:cNvGrpSpPr/>
          <p:nvPr/>
        </p:nvGrpSpPr>
        <p:grpSpPr>
          <a:xfrm>
            <a:off x="8506745" y="2317900"/>
            <a:ext cx="425298" cy="499731"/>
            <a:chOff x="0" y="0"/>
            <a:chExt cx="425297" cy="499730"/>
          </a:xfrm>
        </p:grpSpPr>
        <p:sp>
          <p:nvSpPr>
            <p:cNvPr id="836" name="Shape 836"/>
            <p:cNvSpPr/>
            <p:nvPr/>
          </p:nvSpPr>
          <p:spPr>
            <a:xfrm>
              <a:off x="-1" y="-1"/>
              <a:ext cx="425299" cy="499732"/>
            </a:xfrm>
            <a:prstGeom prst="rect">
              <a:avLst/>
            </a:prstGeom>
            <a:solidFill>
              <a:srgbClr val="DEDEDE"/>
            </a:solidFill>
            <a:ln w="25400" cap="flat">
              <a:solidFill>
                <a:srgbClr val="DEDEDE"/>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37" name="Shape 837"/>
            <p:cNvSpPr/>
            <p:nvPr/>
          </p:nvSpPr>
          <p:spPr>
            <a:xfrm>
              <a:off x="-1" y="142514"/>
              <a:ext cx="425299" cy="2147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900"/>
              </a:lvl1pPr>
            </a:lstStyle>
            <a:p>
              <a:r>
                <a:t>VM</a:t>
              </a:r>
            </a:p>
          </p:txBody>
        </p:sp>
      </p:grpSp>
      <p:sp>
        <p:nvSpPr>
          <p:cNvPr id="883" name="Shape 883"/>
          <p:cNvSpPr/>
          <p:nvPr/>
        </p:nvSpPr>
        <p:spPr>
          <a:xfrm>
            <a:off x="8252819" y="2817632"/>
            <a:ext cx="505054" cy="13527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a:solidFill>
              <a:srgbClr val="777777"/>
            </a:solidFill>
            <a:headEnd type="triangle"/>
            <a:tailEnd type="triangle"/>
          </a:ln>
        </p:spPr>
        <p:txBody>
          <a:bodyPr/>
          <a:lstStyle/>
          <a:p>
            <a:endParaRPr/>
          </a:p>
        </p:txBody>
      </p:sp>
      <p:sp>
        <p:nvSpPr>
          <p:cNvPr id="884" name="Shape 884"/>
          <p:cNvSpPr/>
          <p:nvPr/>
        </p:nvSpPr>
        <p:spPr>
          <a:xfrm flipH="1">
            <a:off x="8186422" y="2817631"/>
            <a:ext cx="45719" cy="135279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a:solidFill>
              <a:srgbClr val="777777"/>
            </a:solidFill>
            <a:headEnd type="triangle"/>
            <a:tailEnd type="triangle"/>
          </a:ln>
        </p:spPr>
        <p:txBody>
          <a:bodyPr/>
          <a:lstStyle/>
          <a:p>
            <a:endParaRPr/>
          </a:p>
        </p:txBody>
      </p:sp>
      <p:sp>
        <p:nvSpPr>
          <p:cNvPr id="868" name="Shape 868"/>
          <p:cNvSpPr/>
          <p:nvPr/>
        </p:nvSpPr>
        <p:spPr>
          <a:xfrm flipV="1">
            <a:off x="6930711" y="3966473"/>
            <a:ext cx="189747" cy="202328"/>
          </a:xfrm>
          <a:prstGeom prst="line">
            <a:avLst/>
          </a:prstGeom>
          <a:ln w="22225">
            <a:solidFill>
              <a:srgbClr val="FF0000"/>
            </a:solidFill>
            <a:tailEnd type="triangle"/>
          </a:ln>
        </p:spPr>
        <p:txBody>
          <a:bodyPr lIns="45719" rIns="45719"/>
          <a:lstStyle/>
          <a:p>
            <a:endParaRPr/>
          </a:p>
        </p:txBody>
      </p:sp>
      <p:sp>
        <p:nvSpPr>
          <p:cNvPr id="869" name="Shape 869"/>
          <p:cNvSpPr/>
          <p:nvPr/>
        </p:nvSpPr>
        <p:spPr>
          <a:xfrm>
            <a:off x="7540914" y="3977106"/>
            <a:ext cx="467209" cy="221101"/>
          </a:xfrm>
          <a:prstGeom prst="line">
            <a:avLst/>
          </a:prstGeom>
          <a:ln w="22225">
            <a:solidFill>
              <a:srgbClr val="FF0000"/>
            </a:solidFill>
            <a:tailEnd type="triangle"/>
          </a:ln>
        </p:spPr>
        <p:txBody>
          <a:bodyPr lIns="45719" rIns="45719"/>
          <a:lstStyle/>
          <a:p>
            <a:endParaRPr/>
          </a:p>
        </p:txBody>
      </p:sp>
      <p:sp>
        <p:nvSpPr>
          <p:cNvPr id="870" name="Shape 870"/>
          <p:cNvSpPr/>
          <p:nvPr/>
        </p:nvSpPr>
        <p:spPr>
          <a:xfrm flipH="1" flipV="1">
            <a:off x="7333106" y="2567765"/>
            <a:ext cx="749597" cy="1630441"/>
          </a:xfrm>
          <a:prstGeom prst="line">
            <a:avLst/>
          </a:prstGeom>
          <a:ln w="22225">
            <a:solidFill>
              <a:srgbClr val="FF0000"/>
            </a:solidFill>
            <a:tailEnd type="triangle"/>
          </a:ln>
        </p:spPr>
        <p:txBody>
          <a:bodyPr lIns="45719" rIns="45719"/>
          <a:lstStyle/>
          <a:p>
            <a:endParaRPr/>
          </a:p>
        </p:txBody>
      </p:sp>
      <p:sp>
        <p:nvSpPr>
          <p:cNvPr id="871" name="Shape 871"/>
          <p:cNvSpPr/>
          <p:nvPr/>
        </p:nvSpPr>
        <p:spPr>
          <a:xfrm flipV="1">
            <a:off x="7141725" y="1817200"/>
            <a:ext cx="631869" cy="601738"/>
          </a:xfrm>
          <a:prstGeom prst="line">
            <a:avLst/>
          </a:prstGeom>
          <a:ln w="22225">
            <a:solidFill>
              <a:srgbClr val="FF0000"/>
            </a:solidFill>
            <a:tailEnd type="triangle"/>
          </a:ln>
        </p:spPr>
        <p:txBody>
          <a:bodyPr lIns="45719" rIns="45719"/>
          <a:lstStyle/>
          <a:p>
            <a:endParaRPr/>
          </a:p>
        </p:txBody>
      </p:sp>
      <p:sp>
        <p:nvSpPr>
          <p:cNvPr id="875" name="Shape 875"/>
          <p:cNvSpPr/>
          <p:nvPr/>
        </p:nvSpPr>
        <p:spPr>
          <a:xfrm>
            <a:off x="6021322" y="4527343"/>
            <a:ext cx="1570945" cy="40812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gn="ctr">
              <a:defRPr sz="800"/>
            </a:lvl1pPr>
          </a:lstStyle>
          <a:p>
            <a:r>
              <a:t>SmartNIC Accelerates the Kernel Path</a:t>
            </a:r>
          </a:p>
        </p:txBody>
      </p:sp>
      <p:sp>
        <p:nvSpPr>
          <p:cNvPr id="876" name="Shape 876"/>
          <p:cNvSpPr/>
          <p:nvPr/>
        </p:nvSpPr>
        <p:spPr>
          <a:xfrm flipV="1">
            <a:off x="7160744" y="2555066"/>
            <a:ext cx="1" cy="850001"/>
          </a:xfrm>
          <a:prstGeom prst="line">
            <a:avLst/>
          </a:prstGeom>
          <a:ln w="22225">
            <a:solidFill>
              <a:srgbClr val="FF0000"/>
            </a:solidFill>
            <a:tailEnd type="triangle"/>
          </a:ln>
        </p:spPr>
        <p:txBody>
          <a:bodyPr lIns="45719" rIns="45719"/>
          <a:lstStyle/>
          <a:p>
            <a:endParaRPr/>
          </a:p>
        </p:txBody>
      </p:sp>
      <p:sp>
        <p:nvSpPr>
          <p:cNvPr id="877" name="Shape 877"/>
          <p:cNvSpPr/>
          <p:nvPr/>
        </p:nvSpPr>
        <p:spPr>
          <a:xfrm>
            <a:off x="7204812" y="3537251"/>
            <a:ext cx="1" cy="293827"/>
          </a:xfrm>
          <a:prstGeom prst="line">
            <a:avLst/>
          </a:prstGeom>
          <a:ln>
            <a:solidFill>
              <a:srgbClr val="777777"/>
            </a:solidFill>
            <a:prstDash val="dash"/>
            <a:tailEnd type="triangle"/>
          </a:ln>
        </p:spPr>
        <p:txBody>
          <a:bodyPr lIns="45719" rIns="45719"/>
          <a:lstStyle/>
          <a:p>
            <a:endParaRPr/>
          </a:p>
        </p:txBody>
      </p:sp>
      <p:sp>
        <p:nvSpPr>
          <p:cNvPr id="878" name="Shape 878"/>
          <p:cNvSpPr/>
          <p:nvPr/>
        </p:nvSpPr>
        <p:spPr>
          <a:xfrm flipH="1" flipV="1">
            <a:off x="5745241" y="3182071"/>
            <a:ext cx="3214910" cy="1"/>
          </a:xfrm>
          <a:prstGeom prst="line">
            <a:avLst/>
          </a:prstGeom>
          <a:ln>
            <a:solidFill>
              <a:srgbClr val="777777"/>
            </a:solidFill>
            <a:prstDash val="dash"/>
          </a:ln>
        </p:spPr>
        <p:txBody>
          <a:bodyPr lIns="45719" rIns="45719"/>
          <a:lstStyle/>
          <a:p>
            <a:endParaRPr/>
          </a:p>
        </p:txBody>
      </p:sp>
      <p:sp>
        <p:nvSpPr>
          <p:cNvPr id="879" name="Shape 879"/>
          <p:cNvSpPr/>
          <p:nvPr/>
        </p:nvSpPr>
        <p:spPr>
          <a:xfrm flipH="1" flipV="1">
            <a:off x="5745241" y="3760542"/>
            <a:ext cx="3214910" cy="1"/>
          </a:xfrm>
          <a:prstGeom prst="line">
            <a:avLst/>
          </a:prstGeom>
          <a:ln>
            <a:solidFill>
              <a:srgbClr val="777777"/>
            </a:solidFill>
            <a:prstDash val="dash"/>
          </a:ln>
        </p:spPr>
        <p:txBody>
          <a:bodyPr lIns="45719" rIns="45719"/>
          <a:lstStyle/>
          <a:p>
            <a:endParaRPr/>
          </a:p>
        </p:txBody>
      </p:sp>
      <p:sp>
        <p:nvSpPr>
          <p:cNvPr id="880" name="Shape 880"/>
          <p:cNvSpPr/>
          <p:nvPr/>
        </p:nvSpPr>
        <p:spPr>
          <a:xfrm>
            <a:off x="5627004" y="2381914"/>
            <a:ext cx="801916" cy="29382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gn="ctr">
              <a:defRPr sz="800"/>
            </a:lvl1pPr>
          </a:lstStyle>
          <a:p>
            <a:r>
              <a:t>User Space</a:t>
            </a:r>
          </a:p>
        </p:txBody>
      </p:sp>
      <p:sp>
        <p:nvSpPr>
          <p:cNvPr id="881" name="Shape 881"/>
          <p:cNvSpPr/>
          <p:nvPr/>
        </p:nvSpPr>
        <p:spPr>
          <a:xfrm>
            <a:off x="5627004" y="3141202"/>
            <a:ext cx="801916" cy="293827"/>
          </a:xfrm>
          <a:prstGeom prst="rect">
            <a:avLst/>
          </a:prstGeom>
          <a:ln w="12700">
            <a:miter lim="400000"/>
          </a:ln>
          <a:extLst>
            <a:ext uri="{C572A759-6A51-4108-AA02-DFA0A04FC94B}">
              <ma14:wrappingTextBoxFlag xmlns:ma14="http://schemas.microsoft.com/office/mac/drawingml/2011/main" xmlns="" val="1"/>
            </a:ext>
          </a:extLst>
        </p:spPr>
        <p:txBody>
          <a:bodyPr lIns="91424" tIns="91424" rIns="91424" bIns="91424" anchor="ctr">
            <a:spAutoFit/>
          </a:bodyPr>
          <a:lstStyle>
            <a:lvl1pPr algn="ctr">
              <a:defRPr sz="800"/>
            </a:lvl1pPr>
          </a:lstStyle>
          <a:p>
            <a:r>
              <a:t>Kernel Space</a:t>
            </a:r>
          </a:p>
        </p:txBody>
      </p:sp>
      <p:sp>
        <p:nvSpPr>
          <p:cNvPr id="77" name="Shape 469"/>
          <p:cNvSpPr/>
          <p:nvPr/>
        </p:nvSpPr>
        <p:spPr>
          <a:xfrm>
            <a:off x="7514895" y="1392249"/>
            <a:ext cx="1570944" cy="4179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solidFill>
                  <a:schemeClr val="lt1"/>
                </a:solidFill>
              </a:rPr>
              <a:t>Monitoring-as-a-Service</a:t>
            </a:r>
          </a:p>
        </p:txBody>
      </p:sp>
      <p:sp>
        <p:nvSpPr>
          <p:cNvPr id="78" name="Shape 469"/>
          <p:cNvSpPr/>
          <p:nvPr/>
        </p:nvSpPr>
        <p:spPr>
          <a:xfrm>
            <a:off x="5731530" y="1390717"/>
            <a:ext cx="1173029" cy="4179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solidFill>
                  <a:schemeClr val="lt1"/>
                </a:solidFill>
              </a:rPr>
              <a:t>CORD Orchestration</a:t>
            </a:r>
          </a:p>
        </p:txBody>
      </p:sp>
      <p:sp>
        <p:nvSpPr>
          <p:cNvPr id="79" name="Shape 219"/>
          <p:cNvSpPr/>
          <p:nvPr/>
        </p:nvSpPr>
        <p:spPr>
          <a:xfrm>
            <a:off x="7735738" y="763013"/>
            <a:ext cx="1129257" cy="31500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t>Analytics Engines</a:t>
            </a:r>
          </a:p>
        </p:txBody>
      </p:sp>
      <p:sp>
        <p:nvSpPr>
          <p:cNvPr id="81" name="Shape 219"/>
          <p:cNvSpPr/>
          <p:nvPr/>
        </p:nvSpPr>
        <p:spPr>
          <a:xfrm>
            <a:off x="6083616" y="1920332"/>
            <a:ext cx="474129" cy="205244"/>
          </a:xfrm>
          <a:prstGeom prst="roundRect">
            <a:avLst>
              <a:gd name="adj" fmla="val 16667"/>
            </a:avLst>
          </a:prstGeom>
          <a:solidFill>
            <a:schemeClr val="accent5">
              <a:lumMod val="20000"/>
              <a:lumOff val="80000"/>
            </a:schemeClr>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dirty="0" err="1"/>
              <a:t>OpenFlow</a:t>
            </a:r>
            <a:endParaRPr lang="en-US" sz="800" b="1" dirty="0"/>
          </a:p>
        </p:txBody>
      </p:sp>
      <p:cxnSp>
        <p:nvCxnSpPr>
          <p:cNvPr id="82" name="Straight Arrow Connector 81"/>
          <p:cNvCxnSpPr>
            <a:stCxn id="79" idx="2"/>
            <a:endCxn id="77" idx="0"/>
          </p:cNvCxnSpPr>
          <p:nvPr/>
        </p:nvCxnSpPr>
        <p:spPr>
          <a:xfrm>
            <a:off x="8300367" y="1078013"/>
            <a:ext cx="0" cy="314236"/>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3" name="Shape 489"/>
          <p:cNvSpPr txBox="1"/>
          <p:nvPr/>
        </p:nvSpPr>
        <p:spPr>
          <a:xfrm>
            <a:off x="7884807" y="1138033"/>
            <a:ext cx="1270271" cy="177232"/>
          </a:xfrm>
          <a:prstGeom prst="rect">
            <a:avLst/>
          </a:prstGeom>
          <a:noFill/>
          <a:ln>
            <a:noFill/>
          </a:ln>
        </p:spPr>
        <p:txBody>
          <a:bodyPr lIns="91425" tIns="91425" rIns="91425" bIns="91425" anchor="ctr" anchorCtr="0">
            <a:noAutofit/>
          </a:bodyPr>
          <a:lstStyle/>
          <a:p>
            <a:pPr lvl="0" algn="ctr" rtl="0">
              <a:spcBef>
                <a:spcPts val="0"/>
              </a:spcBef>
              <a:buNone/>
            </a:pPr>
            <a:r>
              <a:rPr lang="en-US" sz="700" dirty="0">
                <a:solidFill>
                  <a:schemeClr val="tx1"/>
                </a:solidFill>
              </a:rPr>
              <a:t>Activate pre-defined </a:t>
            </a:r>
            <a:r>
              <a:rPr lang="en-US" sz="700" dirty="0" err="1">
                <a:solidFill>
                  <a:schemeClr val="tx1"/>
                </a:solidFill>
              </a:rPr>
              <a:t>vProbe</a:t>
            </a:r>
            <a:r>
              <a:rPr lang="en-US" sz="700" dirty="0">
                <a:solidFill>
                  <a:schemeClr val="tx1"/>
                </a:solidFill>
              </a:rPr>
              <a:t> for selective flows</a:t>
            </a:r>
          </a:p>
        </p:txBody>
      </p:sp>
      <p:cxnSp>
        <p:nvCxnSpPr>
          <p:cNvPr id="84" name="Straight Arrow Connector 83"/>
          <p:cNvCxnSpPr>
            <a:stCxn id="77" idx="1"/>
            <a:endCxn id="78" idx="3"/>
          </p:cNvCxnSpPr>
          <p:nvPr/>
        </p:nvCxnSpPr>
        <p:spPr>
          <a:xfrm flipH="1" flipV="1">
            <a:off x="6904559" y="1599667"/>
            <a:ext cx="610336" cy="1532"/>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Shape 489"/>
          <p:cNvSpPr txBox="1"/>
          <p:nvPr/>
        </p:nvSpPr>
        <p:spPr>
          <a:xfrm>
            <a:off x="6895205" y="1393055"/>
            <a:ext cx="636735" cy="313975"/>
          </a:xfrm>
          <a:prstGeom prst="rect">
            <a:avLst/>
          </a:prstGeom>
          <a:noFill/>
          <a:ln>
            <a:noFill/>
          </a:ln>
        </p:spPr>
        <p:txBody>
          <a:bodyPr lIns="91425" tIns="91425" rIns="91425" bIns="91425" anchor="ctr" anchorCtr="0">
            <a:noAutofit/>
          </a:bodyPr>
          <a:lstStyle/>
          <a:p>
            <a:pPr lvl="0" algn="ctr" rtl="0">
              <a:spcBef>
                <a:spcPts val="0"/>
              </a:spcBef>
              <a:buNone/>
            </a:pPr>
            <a:r>
              <a:rPr lang="en-US" sz="700" dirty="0">
                <a:solidFill>
                  <a:schemeClr val="tx1"/>
                </a:solidFill>
              </a:rPr>
              <a:t>Activate </a:t>
            </a:r>
            <a:r>
              <a:rPr lang="en-US" sz="700" dirty="0" err="1">
                <a:solidFill>
                  <a:schemeClr val="tx1"/>
                </a:solidFill>
              </a:rPr>
              <a:t>vProbe</a:t>
            </a:r>
            <a:r>
              <a:rPr lang="en-US" sz="700" dirty="0">
                <a:solidFill>
                  <a:schemeClr val="tx1"/>
                </a:solidFill>
              </a:rPr>
              <a:t> for given flows</a:t>
            </a:r>
          </a:p>
        </p:txBody>
      </p:sp>
      <p:cxnSp>
        <p:nvCxnSpPr>
          <p:cNvPr id="87" name="Straight Arrow Connector 86"/>
          <p:cNvCxnSpPr>
            <a:stCxn id="78" idx="2"/>
            <a:endCxn id="81" idx="0"/>
          </p:cNvCxnSpPr>
          <p:nvPr/>
        </p:nvCxnSpPr>
        <p:spPr>
          <a:xfrm>
            <a:off x="6318045" y="1808617"/>
            <a:ext cx="2636" cy="111715"/>
          </a:xfrm>
          <a:prstGeom prst="straightConnector1">
            <a:avLst/>
          </a:prstGeom>
          <a:ln>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81" idx="2"/>
          </p:cNvCxnSpPr>
          <p:nvPr/>
        </p:nvCxnSpPr>
        <p:spPr>
          <a:xfrm>
            <a:off x="6320681" y="2125576"/>
            <a:ext cx="113034" cy="656955"/>
          </a:xfrm>
          <a:prstGeom prst="line">
            <a:avLst/>
          </a:prstGeom>
          <a:noFill/>
          <a:ln w="12700" cap="flat">
            <a:solidFill>
              <a:schemeClr val="accent3"/>
            </a:solidFill>
            <a:prstDash val="sysDot"/>
            <a:round/>
            <a:headEnd type="triangle"/>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grpSp>
        <p:nvGrpSpPr>
          <p:cNvPr id="835" name="Group 835"/>
          <p:cNvGrpSpPr/>
          <p:nvPr/>
        </p:nvGrpSpPr>
        <p:grpSpPr>
          <a:xfrm>
            <a:off x="8012672" y="2317900"/>
            <a:ext cx="425298" cy="499731"/>
            <a:chOff x="0" y="0"/>
            <a:chExt cx="425297" cy="499730"/>
          </a:xfrm>
        </p:grpSpPr>
        <p:sp>
          <p:nvSpPr>
            <p:cNvPr id="833" name="Shape 833"/>
            <p:cNvSpPr/>
            <p:nvPr/>
          </p:nvSpPr>
          <p:spPr>
            <a:xfrm>
              <a:off x="-1" y="-1"/>
              <a:ext cx="425299" cy="499732"/>
            </a:xfrm>
            <a:prstGeom prst="rect">
              <a:avLst/>
            </a:prstGeom>
            <a:solidFill>
              <a:srgbClr val="DEDEDE"/>
            </a:solidFill>
            <a:ln w="25400" cap="flat">
              <a:solidFill>
                <a:srgbClr val="DEDEDE"/>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834" name="Shape 834"/>
            <p:cNvSpPr/>
            <p:nvPr/>
          </p:nvSpPr>
          <p:spPr>
            <a:xfrm>
              <a:off x="-1" y="142514"/>
              <a:ext cx="425299" cy="21470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lgn="ctr">
                <a:defRPr sz="900"/>
              </a:lvl1pPr>
            </a:lstStyle>
            <a:p>
              <a:r>
                <a:rPr dirty="0"/>
                <a:t>VM</a:t>
              </a:r>
            </a:p>
          </p:txBody>
        </p:sp>
      </p:grpSp>
      <p:grpSp>
        <p:nvGrpSpPr>
          <p:cNvPr id="861" name="Group 861"/>
          <p:cNvGrpSpPr/>
          <p:nvPr/>
        </p:nvGrpSpPr>
        <p:grpSpPr>
          <a:xfrm>
            <a:off x="6785599" y="2346832"/>
            <a:ext cx="720086" cy="293828"/>
            <a:chOff x="7264" y="0"/>
            <a:chExt cx="787387" cy="293827"/>
          </a:xfrm>
        </p:grpSpPr>
        <p:sp>
          <p:nvSpPr>
            <p:cNvPr id="859" name="Shape 859"/>
            <p:cNvSpPr/>
            <p:nvPr/>
          </p:nvSpPr>
          <p:spPr>
            <a:xfrm>
              <a:off x="69587" y="72499"/>
              <a:ext cx="662741" cy="148828"/>
            </a:xfrm>
            <a:prstGeom prst="roundRect">
              <a:avLst>
                <a:gd name="adj" fmla="val 16667"/>
              </a:avLst>
            </a:prstGeom>
            <a:solidFill>
              <a:schemeClr val="accent1"/>
            </a:solidFill>
            <a:ln w="12700" cap="flat">
              <a:solidFill>
                <a:srgbClr val="000000"/>
              </a:solidFill>
              <a:prstDash val="solid"/>
              <a:round/>
            </a:ln>
            <a:effectLst/>
          </p:spPr>
          <p:txBody>
            <a:bodyPr wrap="square" lIns="45719" tIns="45719" rIns="45719" bIns="45719" numCol="1" anchor="ctr">
              <a:noAutofit/>
            </a:bodyPr>
            <a:lstStyle/>
            <a:p>
              <a:pPr algn="ctr">
                <a:defRPr sz="800" b="1"/>
              </a:pPr>
              <a:endParaRPr sz="700"/>
            </a:p>
          </p:txBody>
        </p:sp>
        <p:sp>
          <p:nvSpPr>
            <p:cNvPr id="860" name="Shape 860"/>
            <p:cNvSpPr/>
            <p:nvPr/>
          </p:nvSpPr>
          <p:spPr>
            <a:xfrm>
              <a:off x="7264" y="0"/>
              <a:ext cx="787387" cy="2938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91424" tIns="91424" rIns="91424" bIns="91424" numCol="1" anchor="ctr">
              <a:spAutoFit/>
            </a:bodyPr>
            <a:lstStyle>
              <a:lvl1pPr algn="ctr">
                <a:defRPr sz="800" b="1"/>
              </a:lvl1pPr>
            </a:lstStyle>
            <a:p>
              <a:r>
                <a:rPr sz="700" dirty="0" err="1"/>
                <a:t>vProbeApp</a:t>
              </a:r>
              <a:endParaRPr sz="700" dirty="0"/>
            </a:p>
          </p:txBody>
        </p:sp>
      </p:grpSp>
      <p:sp>
        <p:nvSpPr>
          <p:cNvPr id="105" name="Shape 826"/>
          <p:cNvSpPr/>
          <p:nvPr/>
        </p:nvSpPr>
        <p:spPr>
          <a:xfrm>
            <a:off x="7539302" y="2419434"/>
            <a:ext cx="433623" cy="155704"/>
          </a:xfrm>
          <a:prstGeom prst="rect">
            <a:avLst/>
          </a:prstGeom>
          <a:solidFill>
            <a:schemeClr val="accent1"/>
          </a:solidFill>
          <a:ln w="12700" cap="flat">
            <a:solidFill>
              <a:srgbClr val="000000"/>
            </a:solidFill>
            <a:prstDash val="solid"/>
            <a:round/>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p>
            <a:pPr algn="ctr"/>
            <a:r>
              <a:rPr lang="en-US" sz="700" b="1" dirty="0" err="1"/>
              <a:t>NetDev</a:t>
            </a:r>
            <a:endParaRPr sz="700" b="1" dirty="0"/>
          </a:p>
        </p:txBody>
      </p:sp>
      <p:sp>
        <p:nvSpPr>
          <p:cNvPr id="106" name="Shape 871"/>
          <p:cNvSpPr/>
          <p:nvPr/>
        </p:nvSpPr>
        <p:spPr>
          <a:xfrm flipH="1">
            <a:off x="7687766" y="1834075"/>
            <a:ext cx="496889" cy="589626"/>
          </a:xfrm>
          <a:prstGeom prst="line">
            <a:avLst/>
          </a:prstGeom>
          <a:ln w="22225">
            <a:solidFill>
              <a:srgbClr val="FF0000"/>
            </a:solidFill>
            <a:tailEnd type="triangle"/>
          </a:ln>
        </p:spPr>
        <p:txBody>
          <a:bodyPr lIns="45719" rIns="45719"/>
          <a:lstStyle/>
          <a:p>
            <a:endParaRPr/>
          </a:p>
        </p:txBody>
      </p:sp>
      <p:sp>
        <p:nvSpPr>
          <p:cNvPr id="107" name="Shape 489"/>
          <p:cNvSpPr txBox="1"/>
          <p:nvPr/>
        </p:nvSpPr>
        <p:spPr>
          <a:xfrm>
            <a:off x="8063278" y="1876092"/>
            <a:ext cx="478388" cy="313975"/>
          </a:xfrm>
          <a:prstGeom prst="rect">
            <a:avLst/>
          </a:prstGeom>
          <a:noFill/>
          <a:ln>
            <a:noFill/>
          </a:ln>
        </p:spPr>
        <p:txBody>
          <a:bodyPr lIns="91425" tIns="91425" rIns="91425" bIns="91425" anchor="ctr" anchorCtr="0">
            <a:noAutofit/>
          </a:bodyPr>
          <a:lstStyle/>
          <a:p>
            <a:pPr lvl="0" algn="ctr" rtl="0">
              <a:spcBef>
                <a:spcPts val="0"/>
              </a:spcBef>
              <a:buNone/>
            </a:pPr>
            <a:r>
              <a:rPr lang="en-US" sz="700" dirty="0">
                <a:solidFill>
                  <a:schemeClr val="tx1"/>
                </a:solidFill>
              </a:rPr>
              <a:t>Deploy </a:t>
            </a:r>
            <a:r>
              <a:rPr lang="en-US" sz="700" dirty="0" err="1">
                <a:solidFill>
                  <a:schemeClr val="tx1"/>
                </a:solidFill>
              </a:rPr>
              <a:t>vProbe</a:t>
            </a:r>
            <a:endParaRPr lang="en-US" sz="700" dirty="0">
              <a:solidFill>
                <a:schemeClr val="tx1"/>
              </a:solidFill>
            </a:endParaRPr>
          </a:p>
        </p:txBody>
      </p:sp>
      <p:sp>
        <p:nvSpPr>
          <p:cNvPr id="108" name="Shape 489"/>
          <p:cNvSpPr txBox="1"/>
          <p:nvPr/>
        </p:nvSpPr>
        <p:spPr>
          <a:xfrm>
            <a:off x="6965831" y="1863532"/>
            <a:ext cx="636735" cy="313975"/>
          </a:xfrm>
          <a:prstGeom prst="rect">
            <a:avLst/>
          </a:prstGeom>
          <a:noFill/>
          <a:ln>
            <a:noFill/>
          </a:ln>
        </p:spPr>
        <p:txBody>
          <a:bodyPr lIns="91425" tIns="91425" rIns="91425" bIns="91425" anchor="ctr" anchorCtr="0">
            <a:noAutofit/>
          </a:bodyPr>
          <a:lstStyle/>
          <a:p>
            <a:pPr lvl="0" algn="ctr" rtl="0">
              <a:spcBef>
                <a:spcPts val="0"/>
              </a:spcBef>
              <a:buNone/>
            </a:pPr>
            <a:r>
              <a:rPr lang="en-US" sz="700" dirty="0" err="1">
                <a:solidFill>
                  <a:schemeClr val="tx1"/>
                </a:solidFill>
              </a:rPr>
              <a:t>Vrobe</a:t>
            </a:r>
            <a:r>
              <a:rPr lang="en-US" sz="700" dirty="0">
                <a:solidFill>
                  <a:schemeClr val="tx1"/>
                </a:solidFill>
              </a:rPr>
              <a:t> Results</a:t>
            </a:r>
          </a:p>
        </p:txBody>
      </p:sp>
      <p:sp>
        <p:nvSpPr>
          <p:cNvPr id="2" name="Rounded Rectangle 1"/>
          <p:cNvSpPr/>
          <p:nvPr/>
        </p:nvSpPr>
        <p:spPr>
          <a:xfrm>
            <a:off x="6894563" y="3838665"/>
            <a:ext cx="830403" cy="136477"/>
          </a:xfrm>
          <a:prstGeom prst="roundRect">
            <a:avLst/>
          </a:prstGeom>
          <a:solidFill>
            <a:schemeClr val="accent1"/>
          </a:solidFill>
          <a:ln w="12700" cap="flat">
            <a:solidFill>
              <a:srgbClr val="000000"/>
            </a:solidFill>
            <a:prstDash val="solid"/>
            <a:round/>
          </a:ln>
          <a:effectLst/>
        </p:spPr>
        <p:txBody>
          <a:bodyPr wrap="square" lIns="45719" tIns="45719" rIns="45719" bIns="45719" numCol="1" anchor="ctr">
            <a:noAutofit/>
          </a:bodyPr>
          <a:lstStyle/>
          <a:p>
            <a:pPr algn="ctr"/>
            <a:r>
              <a:rPr lang="en-US" sz="800" b="1" dirty="0">
                <a:solidFill>
                  <a:srgbClr val="000000"/>
                </a:solidFill>
                <a:latin typeface="Arial"/>
                <a:ea typeface="Arial"/>
                <a:cs typeface="Arial"/>
              </a:rPr>
              <a:t>Smart </a:t>
            </a:r>
            <a:r>
              <a:rPr lang="en-US" sz="800" b="1" dirty="0" err="1">
                <a:solidFill>
                  <a:srgbClr val="000000"/>
                </a:solidFill>
                <a:latin typeface="Arial"/>
                <a:ea typeface="Arial"/>
                <a:cs typeface="Arial"/>
              </a:rPr>
              <a:t>vProbe</a:t>
            </a:r>
            <a:endParaRPr lang="en-US" sz="800" b="1" dirty="0">
              <a:solidFill>
                <a:srgbClr val="000000"/>
              </a:solidFill>
              <a:latin typeface="Arial"/>
              <a:ea typeface="Arial"/>
              <a:cs typeface="Arial"/>
            </a:endParaRPr>
          </a:p>
        </p:txBody>
      </p:sp>
      <p:sp>
        <p:nvSpPr>
          <p:cNvPr id="69" name="Rounded Rectangle 68"/>
          <p:cNvSpPr/>
          <p:nvPr/>
        </p:nvSpPr>
        <p:spPr>
          <a:xfrm>
            <a:off x="6972607" y="3364607"/>
            <a:ext cx="468741" cy="219799"/>
          </a:xfrm>
          <a:prstGeom prst="roundRect">
            <a:avLst/>
          </a:prstGeom>
          <a:solidFill>
            <a:schemeClr val="accent1"/>
          </a:solidFill>
          <a:ln w="12700" cap="flat">
            <a:solidFill>
              <a:srgbClr val="000000"/>
            </a:solidFill>
            <a:prstDash val="solid"/>
            <a:round/>
          </a:ln>
          <a:effectLst/>
        </p:spPr>
        <p:txBody>
          <a:bodyPr wrap="square" lIns="45719" tIns="45719" rIns="45719" bIns="45719" numCol="1" anchor="ctr">
            <a:noAutofit/>
          </a:bodyPr>
          <a:lstStyle/>
          <a:p>
            <a:pPr algn="ctr"/>
            <a:r>
              <a:rPr lang="en-US" sz="800" b="1" dirty="0">
                <a:solidFill>
                  <a:srgbClr val="000000"/>
                </a:solidFill>
                <a:latin typeface="Arial"/>
                <a:ea typeface="Arial"/>
                <a:cs typeface="Arial"/>
              </a:rPr>
              <a:t>Smart </a:t>
            </a:r>
            <a:r>
              <a:rPr lang="en-US" sz="800" b="1" dirty="0" err="1">
                <a:solidFill>
                  <a:srgbClr val="000000"/>
                </a:solidFill>
                <a:latin typeface="Arial"/>
                <a:ea typeface="Arial"/>
                <a:cs typeface="Arial"/>
              </a:rPr>
              <a:t>vProbe</a:t>
            </a:r>
            <a:endParaRPr lang="en-US" sz="800" b="1" dirty="0">
              <a:solidFill>
                <a:srgbClr val="000000"/>
              </a:solidFill>
              <a:latin typeface="Arial"/>
              <a:ea typeface="Arial"/>
              <a:cs typeface="Arial"/>
            </a:endParaRPr>
          </a:p>
        </p:txBody>
      </p:sp>
    </p:spTree>
    <p:extLst>
      <p:ext uri="{BB962C8B-B14F-4D97-AF65-F5344CB8AC3E}">
        <p14:creationId xmlns:p14="http://schemas.microsoft.com/office/powerpoint/2010/main" val="297782782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 name="Shape 899"/>
          <p:cNvSpPr>
            <a:spLocks noGrp="1"/>
          </p:cNvSpPr>
          <p:nvPr>
            <p:ph type="title"/>
          </p:nvPr>
        </p:nvSpPr>
        <p:spPr>
          <a:xfrm>
            <a:off x="311699" y="87558"/>
            <a:ext cx="8520601" cy="572701"/>
          </a:xfrm>
          <a:prstGeom prst="rect">
            <a:avLst/>
          </a:prstGeom>
        </p:spPr>
        <p:txBody>
          <a:bodyPr/>
          <a:lstStyle>
            <a:lvl1pPr defTabSz="877823">
              <a:defRPr sz="2688"/>
            </a:lvl1pPr>
          </a:lstStyle>
          <a:p>
            <a:r>
              <a:rPr lang="en-US" dirty="0"/>
              <a:t>Smart </a:t>
            </a:r>
            <a:r>
              <a:rPr dirty="0"/>
              <a:t>Virtual Probes </a:t>
            </a:r>
            <a:r>
              <a:rPr lang="en-US" dirty="0"/>
              <a:t>– Programming Model</a:t>
            </a:r>
            <a:endParaRPr dirty="0"/>
          </a:p>
        </p:txBody>
      </p:sp>
      <p:sp>
        <p:nvSpPr>
          <p:cNvPr id="968" name="Shape 968"/>
          <p:cNvSpPr/>
          <p:nvPr/>
        </p:nvSpPr>
        <p:spPr>
          <a:xfrm>
            <a:off x="3211465" y="2305637"/>
            <a:ext cx="3615328" cy="1217399"/>
          </a:xfrm>
          <a:prstGeom prst="roundRect">
            <a:avLst>
              <a:gd name="adj" fmla="val 14046"/>
            </a:avLst>
          </a:prstGeom>
          <a:solidFill>
            <a:schemeClr val="accent1"/>
          </a:solidFill>
          <a:ln w="12700">
            <a:solidFill>
              <a:srgbClr val="000000"/>
            </a:solidFill>
          </a:ln>
        </p:spPr>
        <p:txBody>
          <a:bodyPr lIns="45719" rIns="45719" anchor="ctr"/>
          <a:lstStyle/>
          <a:p>
            <a:pPr algn="ctr">
              <a:defRPr sz="800" b="1"/>
            </a:pPr>
            <a:endParaRPr/>
          </a:p>
        </p:txBody>
      </p:sp>
      <p:sp>
        <p:nvSpPr>
          <p:cNvPr id="969" name="Shape 969"/>
          <p:cNvSpPr/>
          <p:nvPr/>
        </p:nvSpPr>
        <p:spPr>
          <a:xfrm>
            <a:off x="4267881" y="803732"/>
            <a:ext cx="603753" cy="842768"/>
          </a:xfrm>
          <a:prstGeom prst="roundRect">
            <a:avLst>
              <a:gd name="adj" fmla="val 23966"/>
            </a:avLst>
          </a:prstGeom>
          <a:solidFill>
            <a:srgbClr val="BAF8FF"/>
          </a:solidFill>
          <a:ln w="12700">
            <a:solidFill>
              <a:srgbClr val="000000"/>
            </a:solidFill>
          </a:ln>
          <a:extLst>
            <a:ext uri="{C572A759-6A51-4108-AA02-DFA0A04FC94B}">
              <ma14:wrappingTextBoxFlag xmlns="" xmlns:ma14="http://schemas.microsoft.com/office/mac/drawingml/2011/main" val="1"/>
            </a:ext>
          </a:extLst>
        </p:spPr>
        <p:txBody>
          <a:bodyPr lIns="45719" rIns="45719"/>
          <a:lstStyle>
            <a:lvl1pPr algn="ctr">
              <a:defRPr sz="1000"/>
            </a:lvl1pPr>
          </a:lstStyle>
          <a:p>
            <a:r>
              <a:rPr sz="900"/>
              <a:t>QoS Check s1</a:t>
            </a:r>
          </a:p>
        </p:txBody>
      </p:sp>
      <p:sp>
        <p:nvSpPr>
          <p:cNvPr id="970" name="Shape 970"/>
          <p:cNvSpPr/>
          <p:nvPr/>
        </p:nvSpPr>
        <p:spPr>
          <a:xfrm>
            <a:off x="4715036" y="953343"/>
            <a:ext cx="603752" cy="842767"/>
          </a:xfrm>
          <a:prstGeom prst="roundRect">
            <a:avLst>
              <a:gd name="adj" fmla="val 23966"/>
            </a:avLst>
          </a:prstGeom>
          <a:solidFill>
            <a:srgbClr val="BAF8FF"/>
          </a:solidFill>
          <a:ln w="12700">
            <a:solidFill>
              <a:srgbClr val="000000"/>
            </a:solidFill>
          </a:ln>
          <a:extLst>
            <a:ext uri="{C572A759-6A51-4108-AA02-DFA0A04FC94B}">
              <ma14:wrappingTextBoxFlag xmlns="" xmlns:ma14="http://schemas.microsoft.com/office/mac/drawingml/2011/main" val="1"/>
            </a:ext>
          </a:extLst>
        </p:spPr>
        <p:txBody>
          <a:bodyPr lIns="45719" rIns="45719"/>
          <a:lstStyle>
            <a:lvl1pPr algn="ctr">
              <a:defRPr sz="1000"/>
            </a:lvl1pPr>
          </a:lstStyle>
          <a:p>
            <a:r>
              <a:rPr sz="900"/>
              <a:t>Active Test Monitor</a:t>
            </a:r>
          </a:p>
        </p:txBody>
      </p:sp>
      <p:sp>
        <p:nvSpPr>
          <p:cNvPr id="971" name="Shape 971"/>
          <p:cNvSpPr/>
          <p:nvPr/>
        </p:nvSpPr>
        <p:spPr>
          <a:xfrm>
            <a:off x="5118183" y="1159730"/>
            <a:ext cx="603752" cy="842767"/>
          </a:xfrm>
          <a:prstGeom prst="roundRect">
            <a:avLst>
              <a:gd name="adj" fmla="val 23966"/>
            </a:avLst>
          </a:prstGeom>
          <a:solidFill>
            <a:srgbClr val="BAF8FF"/>
          </a:solidFill>
          <a:ln w="12700">
            <a:solidFill>
              <a:srgbClr val="000000"/>
            </a:solidFill>
          </a:ln>
          <a:extLst>
            <a:ext uri="{C572A759-6A51-4108-AA02-DFA0A04FC94B}">
              <ma14:wrappingTextBoxFlag xmlns="" xmlns:ma14="http://schemas.microsoft.com/office/mac/drawingml/2011/main" val="1"/>
            </a:ext>
          </a:extLst>
        </p:spPr>
        <p:txBody>
          <a:bodyPr lIns="45719" rIns="45719"/>
          <a:lstStyle>
            <a:lvl1pPr algn="ctr">
              <a:defRPr sz="1000"/>
            </a:lvl1pPr>
          </a:lstStyle>
          <a:p>
            <a:r>
              <a:rPr sz="900"/>
              <a:t>SLA Check s1</a:t>
            </a:r>
          </a:p>
        </p:txBody>
      </p:sp>
      <p:sp>
        <p:nvSpPr>
          <p:cNvPr id="972" name="Shape 972"/>
          <p:cNvSpPr/>
          <p:nvPr/>
        </p:nvSpPr>
        <p:spPr>
          <a:xfrm>
            <a:off x="5638820" y="1305631"/>
            <a:ext cx="603752" cy="842767"/>
          </a:xfrm>
          <a:prstGeom prst="roundRect">
            <a:avLst>
              <a:gd name="adj" fmla="val 23966"/>
            </a:avLst>
          </a:prstGeom>
          <a:solidFill>
            <a:srgbClr val="BAF8FF"/>
          </a:solidFill>
          <a:ln w="12700">
            <a:solidFill>
              <a:srgbClr val="000000"/>
            </a:solidFill>
          </a:ln>
          <a:extLst>
            <a:ext uri="{C572A759-6A51-4108-AA02-DFA0A04FC94B}">
              <ma14:wrappingTextBoxFlag xmlns="" xmlns:ma14="http://schemas.microsoft.com/office/mac/drawingml/2011/main" val="1"/>
            </a:ext>
          </a:extLst>
        </p:spPr>
        <p:txBody>
          <a:bodyPr lIns="45719" rIns="45719"/>
          <a:lstStyle>
            <a:lvl1pPr algn="ctr">
              <a:defRPr sz="1000"/>
            </a:lvl1pPr>
          </a:lstStyle>
          <a:p>
            <a:r>
              <a:rPr sz="900"/>
              <a:t>Basic DPI</a:t>
            </a:r>
          </a:p>
        </p:txBody>
      </p:sp>
      <p:grpSp>
        <p:nvGrpSpPr>
          <p:cNvPr id="975" name="Group 975"/>
          <p:cNvGrpSpPr/>
          <p:nvPr/>
        </p:nvGrpSpPr>
        <p:grpSpPr>
          <a:xfrm>
            <a:off x="6709935" y="1253343"/>
            <a:ext cx="1477926" cy="393157"/>
            <a:chOff x="0" y="30660"/>
            <a:chExt cx="1477925" cy="393155"/>
          </a:xfrm>
        </p:grpSpPr>
        <p:sp>
          <p:nvSpPr>
            <p:cNvPr id="973" name="Shape 973"/>
            <p:cNvSpPr/>
            <p:nvPr/>
          </p:nvSpPr>
          <p:spPr>
            <a:xfrm>
              <a:off x="0" y="30660"/>
              <a:ext cx="1477926" cy="393156"/>
            </a:xfrm>
            <a:prstGeom prst="roundRect">
              <a:avLst>
                <a:gd name="adj" fmla="val 16667"/>
              </a:avLst>
            </a:prstGeom>
            <a:solidFill>
              <a:srgbClr val="741B47"/>
            </a:solidFill>
            <a:ln w="12700" cap="flat">
              <a:solidFill>
                <a:srgbClr val="000000"/>
              </a:solidFill>
              <a:prstDash val="solid"/>
              <a:round/>
            </a:ln>
            <a:effectLst/>
          </p:spPr>
          <p:txBody>
            <a:bodyPr wrap="square" lIns="45719" tIns="45719" rIns="45719" bIns="45719" numCol="1" anchor="ctr">
              <a:noAutofit/>
            </a:bodyPr>
            <a:lstStyle/>
            <a:p>
              <a:pPr algn="ctr"/>
              <a:endParaRPr/>
            </a:p>
          </p:txBody>
        </p:sp>
        <p:sp>
          <p:nvSpPr>
            <p:cNvPr id="974" name="Shape 974"/>
            <p:cNvSpPr/>
            <p:nvPr/>
          </p:nvSpPr>
          <p:spPr>
            <a:xfrm>
              <a:off x="19192" y="71688"/>
              <a:ext cx="1439541" cy="3111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24" tIns="91424" rIns="91424" bIns="91424" numCol="1" anchor="ctr">
              <a:noAutofit/>
            </a:bodyPr>
            <a:lstStyle>
              <a:lvl1pPr algn="ctr">
                <a:defRPr sz="1100" b="1">
                  <a:solidFill>
                    <a:srgbClr val="FFFFFF"/>
                  </a:solidFill>
                </a:defRPr>
              </a:lvl1pPr>
            </a:lstStyle>
            <a:p>
              <a:r>
                <a:t>eBPF IR</a:t>
              </a:r>
            </a:p>
          </p:txBody>
        </p:sp>
      </p:grpSp>
      <p:grpSp>
        <p:nvGrpSpPr>
          <p:cNvPr id="978" name="Group 978"/>
          <p:cNvGrpSpPr/>
          <p:nvPr/>
        </p:nvGrpSpPr>
        <p:grpSpPr>
          <a:xfrm>
            <a:off x="8464666" y="790598"/>
            <a:ext cx="555602" cy="388392"/>
            <a:chOff x="0" y="0"/>
            <a:chExt cx="555600" cy="388390"/>
          </a:xfrm>
        </p:grpSpPr>
        <p:sp>
          <p:nvSpPr>
            <p:cNvPr id="976" name="Shape 976"/>
            <p:cNvSpPr/>
            <p:nvPr/>
          </p:nvSpPr>
          <p:spPr>
            <a:xfrm>
              <a:off x="47085" y="20945"/>
              <a:ext cx="461430" cy="346501"/>
            </a:xfrm>
            <a:prstGeom prst="roundRect">
              <a:avLst>
                <a:gd name="adj" fmla="val 16667"/>
              </a:avLst>
            </a:prstGeom>
            <a:solidFill>
              <a:srgbClr val="B6D7A8"/>
            </a:solidFill>
            <a:ln w="12700" cap="flat">
              <a:solidFill>
                <a:srgbClr val="000000"/>
              </a:solidFill>
              <a:prstDash val="solid"/>
              <a:round/>
            </a:ln>
            <a:effectLst/>
          </p:spPr>
          <p:txBody>
            <a:bodyPr wrap="square" lIns="45719" tIns="45719" rIns="45719" bIns="45719" numCol="1" anchor="ctr">
              <a:noAutofit/>
            </a:bodyPr>
            <a:lstStyle/>
            <a:p>
              <a:pPr algn="ctr"/>
              <a:endParaRPr/>
            </a:p>
          </p:txBody>
        </p:sp>
        <p:sp>
          <p:nvSpPr>
            <p:cNvPr id="977" name="Shape 977"/>
            <p:cNvSpPr/>
            <p:nvPr/>
          </p:nvSpPr>
          <p:spPr>
            <a:xfrm>
              <a:off x="0" y="0"/>
              <a:ext cx="555601" cy="3883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24" tIns="91424" rIns="91424" bIns="91424" numCol="1" anchor="ctr">
              <a:noAutofit/>
            </a:bodyPr>
            <a:lstStyle>
              <a:lvl1pPr algn="ctr">
                <a:defRPr sz="1100" b="1">
                  <a:solidFill>
                    <a:srgbClr val="FFFFFF"/>
                  </a:solidFill>
                </a:defRPr>
              </a:lvl1pPr>
            </a:lstStyle>
            <a:p>
              <a:r>
                <a:t>P4</a:t>
              </a:r>
            </a:p>
          </p:txBody>
        </p:sp>
      </p:grpSp>
      <p:grpSp>
        <p:nvGrpSpPr>
          <p:cNvPr id="981" name="Group 981"/>
          <p:cNvGrpSpPr/>
          <p:nvPr/>
        </p:nvGrpSpPr>
        <p:grpSpPr>
          <a:xfrm>
            <a:off x="8469003" y="1255725"/>
            <a:ext cx="555602" cy="388392"/>
            <a:chOff x="0" y="0"/>
            <a:chExt cx="555600" cy="388390"/>
          </a:xfrm>
        </p:grpSpPr>
        <p:sp>
          <p:nvSpPr>
            <p:cNvPr id="979" name="Shape 979"/>
            <p:cNvSpPr/>
            <p:nvPr/>
          </p:nvSpPr>
          <p:spPr>
            <a:xfrm>
              <a:off x="47085" y="20945"/>
              <a:ext cx="461430" cy="346501"/>
            </a:xfrm>
            <a:prstGeom prst="roundRect">
              <a:avLst>
                <a:gd name="adj" fmla="val 16667"/>
              </a:avLst>
            </a:prstGeom>
            <a:solidFill>
              <a:srgbClr val="B6D7A8"/>
            </a:solidFill>
            <a:ln w="12700" cap="flat">
              <a:solidFill>
                <a:srgbClr val="000000"/>
              </a:solidFill>
              <a:prstDash val="solid"/>
              <a:round/>
            </a:ln>
            <a:effectLst/>
          </p:spPr>
          <p:txBody>
            <a:bodyPr wrap="square" lIns="45719" tIns="45719" rIns="45719" bIns="45719" numCol="1" anchor="ctr">
              <a:noAutofit/>
            </a:bodyPr>
            <a:lstStyle/>
            <a:p>
              <a:pPr algn="ctr"/>
              <a:endParaRPr/>
            </a:p>
          </p:txBody>
        </p:sp>
        <p:sp>
          <p:nvSpPr>
            <p:cNvPr id="980" name="Shape 980"/>
            <p:cNvSpPr/>
            <p:nvPr/>
          </p:nvSpPr>
          <p:spPr>
            <a:xfrm>
              <a:off x="0" y="0"/>
              <a:ext cx="555601" cy="3883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91424" tIns="91424" rIns="91424" bIns="91424" numCol="1" anchor="ctr">
              <a:noAutofit/>
            </a:bodyPr>
            <a:lstStyle>
              <a:lvl1pPr algn="ctr">
                <a:defRPr sz="1100" b="1">
                  <a:solidFill>
                    <a:srgbClr val="FFFFFF"/>
                  </a:solidFill>
                </a:defRPr>
              </a:lvl1pPr>
            </a:lstStyle>
            <a:p>
              <a:r>
                <a:t>C</a:t>
              </a:r>
            </a:p>
          </p:txBody>
        </p:sp>
      </p:grpSp>
      <p:sp>
        <p:nvSpPr>
          <p:cNvPr id="982" name="Shape 982"/>
          <p:cNvSpPr/>
          <p:nvPr/>
        </p:nvSpPr>
        <p:spPr>
          <a:xfrm>
            <a:off x="3447636" y="2978103"/>
            <a:ext cx="536000" cy="470381"/>
          </a:xfrm>
          <a:prstGeom prst="roundRect">
            <a:avLst>
              <a:gd name="adj" fmla="val 27310"/>
            </a:avLst>
          </a:prstGeom>
          <a:solidFill>
            <a:srgbClr val="BAF8FF"/>
          </a:solidFill>
          <a:ln w="12700">
            <a:solidFill>
              <a:srgbClr val="000000"/>
            </a:solidFill>
          </a:ln>
          <a:extLst>
            <a:ext uri="{C572A759-6A51-4108-AA02-DFA0A04FC94B}">
              <ma14:wrappingTextBoxFlag xmlns="" xmlns:ma14="http://schemas.microsoft.com/office/mac/drawingml/2011/main" val="1"/>
            </a:ext>
          </a:extLst>
        </p:spPr>
        <p:txBody>
          <a:bodyPr lIns="45719" rIns="45719" anchor="ctr"/>
          <a:lstStyle>
            <a:lvl1pPr algn="ctr">
              <a:defRPr sz="900"/>
            </a:lvl1pPr>
          </a:lstStyle>
          <a:p>
            <a:r>
              <a:t>Basic DPI</a:t>
            </a:r>
          </a:p>
        </p:txBody>
      </p:sp>
      <p:sp>
        <p:nvSpPr>
          <p:cNvPr id="983" name="Shape 983"/>
          <p:cNvSpPr/>
          <p:nvPr/>
        </p:nvSpPr>
        <p:spPr>
          <a:xfrm>
            <a:off x="4572866" y="2956607"/>
            <a:ext cx="536000" cy="487031"/>
          </a:xfrm>
          <a:prstGeom prst="roundRect">
            <a:avLst>
              <a:gd name="adj" fmla="val 26376"/>
            </a:avLst>
          </a:prstGeom>
          <a:solidFill>
            <a:srgbClr val="BAF8FF"/>
          </a:solidFill>
          <a:ln w="12700">
            <a:solidFill>
              <a:srgbClr val="000000"/>
            </a:solidFill>
          </a:ln>
          <a:extLst>
            <a:ext uri="{C572A759-6A51-4108-AA02-DFA0A04FC94B}">
              <ma14:wrappingTextBoxFlag xmlns="" xmlns:ma14="http://schemas.microsoft.com/office/mac/drawingml/2011/main" val="1"/>
            </a:ext>
          </a:extLst>
        </p:spPr>
        <p:txBody>
          <a:bodyPr lIns="45719" rIns="45719" anchor="ctr"/>
          <a:lstStyle/>
          <a:p>
            <a:pPr algn="ctr">
              <a:defRPr sz="900"/>
            </a:pPr>
            <a:r>
              <a:t>SLA Check</a:t>
            </a:r>
          </a:p>
          <a:p>
            <a:pPr algn="ctr">
              <a:defRPr sz="800"/>
            </a:pPr>
            <a:r>
              <a:t>s2</a:t>
            </a:r>
          </a:p>
        </p:txBody>
      </p:sp>
      <p:sp>
        <p:nvSpPr>
          <p:cNvPr id="984" name="Shape 984"/>
          <p:cNvSpPr/>
          <p:nvPr/>
        </p:nvSpPr>
        <p:spPr>
          <a:xfrm>
            <a:off x="5698096" y="2978103"/>
            <a:ext cx="536000" cy="470381"/>
          </a:xfrm>
          <a:prstGeom prst="roundRect">
            <a:avLst>
              <a:gd name="adj" fmla="val 27310"/>
            </a:avLst>
          </a:prstGeom>
          <a:solidFill>
            <a:srgbClr val="BAF8FF"/>
          </a:solidFill>
          <a:ln w="12700">
            <a:solidFill>
              <a:srgbClr val="000000"/>
            </a:solidFill>
          </a:ln>
          <a:extLst>
            <a:ext uri="{C572A759-6A51-4108-AA02-DFA0A04FC94B}">
              <ma14:wrappingTextBoxFlag xmlns="" xmlns:ma14="http://schemas.microsoft.com/office/mac/drawingml/2011/main" val="1"/>
            </a:ext>
          </a:extLst>
        </p:spPr>
        <p:txBody>
          <a:bodyPr lIns="45719" rIns="45719" anchor="ctr"/>
          <a:lstStyle>
            <a:lvl1pPr algn="ctr">
              <a:defRPr sz="900"/>
            </a:lvl1pPr>
          </a:lstStyle>
          <a:p>
            <a:r>
              <a:t>QoS Check</a:t>
            </a:r>
          </a:p>
        </p:txBody>
      </p:sp>
      <p:sp>
        <p:nvSpPr>
          <p:cNvPr id="985" name="Shape 985"/>
          <p:cNvSpPr/>
          <p:nvPr/>
        </p:nvSpPr>
        <p:spPr>
          <a:xfrm>
            <a:off x="4572866" y="2389338"/>
            <a:ext cx="536000" cy="509727"/>
          </a:xfrm>
          <a:prstGeom prst="roundRect">
            <a:avLst>
              <a:gd name="adj" fmla="val 25202"/>
            </a:avLst>
          </a:prstGeom>
          <a:solidFill>
            <a:srgbClr val="BAF8FF"/>
          </a:solidFill>
          <a:ln w="12700">
            <a:solidFill>
              <a:srgbClr val="000000"/>
            </a:solidFill>
          </a:ln>
          <a:extLst>
            <a:ext uri="{C572A759-6A51-4108-AA02-DFA0A04FC94B}">
              <ma14:wrappingTextBoxFlag xmlns="" xmlns:ma14="http://schemas.microsoft.com/office/mac/drawingml/2011/main" val="1"/>
            </a:ext>
          </a:extLst>
        </p:spPr>
        <p:txBody>
          <a:bodyPr lIns="45719" rIns="45719" anchor="ctr"/>
          <a:lstStyle/>
          <a:p>
            <a:pPr algn="ctr">
              <a:defRPr sz="900"/>
            </a:pPr>
            <a:r>
              <a:t>SLA Check</a:t>
            </a:r>
          </a:p>
          <a:p>
            <a:pPr algn="ctr">
              <a:defRPr sz="800"/>
            </a:pPr>
            <a:r>
              <a:t>s1</a:t>
            </a:r>
          </a:p>
        </p:txBody>
      </p:sp>
      <p:sp>
        <p:nvSpPr>
          <p:cNvPr id="986" name="Shape 986"/>
          <p:cNvSpPr/>
          <p:nvPr/>
        </p:nvSpPr>
        <p:spPr>
          <a:xfrm>
            <a:off x="5698096" y="2408776"/>
            <a:ext cx="536000" cy="470380"/>
          </a:xfrm>
          <a:prstGeom prst="roundRect">
            <a:avLst>
              <a:gd name="adj" fmla="val 27310"/>
            </a:avLst>
          </a:prstGeom>
          <a:solidFill>
            <a:srgbClr val="BAF8FF"/>
          </a:solidFill>
          <a:ln w="12700">
            <a:solidFill>
              <a:srgbClr val="000000"/>
            </a:solidFill>
          </a:ln>
          <a:extLst>
            <a:ext uri="{C572A759-6A51-4108-AA02-DFA0A04FC94B}">
              <ma14:wrappingTextBoxFlag xmlns="" xmlns:ma14="http://schemas.microsoft.com/office/mac/drawingml/2011/main" val="1"/>
            </a:ext>
          </a:extLst>
        </p:spPr>
        <p:txBody>
          <a:bodyPr lIns="45719" rIns="45719" anchor="ctr"/>
          <a:lstStyle>
            <a:lvl1pPr algn="ctr">
              <a:defRPr sz="900"/>
            </a:lvl1pPr>
          </a:lstStyle>
          <a:p>
            <a:r>
              <a:t>DDoS Check</a:t>
            </a:r>
          </a:p>
        </p:txBody>
      </p:sp>
      <p:sp>
        <p:nvSpPr>
          <p:cNvPr id="987" name="Shape 987"/>
          <p:cNvSpPr/>
          <p:nvPr/>
        </p:nvSpPr>
        <p:spPr>
          <a:xfrm>
            <a:off x="854916" y="3602576"/>
            <a:ext cx="3033421" cy="1204699"/>
          </a:xfrm>
          <a:prstGeom prst="rect">
            <a:avLst/>
          </a:prstGeom>
          <a:solidFill>
            <a:srgbClr val="DEDEDE"/>
          </a:solidFill>
          <a:ln w="25400">
            <a:solidFill>
              <a:srgbClr val="DEDEDE"/>
            </a:solidFill>
          </a:ln>
        </p:spPr>
        <p:txBody>
          <a:bodyPr lIns="45719" rIns="45719" anchor="ctr"/>
          <a:lstStyle/>
          <a:p>
            <a:pPr algn="ctr">
              <a:defRPr>
                <a:solidFill>
                  <a:srgbClr val="FFFFFF"/>
                </a:solidFill>
              </a:defRPr>
            </a:pPr>
            <a:endParaRPr/>
          </a:p>
        </p:txBody>
      </p:sp>
      <p:grpSp>
        <p:nvGrpSpPr>
          <p:cNvPr id="990" name="Group 990"/>
          <p:cNvGrpSpPr/>
          <p:nvPr/>
        </p:nvGrpSpPr>
        <p:grpSpPr>
          <a:xfrm>
            <a:off x="6183206" y="3635385"/>
            <a:ext cx="2276056" cy="1139081"/>
            <a:chOff x="0" y="0"/>
            <a:chExt cx="2276054" cy="1139079"/>
          </a:xfrm>
        </p:grpSpPr>
        <p:sp>
          <p:nvSpPr>
            <p:cNvPr id="988" name="Shape 988"/>
            <p:cNvSpPr/>
            <p:nvPr/>
          </p:nvSpPr>
          <p:spPr>
            <a:xfrm>
              <a:off x="0" y="73417"/>
              <a:ext cx="2276055" cy="992246"/>
            </a:xfrm>
            <a:prstGeom prst="rect">
              <a:avLst/>
            </a:prstGeom>
            <a:solidFill>
              <a:srgbClr val="002060">
                <a:alpha val="91000"/>
              </a:srgbClr>
            </a:solidFill>
            <a:ln w="25400" cap="flat">
              <a:solidFill>
                <a:srgbClr val="00206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989" name="Shape 989"/>
            <p:cNvSpPr/>
            <p:nvPr/>
          </p:nvSpPr>
          <p:spPr>
            <a:xfrm>
              <a:off x="0" y="0"/>
              <a:ext cx="2276055" cy="113908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p>
              <a:pPr algn="ctr">
                <a:defRPr sz="1800">
                  <a:solidFill>
                    <a:srgbClr val="FFFFFF"/>
                  </a:solidFill>
                </a:defRPr>
              </a:pPr>
              <a:r>
                <a:t>Deliver to Host </a:t>
              </a:r>
            </a:p>
            <a:p>
              <a:pPr algn="ctr">
                <a:defRPr sz="1800">
                  <a:solidFill>
                    <a:srgbClr val="FFFFFF"/>
                  </a:solidFill>
                </a:defRPr>
              </a:pPr>
              <a:endParaRPr/>
            </a:p>
            <a:p>
              <a:pPr algn="ctr">
                <a:defRPr sz="1800">
                  <a:solidFill>
                    <a:srgbClr val="FFFFFF"/>
                  </a:solidFill>
                </a:defRPr>
              </a:pPr>
              <a:r>
                <a:t>Update Stats</a:t>
              </a:r>
            </a:p>
          </p:txBody>
        </p:sp>
      </p:grpSp>
      <p:sp>
        <p:nvSpPr>
          <p:cNvPr id="991" name="Shape 991"/>
          <p:cNvSpPr/>
          <p:nvPr/>
        </p:nvSpPr>
        <p:spPr>
          <a:xfrm>
            <a:off x="3891584" y="4040759"/>
            <a:ext cx="2250656" cy="223542"/>
          </a:xfrm>
          <a:prstGeom prst="rightArrow">
            <a:avLst>
              <a:gd name="adj1" fmla="val 50000"/>
              <a:gd name="adj2" fmla="val 47901"/>
            </a:avLst>
          </a:prstGeom>
          <a:solidFill>
            <a:schemeClr val="accent2">
              <a:lumOff val="21764"/>
            </a:schemeClr>
          </a:solidFill>
          <a:ln w="25400">
            <a:solidFill>
              <a:schemeClr val="accent2">
                <a:lumOff val="21764"/>
              </a:schemeClr>
            </a:solidFill>
          </a:ln>
        </p:spPr>
        <p:txBody>
          <a:bodyPr lIns="45719" rIns="45719" anchor="ctr"/>
          <a:lstStyle/>
          <a:p>
            <a:pPr algn="ctr">
              <a:defRPr>
                <a:solidFill>
                  <a:srgbClr val="FFFFFF"/>
                </a:solidFill>
              </a:defRPr>
            </a:pPr>
            <a:endParaRPr/>
          </a:p>
        </p:txBody>
      </p:sp>
      <p:sp>
        <p:nvSpPr>
          <p:cNvPr id="992" name="Shape 992"/>
          <p:cNvSpPr/>
          <p:nvPr/>
        </p:nvSpPr>
        <p:spPr>
          <a:xfrm>
            <a:off x="-49315" y="3977976"/>
            <a:ext cx="1048493" cy="286325"/>
          </a:xfrm>
          <a:prstGeom prst="rightArrow">
            <a:avLst>
              <a:gd name="adj1" fmla="val 50000"/>
              <a:gd name="adj2" fmla="val 36631"/>
            </a:avLst>
          </a:prstGeom>
          <a:solidFill>
            <a:schemeClr val="accent2">
              <a:lumOff val="21764"/>
            </a:schemeClr>
          </a:solidFill>
          <a:ln w="25400">
            <a:solidFill>
              <a:schemeClr val="accent2">
                <a:lumOff val="21764"/>
              </a:schemeClr>
            </a:solidFill>
          </a:ln>
        </p:spPr>
        <p:txBody>
          <a:bodyPr lIns="45719" rIns="45719" anchor="ctr"/>
          <a:lstStyle/>
          <a:p>
            <a:pPr algn="ctr">
              <a:defRPr>
                <a:solidFill>
                  <a:srgbClr val="FFFFFF"/>
                </a:solidFill>
              </a:defRPr>
            </a:pPr>
            <a:endParaRPr/>
          </a:p>
        </p:txBody>
      </p:sp>
      <p:sp>
        <p:nvSpPr>
          <p:cNvPr id="993" name="Shape 993"/>
          <p:cNvSpPr/>
          <p:nvPr/>
        </p:nvSpPr>
        <p:spPr>
          <a:xfrm flipH="1">
            <a:off x="2101463" y="1283987"/>
            <a:ext cx="1" cy="2734376"/>
          </a:xfrm>
          <a:prstGeom prst="line">
            <a:avLst/>
          </a:prstGeom>
          <a:ln w="76200">
            <a:solidFill>
              <a:schemeClr val="accent5"/>
            </a:solidFill>
            <a:prstDash val="dash"/>
            <a:tailEnd type="triangle"/>
          </a:ln>
        </p:spPr>
        <p:txBody>
          <a:bodyPr lIns="45719" rIns="45719"/>
          <a:lstStyle/>
          <a:p>
            <a:endParaRPr/>
          </a:p>
        </p:txBody>
      </p:sp>
      <p:sp>
        <p:nvSpPr>
          <p:cNvPr id="1037" name="Shape 1037"/>
          <p:cNvSpPr/>
          <p:nvPr/>
        </p:nvSpPr>
        <p:spPr>
          <a:xfrm>
            <a:off x="2572864" y="3392794"/>
            <a:ext cx="889658" cy="6309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FF260C"/>
            </a:solidFill>
            <a:tailEnd type="triangle"/>
          </a:ln>
          <a:effectLst>
            <a:outerShdw blurRad="38100" dist="20000" dir="5400000" rotWithShape="0">
              <a:srgbClr val="000000">
                <a:alpha val="38000"/>
              </a:srgbClr>
            </a:outerShdw>
          </a:effectLst>
        </p:spPr>
        <p:txBody>
          <a:bodyPr/>
          <a:lstStyle/>
          <a:p>
            <a:endParaRPr/>
          </a:p>
        </p:txBody>
      </p:sp>
      <p:sp>
        <p:nvSpPr>
          <p:cNvPr id="1038" name="Shape 1038"/>
          <p:cNvSpPr/>
          <p:nvPr/>
        </p:nvSpPr>
        <p:spPr>
          <a:xfrm>
            <a:off x="2796603" y="3317051"/>
            <a:ext cx="1769930" cy="7543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rgbClr val="FF2603"/>
            </a:solidFill>
            <a:tailEnd type="triangle"/>
          </a:ln>
          <a:effectLst>
            <a:outerShdw blurRad="38100" dist="20000" dir="5400000" rotWithShape="0">
              <a:srgbClr val="000000">
                <a:alpha val="38000"/>
              </a:srgbClr>
            </a:outerShdw>
          </a:effectLst>
        </p:spPr>
        <p:txBody>
          <a:bodyPr/>
          <a:lstStyle/>
          <a:p>
            <a:endParaRPr/>
          </a:p>
        </p:txBody>
      </p:sp>
      <p:grpSp>
        <p:nvGrpSpPr>
          <p:cNvPr id="998" name="Group 998"/>
          <p:cNvGrpSpPr/>
          <p:nvPr/>
        </p:nvGrpSpPr>
        <p:grpSpPr>
          <a:xfrm>
            <a:off x="1350390" y="4023709"/>
            <a:ext cx="1433395" cy="717361"/>
            <a:chOff x="0" y="0"/>
            <a:chExt cx="1433394" cy="717359"/>
          </a:xfrm>
        </p:grpSpPr>
        <p:sp>
          <p:nvSpPr>
            <p:cNvPr id="996" name="Shape 996"/>
            <p:cNvSpPr/>
            <p:nvPr/>
          </p:nvSpPr>
          <p:spPr>
            <a:xfrm>
              <a:off x="0" y="46236"/>
              <a:ext cx="1433395" cy="624888"/>
            </a:xfrm>
            <a:prstGeom prst="rect">
              <a:avLst/>
            </a:prstGeom>
            <a:solidFill>
              <a:srgbClr val="002060">
                <a:alpha val="91000"/>
              </a:srgbClr>
            </a:solidFill>
            <a:ln w="25400" cap="flat">
              <a:solidFill>
                <a:srgbClr val="002060"/>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997" name="Shape 997"/>
            <p:cNvSpPr/>
            <p:nvPr/>
          </p:nvSpPr>
          <p:spPr>
            <a:xfrm>
              <a:off x="0" y="0"/>
              <a:ext cx="1433395" cy="7173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noAutofit/>
            </a:bodyPr>
            <a:lstStyle>
              <a:lvl1pPr algn="ctr">
                <a:defRPr sz="1500">
                  <a:solidFill>
                    <a:srgbClr val="FFFFFF"/>
                  </a:solidFill>
                </a:defRPr>
              </a:lvl1pPr>
            </a:lstStyle>
            <a:p>
              <a:r>
                <a:t>Dynamic Match/Action</a:t>
              </a:r>
            </a:p>
          </p:txBody>
        </p:sp>
      </p:grpSp>
      <p:cxnSp>
        <p:nvCxnSpPr>
          <p:cNvPr id="999" name="Connector 999"/>
          <p:cNvCxnSpPr>
            <a:stCxn id="982" idx="0"/>
            <a:endCxn id="983" idx="0"/>
          </p:cNvCxnSpPr>
          <p:nvPr/>
        </p:nvCxnSpPr>
        <p:spPr>
          <a:xfrm flipV="1">
            <a:off x="3715635" y="3200122"/>
            <a:ext cx="1125232" cy="13172"/>
          </a:xfrm>
          <a:prstGeom prst="straightConnector1">
            <a:avLst/>
          </a:prstGeom>
          <a:ln w="25400">
            <a:solidFill>
              <a:srgbClr val="FF2611"/>
            </a:solidFill>
            <a:tailEnd type="triangle"/>
          </a:ln>
          <a:effectLst>
            <a:outerShdw blurRad="38100" dist="20000" dir="5400000" rotWithShape="0">
              <a:srgbClr val="000000">
                <a:alpha val="38000"/>
              </a:srgbClr>
            </a:outerShdw>
          </a:effectLst>
        </p:spPr>
      </p:cxnSp>
      <p:cxnSp>
        <p:nvCxnSpPr>
          <p:cNvPr id="1000" name="Connector 1000"/>
          <p:cNvCxnSpPr>
            <a:stCxn id="982" idx="0"/>
            <a:endCxn id="985" idx="0"/>
          </p:cNvCxnSpPr>
          <p:nvPr/>
        </p:nvCxnSpPr>
        <p:spPr>
          <a:xfrm flipV="1">
            <a:off x="3715635" y="2644201"/>
            <a:ext cx="1125232" cy="569093"/>
          </a:xfrm>
          <a:prstGeom prst="straightConnector1">
            <a:avLst/>
          </a:prstGeom>
          <a:ln w="25400">
            <a:solidFill>
              <a:srgbClr val="FF2620"/>
            </a:solidFill>
            <a:tailEnd type="triangle"/>
          </a:ln>
          <a:effectLst>
            <a:outerShdw blurRad="38100" dist="20000" dir="5400000" rotWithShape="0">
              <a:srgbClr val="000000">
                <a:alpha val="38000"/>
              </a:srgbClr>
            </a:outerShdw>
          </a:effectLst>
        </p:spPr>
      </p:cxnSp>
      <p:cxnSp>
        <p:nvCxnSpPr>
          <p:cNvPr id="1001" name="Connector 1001"/>
          <p:cNvCxnSpPr>
            <a:stCxn id="985" idx="0"/>
            <a:endCxn id="986" idx="0"/>
          </p:cNvCxnSpPr>
          <p:nvPr/>
        </p:nvCxnSpPr>
        <p:spPr>
          <a:xfrm flipV="1">
            <a:off x="4840866" y="2643965"/>
            <a:ext cx="1125231" cy="237"/>
          </a:xfrm>
          <a:prstGeom prst="straightConnector1">
            <a:avLst/>
          </a:prstGeom>
          <a:ln w="25400">
            <a:solidFill>
              <a:srgbClr val="FF2600"/>
            </a:solidFill>
            <a:tailEnd type="triangle"/>
          </a:ln>
          <a:effectLst>
            <a:outerShdw blurRad="38100" dist="20000" dir="5400000" rotWithShape="0">
              <a:srgbClr val="000000">
                <a:alpha val="38000"/>
              </a:srgbClr>
            </a:outerShdw>
          </a:effectLst>
        </p:spPr>
      </p:cxnSp>
      <p:cxnSp>
        <p:nvCxnSpPr>
          <p:cNvPr id="1002" name="Connector 1002"/>
          <p:cNvCxnSpPr>
            <a:stCxn id="983" idx="0"/>
            <a:endCxn id="984" idx="0"/>
          </p:cNvCxnSpPr>
          <p:nvPr/>
        </p:nvCxnSpPr>
        <p:spPr>
          <a:xfrm>
            <a:off x="4840866" y="3200122"/>
            <a:ext cx="1125231" cy="13172"/>
          </a:xfrm>
          <a:prstGeom prst="straightConnector1">
            <a:avLst/>
          </a:prstGeom>
          <a:ln w="25400">
            <a:solidFill>
              <a:srgbClr val="FF2611"/>
            </a:solidFill>
            <a:tailEnd type="triangle"/>
          </a:ln>
          <a:effectLst>
            <a:outerShdw blurRad="38100" dist="20000" dir="5400000" rotWithShape="0">
              <a:srgbClr val="000000">
                <a:alpha val="38000"/>
              </a:srgbClr>
            </a:outerShdw>
          </a:effectLst>
        </p:spPr>
      </p:cxnSp>
      <p:cxnSp>
        <p:nvCxnSpPr>
          <p:cNvPr id="1003" name="Connector 1003"/>
          <p:cNvCxnSpPr>
            <a:stCxn id="983" idx="0"/>
            <a:endCxn id="986" idx="0"/>
          </p:cNvCxnSpPr>
          <p:nvPr/>
        </p:nvCxnSpPr>
        <p:spPr>
          <a:xfrm flipV="1">
            <a:off x="4840866" y="2643965"/>
            <a:ext cx="1125231" cy="556158"/>
          </a:xfrm>
          <a:prstGeom prst="straightConnector1">
            <a:avLst/>
          </a:prstGeom>
          <a:ln w="25400">
            <a:solidFill>
              <a:srgbClr val="FF2619"/>
            </a:solidFill>
            <a:tailEnd type="triangle"/>
          </a:ln>
          <a:effectLst>
            <a:outerShdw blurRad="38100" dist="20000" dir="5400000" rotWithShape="0">
              <a:srgbClr val="000000">
                <a:alpha val="38000"/>
              </a:srgbClr>
            </a:outerShdw>
          </a:effectLst>
        </p:spPr>
      </p:cxnSp>
      <p:cxnSp>
        <p:nvCxnSpPr>
          <p:cNvPr id="1004" name="Connector 1004"/>
          <p:cNvCxnSpPr>
            <a:stCxn id="985" idx="0"/>
            <a:endCxn id="984" idx="0"/>
          </p:cNvCxnSpPr>
          <p:nvPr/>
        </p:nvCxnSpPr>
        <p:spPr>
          <a:xfrm>
            <a:off x="4840866" y="2644201"/>
            <a:ext cx="1125231" cy="569093"/>
          </a:xfrm>
          <a:prstGeom prst="straightConnector1">
            <a:avLst/>
          </a:prstGeom>
          <a:ln w="25400">
            <a:solidFill>
              <a:srgbClr val="FF260C"/>
            </a:solidFill>
            <a:tailEnd type="triangle"/>
          </a:ln>
          <a:effectLst>
            <a:outerShdw blurRad="38100" dist="20000" dir="5400000" rotWithShape="0">
              <a:srgbClr val="000000">
                <a:alpha val="38000"/>
              </a:srgbClr>
            </a:outerShdw>
          </a:effectLst>
        </p:spPr>
      </p:cxnSp>
      <p:sp>
        <p:nvSpPr>
          <p:cNvPr id="1039" name="Shape 1039"/>
          <p:cNvSpPr/>
          <p:nvPr/>
        </p:nvSpPr>
        <p:spPr>
          <a:xfrm>
            <a:off x="6164303" y="2872276"/>
            <a:ext cx="662489" cy="7631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25400">
            <a:solidFill>
              <a:srgbClr val="FF2607"/>
            </a:solidFill>
            <a:tailEnd type="triangle"/>
          </a:ln>
          <a:effectLst>
            <a:outerShdw blurRad="38100" dist="20000" dir="5400000" rotWithShape="0">
              <a:srgbClr val="000000">
                <a:alpha val="38000"/>
              </a:srgbClr>
            </a:outerShdw>
          </a:effectLst>
        </p:spPr>
        <p:txBody>
          <a:bodyPr/>
          <a:lstStyle/>
          <a:p>
            <a:endParaRPr/>
          </a:p>
        </p:txBody>
      </p:sp>
      <p:sp>
        <p:nvSpPr>
          <p:cNvPr id="1040" name="Shape 1040"/>
          <p:cNvSpPr/>
          <p:nvPr/>
        </p:nvSpPr>
        <p:spPr>
          <a:xfrm>
            <a:off x="6216657" y="3396642"/>
            <a:ext cx="326260" cy="23874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25400">
            <a:solidFill>
              <a:srgbClr val="FF2607"/>
            </a:solidFill>
            <a:headEnd type="triangle"/>
          </a:ln>
          <a:effectLst>
            <a:outerShdw blurRad="38100" dist="20000" dir="5400000" rotWithShape="0">
              <a:srgbClr val="000000">
                <a:alpha val="38000"/>
              </a:srgbClr>
            </a:outerShdw>
          </a:effectLst>
        </p:spPr>
        <p:txBody>
          <a:bodyPr/>
          <a:lstStyle/>
          <a:p>
            <a:endParaRPr/>
          </a:p>
        </p:txBody>
      </p:sp>
      <p:sp>
        <p:nvSpPr>
          <p:cNvPr id="1041" name="Shape 1041"/>
          <p:cNvSpPr/>
          <p:nvPr/>
        </p:nvSpPr>
        <p:spPr>
          <a:xfrm>
            <a:off x="7926725" y="972714"/>
            <a:ext cx="585026" cy="2741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5400">
            <a:solidFill>
              <a:schemeClr val="accent1"/>
            </a:solidFill>
            <a:headEnd type="triangle"/>
          </a:ln>
          <a:effectLst>
            <a:outerShdw blurRad="38100" dist="20000" dir="5400000" rotWithShape="0">
              <a:srgbClr val="000000">
                <a:alpha val="38000"/>
              </a:srgbClr>
            </a:outerShdw>
          </a:effectLst>
        </p:spPr>
        <p:txBody>
          <a:bodyPr/>
          <a:lstStyle/>
          <a:p>
            <a:endParaRPr/>
          </a:p>
        </p:txBody>
      </p:sp>
      <p:sp>
        <p:nvSpPr>
          <p:cNvPr id="1042" name="Shape 1042"/>
          <p:cNvSpPr/>
          <p:nvPr/>
        </p:nvSpPr>
        <p:spPr>
          <a:xfrm>
            <a:off x="8194247" y="1449921"/>
            <a:ext cx="274757" cy="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ln w="25400">
            <a:solidFill>
              <a:schemeClr val="accent1"/>
            </a:solidFill>
            <a:tailEnd type="triangle"/>
          </a:ln>
          <a:effectLst>
            <a:outerShdw blurRad="38100" dist="20000" dir="5400000" rotWithShape="0">
              <a:srgbClr val="000000">
                <a:alpha val="38000"/>
              </a:srgbClr>
            </a:outerShdw>
          </a:effectLst>
        </p:spPr>
        <p:txBody>
          <a:bodyPr/>
          <a:lstStyle/>
          <a:p>
            <a:endParaRPr/>
          </a:p>
        </p:txBody>
      </p:sp>
      <p:sp>
        <p:nvSpPr>
          <p:cNvPr id="1009" name="Shape 1009"/>
          <p:cNvSpPr/>
          <p:nvPr/>
        </p:nvSpPr>
        <p:spPr>
          <a:xfrm>
            <a:off x="3400801" y="772171"/>
            <a:ext cx="3019076" cy="1446393"/>
          </a:xfrm>
          <a:prstGeom prst="rect">
            <a:avLst/>
          </a:prstGeom>
          <a:ln w="25400">
            <a:solidFill>
              <a:schemeClr val="accent1"/>
            </a:solidFill>
            <a:prstDash val="sysDot"/>
            <a:miter lim="400000"/>
          </a:ln>
          <a:effectLst>
            <a:outerShdw blurRad="38100" dist="23000" dir="5400000" rotWithShape="0">
              <a:srgbClr val="000000">
                <a:alpha val="35000"/>
              </a:srgbClr>
            </a:outerShdw>
          </a:effectLst>
        </p:spPr>
        <p:txBody>
          <a:bodyPr lIns="45719" rIns="45719" anchor="ctr"/>
          <a:lstStyle/>
          <a:p>
            <a:endParaRPr/>
          </a:p>
        </p:txBody>
      </p:sp>
      <p:sp>
        <p:nvSpPr>
          <p:cNvPr id="1010" name="Shape 1010"/>
          <p:cNvSpPr/>
          <p:nvPr/>
        </p:nvSpPr>
        <p:spPr>
          <a:xfrm>
            <a:off x="3285017" y="759471"/>
            <a:ext cx="861237" cy="408127"/>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nchor="ctr">
            <a:spAutoFit/>
          </a:bodyPr>
          <a:lstStyle>
            <a:lvl1pPr algn="ctr">
              <a:defRPr sz="800"/>
            </a:lvl1pPr>
          </a:lstStyle>
          <a:p>
            <a:r>
              <a:t>vProbe Primitives</a:t>
            </a:r>
          </a:p>
        </p:txBody>
      </p:sp>
      <p:sp>
        <p:nvSpPr>
          <p:cNvPr id="1011" name="Shape 1011"/>
          <p:cNvSpPr/>
          <p:nvPr/>
        </p:nvSpPr>
        <p:spPr>
          <a:xfrm>
            <a:off x="3622811" y="1161734"/>
            <a:ext cx="603753" cy="842767"/>
          </a:xfrm>
          <a:prstGeom prst="roundRect">
            <a:avLst>
              <a:gd name="adj" fmla="val 23966"/>
            </a:avLst>
          </a:prstGeom>
          <a:solidFill>
            <a:srgbClr val="BAF8FF"/>
          </a:solidFill>
          <a:ln w="12700">
            <a:solidFill>
              <a:srgbClr val="000000"/>
            </a:solidFill>
          </a:ln>
          <a:extLst>
            <a:ext uri="{C572A759-6A51-4108-AA02-DFA0A04FC94B}">
              <ma14:wrappingTextBoxFlag xmlns="" xmlns:ma14="http://schemas.microsoft.com/office/mac/drawingml/2011/main" val="1"/>
            </a:ext>
          </a:extLst>
        </p:spPr>
        <p:txBody>
          <a:bodyPr lIns="45719" rIns="45719"/>
          <a:lstStyle>
            <a:lvl1pPr algn="ctr">
              <a:defRPr sz="1000"/>
            </a:lvl1pPr>
          </a:lstStyle>
          <a:p>
            <a:r>
              <a:rPr sz="900"/>
              <a:t>Mirror Packets</a:t>
            </a:r>
          </a:p>
        </p:txBody>
      </p:sp>
      <p:sp>
        <p:nvSpPr>
          <p:cNvPr id="1012" name="Shape 1012"/>
          <p:cNvSpPr/>
          <p:nvPr/>
        </p:nvSpPr>
        <p:spPr>
          <a:xfrm>
            <a:off x="4045407" y="1388497"/>
            <a:ext cx="603752" cy="842767"/>
          </a:xfrm>
          <a:prstGeom prst="roundRect">
            <a:avLst>
              <a:gd name="adj" fmla="val 23966"/>
            </a:avLst>
          </a:prstGeom>
          <a:solidFill>
            <a:srgbClr val="BAF8FF"/>
          </a:solidFill>
          <a:ln w="12700">
            <a:solidFill>
              <a:srgbClr val="000000"/>
            </a:solidFill>
          </a:ln>
          <a:extLst>
            <a:ext uri="{C572A759-6A51-4108-AA02-DFA0A04FC94B}">
              <ma14:wrappingTextBoxFlag xmlns="" xmlns:ma14="http://schemas.microsoft.com/office/mac/drawingml/2011/main" val="1"/>
            </a:ext>
          </a:extLst>
        </p:spPr>
        <p:txBody>
          <a:bodyPr lIns="45719" rIns="45719"/>
          <a:lstStyle>
            <a:lvl1pPr algn="ctr">
              <a:defRPr sz="900"/>
            </a:lvl1pPr>
          </a:lstStyle>
          <a:p>
            <a:r>
              <a:rPr sz="800"/>
              <a:t>INT Endpoint</a:t>
            </a:r>
          </a:p>
        </p:txBody>
      </p:sp>
      <p:sp>
        <p:nvSpPr>
          <p:cNvPr id="1014" name="Shape 1014"/>
          <p:cNvSpPr/>
          <p:nvPr/>
        </p:nvSpPr>
        <p:spPr>
          <a:xfrm>
            <a:off x="3451067" y="2011239"/>
            <a:ext cx="1" cy="717361"/>
          </a:xfrm>
          <a:prstGeom prst="line">
            <a:avLst/>
          </a:prstGeom>
          <a:ln w="76200">
            <a:solidFill>
              <a:schemeClr val="accent5"/>
            </a:solidFill>
            <a:prstDash val="dash"/>
            <a:tailEnd type="triangle"/>
          </a:ln>
        </p:spPr>
        <p:txBody>
          <a:bodyPr lIns="45719" rIns="45719"/>
          <a:lstStyle/>
          <a:p>
            <a:endParaRPr/>
          </a:p>
        </p:txBody>
      </p:sp>
      <p:sp>
        <p:nvSpPr>
          <p:cNvPr id="1015" name="Shape 1015"/>
          <p:cNvSpPr/>
          <p:nvPr/>
        </p:nvSpPr>
        <p:spPr>
          <a:xfrm>
            <a:off x="6343194" y="2011239"/>
            <a:ext cx="1" cy="717361"/>
          </a:xfrm>
          <a:prstGeom prst="line">
            <a:avLst/>
          </a:prstGeom>
          <a:ln w="76200">
            <a:solidFill>
              <a:schemeClr val="accent5"/>
            </a:solidFill>
            <a:prstDash val="dash"/>
            <a:tailEnd type="triangle"/>
          </a:ln>
        </p:spPr>
        <p:txBody>
          <a:bodyPr lIns="45719" rIns="45719"/>
          <a:lstStyle/>
          <a:p>
            <a:endParaRPr/>
          </a:p>
        </p:txBody>
      </p:sp>
      <p:sp>
        <p:nvSpPr>
          <p:cNvPr id="1016" name="Shape 1016"/>
          <p:cNvSpPr/>
          <p:nvPr/>
        </p:nvSpPr>
        <p:spPr>
          <a:xfrm>
            <a:off x="7184524" y="1687466"/>
            <a:ext cx="1759911" cy="312169"/>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a:r>
              <a:rPr sz="1050" dirty="0"/>
              <a:t>User Configures Chain of Primitives in </a:t>
            </a:r>
            <a:r>
              <a:rPr sz="1050" dirty="0" err="1"/>
              <a:t>vProbe</a:t>
            </a:r>
            <a:endParaRPr sz="1050" dirty="0"/>
          </a:p>
        </p:txBody>
      </p:sp>
      <p:sp>
        <p:nvSpPr>
          <p:cNvPr id="1017" name="Shape 1017"/>
          <p:cNvSpPr/>
          <p:nvPr/>
        </p:nvSpPr>
        <p:spPr>
          <a:xfrm>
            <a:off x="962422" y="712522"/>
            <a:ext cx="2178267" cy="60016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lstStyle>
          <a:p>
            <a:r>
              <a:rPr sz="1100" dirty="0" err="1"/>
              <a:t>Openflow</a:t>
            </a:r>
            <a:r>
              <a:rPr sz="1100" dirty="0"/>
              <a:t> custom action can be used to identify which flows to send to </a:t>
            </a:r>
            <a:r>
              <a:rPr sz="1100" dirty="0" err="1"/>
              <a:t>vProbe</a:t>
            </a:r>
            <a:endParaRPr sz="1100" dirty="0"/>
          </a:p>
        </p:txBody>
      </p:sp>
      <p:sp>
        <p:nvSpPr>
          <p:cNvPr id="1044" name="Shape 1044"/>
          <p:cNvSpPr/>
          <p:nvPr/>
        </p:nvSpPr>
        <p:spPr>
          <a:xfrm>
            <a:off x="2253459" y="2647241"/>
            <a:ext cx="2313036" cy="13764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4793" y="7944"/>
                  <a:pt x="11993" y="744"/>
                  <a:pt x="21600" y="0"/>
                </a:cubicBezTo>
              </a:path>
            </a:pathLst>
          </a:custGeom>
          <a:ln w="25400">
            <a:solidFill>
              <a:srgbClr val="FF2607"/>
            </a:solidFill>
            <a:tailEnd type="triangle"/>
          </a:ln>
          <a:effectLst>
            <a:outerShdw blurRad="38100" dist="20000" dir="5400000" rotWithShape="0">
              <a:srgbClr val="000000">
                <a:alpha val="38000"/>
              </a:srgbClr>
            </a:outerShdw>
          </a:effectLst>
        </p:spPr>
        <p:txBody>
          <a:bodyPr/>
          <a:lstStyle/>
          <a:p>
            <a:endParaRPr/>
          </a:p>
        </p:txBody>
      </p:sp>
      <p:sp>
        <p:nvSpPr>
          <p:cNvPr id="1019" name="Shape 1019"/>
          <p:cNvSpPr/>
          <p:nvPr/>
        </p:nvSpPr>
        <p:spPr>
          <a:xfrm>
            <a:off x="6874679" y="2736764"/>
            <a:ext cx="972941" cy="4308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sz="1100" dirty="0"/>
              <a:t>Example Configuration</a:t>
            </a:r>
          </a:p>
        </p:txBody>
      </p:sp>
      <p:sp>
        <p:nvSpPr>
          <p:cNvPr id="1020" name="Shape 1020"/>
          <p:cNvSpPr/>
          <p:nvPr/>
        </p:nvSpPr>
        <p:spPr>
          <a:xfrm>
            <a:off x="866890" y="3589876"/>
            <a:ext cx="1299301"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sz="1200" dirty="0"/>
              <a:t>OVS </a:t>
            </a:r>
            <a:r>
              <a:rPr sz="1200" dirty="0" err="1"/>
              <a:t>Datapath</a:t>
            </a:r>
            <a:endParaRPr sz="1200" dirty="0"/>
          </a:p>
        </p:txBody>
      </p:sp>
      <p:sp>
        <p:nvSpPr>
          <p:cNvPr id="1023" name="Shape 1023"/>
          <p:cNvSpPr/>
          <p:nvPr/>
        </p:nvSpPr>
        <p:spPr>
          <a:xfrm>
            <a:off x="4840866" y="3392456"/>
            <a:ext cx="1" cy="1751268"/>
          </a:xfrm>
          <a:prstGeom prst="line">
            <a:avLst/>
          </a:prstGeom>
          <a:ln w="76200">
            <a:solidFill>
              <a:schemeClr val="accent5"/>
            </a:solidFill>
            <a:prstDash val="dash"/>
            <a:tailEnd type="triangle"/>
          </a:ln>
        </p:spPr>
        <p:txBody>
          <a:bodyPr lIns="45719" rIns="45719"/>
          <a:lstStyle/>
          <a:p>
            <a:endParaRPr/>
          </a:p>
        </p:txBody>
      </p:sp>
      <p:sp>
        <p:nvSpPr>
          <p:cNvPr id="1024" name="Shape 1024"/>
          <p:cNvSpPr/>
          <p:nvPr/>
        </p:nvSpPr>
        <p:spPr>
          <a:xfrm flipH="1" flipV="1">
            <a:off x="-90915" y="2304049"/>
            <a:ext cx="9144002" cy="1"/>
          </a:xfrm>
          <a:prstGeom prst="line">
            <a:avLst/>
          </a:prstGeom>
          <a:ln>
            <a:solidFill>
              <a:srgbClr val="777777"/>
            </a:solidFill>
            <a:prstDash val="dash"/>
          </a:ln>
        </p:spPr>
        <p:txBody>
          <a:bodyPr lIns="45719" rIns="45719"/>
          <a:lstStyle/>
          <a:p>
            <a:endParaRPr/>
          </a:p>
        </p:txBody>
      </p:sp>
      <p:sp>
        <p:nvSpPr>
          <p:cNvPr id="1025" name="Shape 1025"/>
          <p:cNvSpPr/>
          <p:nvPr/>
        </p:nvSpPr>
        <p:spPr>
          <a:xfrm flipH="1" flipV="1">
            <a:off x="-1" y="4877224"/>
            <a:ext cx="9144002" cy="1"/>
          </a:xfrm>
          <a:prstGeom prst="line">
            <a:avLst/>
          </a:prstGeom>
          <a:ln>
            <a:solidFill>
              <a:srgbClr val="777777"/>
            </a:solidFill>
            <a:prstDash val="dash"/>
          </a:ln>
        </p:spPr>
        <p:txBody>
          <a:bodyPr lIns="45719" rIns="45719"/>
          <a:lstStyle/>
          <a:p>
            <a:endParaRPr/>
          </a:p>
        </p:txBody>
      </p:sp>
      <p:sp>
        <p:nvSpPr>
          <p:cNvPr id="1026" name="Shape 1026"/>
          <p:cNvSpPr/>
          <p:nvPr/>
        </p:nvSpPr>
        <p:spPr>
          <a:xfrm>
            <a:off x="-32424" y="2555203"/>
            <a:ext cx="1189639" cy="73866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b="1" dirty="0"/>
              <a:t>Hooks to </a:t>
            </a:r>
            <a:r>
              <a:rPr b="1" dirty="0" err="1"/>
              <a:t>SmartNIC</a:t>
            </a:r>
            <a:endParaRPr b="1" dirty="0"/>
          </a:p>
          <a:p>
            <a:r>
              <a:rPr b="1" dirty="0"/>
              <a:t>(optional)</a:t>
            </a:r>
          </a:p>
        </p:txBody>
      </p:sp>
      <p:sp>
        <p:nvSpPr>
          <p:cNvPr id="1027" name="Shape 1027"/>
          <p:cNvSpPr/>
          <p:nvPr/>
        </p:nvSpPr>
        <p:spPr>
          <a:xfrm>
            <a:off x="-38590" y="2359015"/>
            <a:ext cx="1189640"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b="1" dirty="0"/>
              <a:t>Kernel</a:t>
            </a:r>
            <a:r>
              <a:rPr lang="en-US" b="1" dirty="0"/>
              <a:t>/</a:t>
            </a:r>
            <a:endParaRPr b="1" dirty="0"/>
          </a:p>
        </p:txBody>
      </p:sp>
      <p:sp>
        <p:nvSpPr>
          <p:cNvPr id="1028" name="Shape 1028"/>
          <p:cNvSpPr/>
          <p:nvPr/>
        </p:nvSpPr>
        <p:spPr>
          <a:xfrm>
            <a:off x="-38590" y="778162"/>
            <a:ext cx="1189640"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b="1" dirty="0"/>
              <a:t>User Space</a:t>
            </a:r>
          </a:p>
        </p:txBody>
      </p:sp>
      <p:sp>
        <p:nvSpPr>
          <p:cNvPr id="1029" name="Shape 1029"/>
          <p:cNvSpPr/>
          <p:nvPr/>
        </p:nvSpPr>
        <p:spPr>
          <a:xfrm>
            <a:off x="3582847" y="2272150"/>
            <a:ext cx="627206" cy="461665"/>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US" sz="1200" b="1" dirty="0"/>
              <a:t>Smart </a:t>
            </a:r>
          </a:p>
          <a:p>
            <a:r>
              <a:rPr sz="1200" b="1" dirty="0" err="1"/>
              <a:t>vProbe</a:t>
            </a:r>
            <a:endParaRPr sz="1200" b="1" dirty="0"/>
          </a:p>
        </p:txBody>
      </p:sp>
      <p:cxnSp>
        <p:nvCxnSpPr>
          <p:cNvPr id="3" name="Straight Arrow Connector 2"/>
          <p:cNvCxnSpPr>
            <a:stCxn id="973" idx="1"/>
            <a:endCxn id="1009" idx="3"/>
          </p:cNvCxnSpPr>
          <p:nvPr/>
        </p:nvCxnSpPr>
        <p:spPr>
          <a:xfrm flipH="1">
            <a:off x="6419877" y="1449922"/>
            <a:ext cx="290058" cy="45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Shape 1019"/>
          <p:cNvSpPr/>
          <p:nvPr/>
        </p:nvSpPr>
        <p:spPr>
          <a:xfrm>
            <a:off x="6573868" y="2167530"/>
            <a:ext cx="1176271" cy="29430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p>
            <a:pPr algn="ctr"/>
            <a:r>
              <a:rPr lang="en-US" sz="1100" dirty="0"/>
              <a:t>Deploy </a:t>
            </a:r>
            <a:r>
              <a:rPr lang="en-US" sz="1100" dirty="0" err="1"/>
              <a:t>vProbes</a:t>
            </a:r>
            <a:r>
              <a:rPr lang="en-US" sz="1100" dirty="0"/>
              <a:t> to Target</a:t>
            </a:r>
            <a:endParaRPr sz="1100" dirty="0"/>
          </a:p>
        </p:txBody>
      </p:sp>
    </p:spTree>
    <p:extLst>
      <p:ext uri="{BB962C8B-B14F-4D97-AF65-F5344CB8AC3E}">
        <p14:creationId xmlns:p14="http://schemas.microsoft.com/office/powerpoint/2010/main" val="1978936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7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6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8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8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9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0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9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0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0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0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40"/>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3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00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 grpId="0" animBg="1"/>
      <p:bldP spid="969" grpId="0" animBg="1"/>
      <p:bldP spid="970" grpId="0" animBg="1"/>
      <p:bldP spid="971" grpId="0" animBg="1"/>
      <p:bldP spid="972" grpId="0" animBg="1"/>
      <p:bldP spid="982" grpId="0" animBg="1"/>
      <p:bldP spid="983" grpId="0" animBg="1"/>
      <p:bldP spid="984" grpId="0" animBg="1"/>
      <p:bldP spid="985" grpId="0" animBg="1"/>
      <p:bldP spid="986" grpId="0" animBg="1"/>
      <p:bldP spid="993" grpId="0" animBg="1"/>
      <p:bldP spid="1037" grpId="0" animBg="1"/>
      <p:bldP spid="1038" grpId="0" animBg="1"/>
      <p:bldP spid="1039" grpId="0" animBg="1"/>
      <p:bldP spid="1040" grpId="0" animBg="1"/>
      <p:bldP spid="1041" grpId="0" animBg="1"/>
      <p:bldP spid="1042" grpId="0" animBg="1"/>
      <p:bldP spid="1009" grpId="0" animBg="1"/>
      <p:bldP spid="1010" grpId="0" animBg="1"/>
      <p:bldP spid="1011" grpId="0" animBg="1"/>
      <p:bldP spid="1012" grpId="0" animBg="1"/>
      <p:bldP spid="1014" grpId="0" animBg="1"/>
      <p:bldP spid="1015" grpId="0" animBg="1"/>
      <p:bldP spid="1016" grpId="0" animBg="1"/>
      <p:bldP spid="1017" grpId="0" animBg="1"/>
      <p:bldP spid="1044" grpId="0" animBg="1"/>
      <p:bldP spid="1019" grpId="0" animBg="1"/>
      <p:bldP spid="1023" grpId="0" animBg="1"/>
      <p:bldP spid="1029" grpId="0" animBg="1"/>
      <p:bldP spid="1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a:endCxn id="49" idx="0"/>
          </p:cNvCxnSpPr>
          <p:nvPr/>
        </p:nvCxnSpPr>
        <p:spPr>
          <a:xfrm>
            <a:off x="5448385" y="1752023"/>
            <a:ext cx="663295" cy="2101678"/>
          </a:xfrm>
          <a:prstGeom prst="line">
            <a:avLst/>
          </a:prstGeom>
          <a:ln>
            <a:solidFill>
              <a:schemeClr val="bg2">
                <a:lumMod val="60000"/>
                <a:lumOff val="40000"/>
              </a:schemeClr>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50" idx="0"/>
          </p:cNvCxnSpPr>
          <p:nvPr/>
        </p:nvCxnSpPr>
        <p:spPr>
          <a:xfrm>
            <a:off x="5448385" y="1740900"/>
            <a:ext cx="2940326" cy="2117284"/>
          </a:xfrm>
          <a:prstGeom prst="line">
            <a:avLst/>
          </a:prstGeom>
          <a:ln>
            <a:solidFill>
              <a:schemeClr val="bg2">
                <a:lumMod val="60000"/>
                <a:lumOff val="40000"/>
              </a:schemeClr>
            </a:solidFill>
            <a:prstDash val="sysDot"/>
            <a:head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endCxn id="44" idx="0"/>
          </p:cNvCxnSpPr>
          <p:nvPr/>
        </p:nvCxnSpPr>
        <p:spPr>
          <a:xfrm>
            <a:off x="6388243" y="1725439"/>
            <a:ext cx="288216" cy="77819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45" idx="0"/>
          </p:cNvCxnSpPr>
          <p:nvPr/>
        </p:nvCxnSpPr>
        <p:spPr>
          <a:xfrm>
            <a:off x="6388243" y="1745383"/>
            <a:ext cx="1489148" cy="759714"/>
          </a:xfrm>
          <a:prstGeom prst="line">
            <a:avLst/>
          </a:prstGeom>
          <a:ln>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46" idx="0"/>
          </p:cNvCxnSpPr>
          <p:nvPr/>
        </p:nvCxnSpPr>
        <p:spPr>
          <a:xfrm flipH="1">
            <a:off x="6057897" y="1771525"/>
            <a:ext cx="330346" cy="1490506"/>
          </a:xfrm>
          <a:prstGeom prst="line">
            <a:avLst/>
          </a:prstGeom>
          <a:ln>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endCxn id="49" idx="0"/>
          </p:cNvCxnSpPr>
          <p:nvPr/>
        </p:nvCxnSpPr>
        <p:spPr>
          <a:xfrm flipH="1">
            <a:off x="6111680" y="1759113"/>
            <a:ext cx="276563" cy="2094588"/>
          </a:xfrm>
          <a:prstGeom prst="line">
            <a:avLst/>
          </a:prstGeom>
          <a:ln>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endCxn id="47" idx="0"/>
          </p:cNvCxnSpPr>
          <p:nvPr/>
        </p:nvCxnSpPr>
        <p:spPr>
          <a:xfrm>
            <a:off x="6399895" y="1771525"/>
            <a:ext cx="818927" cy="1481542"/>
          </a:xfrm>
          <a:prstGeom prst="line">
            <a:avLst/>
          </a:prstGeom>
          <a:ln>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48" idx="0"/>
          </p:cNvCxnSpPr>
          <p:nvPr/>
        </p:nvCxnSpPr>
        <p:spPr>
          <a:xfrm>
            <a:off x="6400793" y="1771525"/>
            <a:ext cx="2005848" cy="1486025"/>
          </a:xfrm>
          <a:prstGeom prst="lin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Smart Virtual Probes – P4 Enabled Switches</a:t>
            </a:r>
          </a:p>
        </p:txBody>
      </p:sp>
      <p:sp>
        <p:nvSpPr>
          <p:cNvPr id="3" name="Text Placeholder 2"/>
          <p:cNvSpPr>
            <a:spLocks noGrp="1"/>
          </p:cNvSpPr>
          <p:nvPr>
            <p:ph type="body" idx="1"/>
          </p:nvPr>
        </p:nvSpPr>
        <p:spPr>
          <a:xfrm>
            <a:off x="311700" y="1352115"/>
            <a:ext cx="4015751" cy="3001599"/>
          </a:xfrm>
          <a:noFill/>
          <a:ln>
            <a:noFill/>
          </a:ln>
        </p:spPr>
        <p:txBody>
          <a:bodyPr lIns="91425" tIns="91425" rIns="91425" bIns="91425" anchor="t" anchorCtr="0">
            <a:normAutofit/>
          </a:bodyPr>
          <a:lstStyle/>
          <a:p>
            <a:pPr marL="274319" indent="-274319" defTabSz="731520">
              <a:spcBef>
                <a:spcPts val="1200"/>
              </a:spcBef>
              <a:spcAft>
                <a:spcPts val="1200"/>
              </a:spcAft>
              <a:buClr>
                <a:schemeClr val="accent2">
                  <a:lumOff val="21764"/>
                </a:schemeClr>
              </a:buClr>
              <a:buSzPct val="100000"/>
              <a:buChar char="•"/>
            </a:pPr>
            <a:r>
              <a:rPr lang="en-US" sz="1800" dirty="0">
                <a:solidFill>
                  <a:schemeClr val="tx1"/>
                </a:solidFill>
              </a:rPr>
              <a:t>Custom P4 programs recording latencies at each hop in data path</a:t>
            </a:r>
          </a:p>
          <a:p>
            <a:pPr marL="274319" indent="-274319" defTabSz="731520">
              <a:spcBef>
                <a:spcPts val="1200"/>
              </a:spcBef>
              <a:spcAft>
                <a:spcPts val="1200"/>
              </a:spcAft>
              <a:buClr>
                <a:schemeClr val="accent2">
                  <a:lumOff val="21764"/>
                </a:schemeClr>
              </a:buClr>
              <a:buSzPct val="100000"/>
              <a:buChar char="•"/>
            </a:pPr>
            <a:r>
              <a:rPr lang="en-US" sz="1800" dirty="0">
                <a:solidFill>
                  <a:schemeClr val="tx1"/>
                </a:solidFill>
              </a:rPr>
              <a:t>This can then be used to identify a faulty device within the switch fabric</a:t>
            </a:r>
          </a:p>
        </p:txBody>
      </p:sp>
      <p:sp>
        <p:nvSpPr>
          <p:cNvPr id="4" name="Shape 1132"/>
          <p:cNvSpPr/>
          <p:nvPr/>
        </p:nvSpPr>
        <p:spPr>
          <a:xfrm>
            <a:off x="5381369" y="3199891"/>
            <a:ext cx="785585" cy="342475"/>
          </a:xfrm>
          <a:prstGeom prst="rect">
            <a:avLst/>
          </a:prstGeom>
          <a:solidFill>
            <a:srgbClr val="002060">
              <a:alpha val="91000"/>
            </a:srgbClr>
          </a:solidFill>
          <a:ln w="25400">
            <a:solidFill>
              <a:srgbClr val="002060"/>
            </a:solidFill>
          </a:ln>
        </p:spPr>
        <p:txBody>
          <a:bodyPr lIns="45719" rIns="45719" anchor="ctr"/>
          <a:lstStyle/>
          <a:p>
            <a:pPr algn="ctr">
              <a:defRPr>
                <a:solidFill>
                  <a:srgbClr val="FFFFFF"/>
                </a:solidFill>
              </a:defRPr>
            </a:pPr>
            <a:r>
              <a:rPr lang="en-US" sz="1100" dirty="0"/>
              <a:t>Leaf Switch</a:t>
            </a:r>
            <a:endParaRPr sz="1100" dirty="0"/>
          </a:p>
        </p:txBody>
      </p:sp>
      <p:sp>
        <p:nvSpPr>
          <p:cNvPr id="5" name="Oval 4"/>
          <p:cNvSpPr/>
          <p:nvPr/>
        </p:nvSpPr>
        <p:spPr>
          <a:xfrm>
            <a:off x="5454499" y="3728088"/>
            <a:ext cx="638024" cy="446568"/>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Virtual Switch</a:t>
            </a:r>
          </a:p>
        </p:txBody>
      </p:sp>
      <p:sp>
        <p:nvSpPr>
          <p:cNvPr id="6" name="Shape 1132"/>
          <p:cNvSpPr/>
          <p:nvPr/>
        </p:nvSpPr>
        <p:spPr>
          <a:xfrm>
            <a:off x="6555745" y="3199891"/>
            <a:ext cx="785585" cy="342475"/>
          </a:xfrm>
          <a:prstGeom prst="rect">
            <a:avLst/>
          </a:prstGeom>
          <a:solidFill>
            <a:srgbClr val="002060">
              <a:alpha val="91000"/>
            </a:srgbClr>
          </a:solidFill>
          <a:ln w="25400">
            <a:solidFill>
              <a:srgbClr val="002060"/>
            </a:solidFill>
          </a:ln>
        </p:spPr>
        <p:txBody>
          <a:bodyPr lIns="45719" rIns="45719" anchor="ctr"/>
          <a:lstStyle/>
          <a:p>
            <a:pPr algn="ctr">
              <a:defRPr>
                <a:solidFill>
                  <a:srgbClr val="FFFFFF"/>
                </a:solidFill>
              </a:defRPr>
            </a:pPr>
            <a:r>
              <a:rPr lang="en-US" sz="1100" dirty="0"/>
              <a:t>Leaf Switch</a:t>
            </a:r>
            <a:endParaRPr sz="1100" dirty="0"/>
          </a:p>
        </p:txBody>
      </p:sp>
      <p:sp>
        <p:nvSpPr>
          <p:cNvPr id="7" name="Shape 1132"/>
          <p:cNvSpPr/>
          <p:nvPr/>
        </p:nvSpPr>
        <p:spPr>
          <a:xfrm>
            <a:off x="7730121" y="3199890"/>
            <a:ext cx="785585" cy="342475"/>
          </a:xfrm>
          <a:prstGeom prst="rect">
            <a:avLst/>
          </a:prstGeom>
          <a:solidFill>
            <a:srgbClr val="002060">
              <a:alpha val="91000"/>
            </a:srgbClr>
          </a:solidFill>
          <a:ln w="25400">
            <a:solidFill>
              <a:srgbClr val="002060"/>
            </a:solidFill>
          </a:ln>
        </p:spPr>
        <p:txBody>
          <a:bodyPr lIns="45719" rIns="45719" anchor="ctr"/>
          <a:lstStyle/>
          <a:p>
            <a:pPr algn="ctr">
              <a:defRPr>
                <a:solidFill>
                  <a:srgbClr val="FFFFFF"/>
                </a:solidFill>
              </a:defRPr>
            </a:pPr>
            <a:r>
              <a:rPr lang="en-US" sz="1100" dirty="0"/>
              <a:t>Leaf Switch</a:t>
            </a:r>
            <a:endParaRPr sz="1100" dirty="0"/>
          </a:p>
        </p:txBody>
      </p:sp>
      <p:sp>
        <p:nvSpPr>
          <p:cNvPr id="8" name="Shape 1132"/>
          <p:cNvSpPr/>
          <p:nvPr/>
        </p:nvSpPr>
        <p:spPr>
          <a:xfrm>
            <a:off x="5995451" y="2437890"/>
            <a:ext cx="785585" cy="342475"/>
          </a:xfrm>
          <a:prstGeom prst="rect">
            <a:avLst/>
          </a:prstGeom>
          <a:solidFill>
            <a:srgbClr val="002060">
              <a:alpha val="91000"/>
            </a:srgbClr>
          </a:solidFill>
          <a:ln w="25400">
            <a:solidFill>
              <a:srgbClr val="002060"/>
            </a:solidFill>
          </a:ln>
        </p:spPr>
        <p:txBody>
          <a:bodyPr lIns="45719" rIns="45719" anchor="ctr"/>
          <a:lstStyle/>
          <a:p>
            <a:pPr algn="ctr">
              <a:defRPr>
                <a:solidFill>
                  <a:srgbClr val="FFFFFF"/>
                </a:solidFill>
              </a:defRPr>
            </a:pPr>
            <a:r>
              <a:rPr lang="en-US" sz="1100" dirty="0"/>
              <a:t>Spine Switch</a:t>
            </a:r>
            <a:endParaRPr sz="1100" dirty="0"/>
          </a:p>
        </p:txBody>
      </p:sp>
      <p:sp>
        <p:nvSpPr>
          <p:cNvPr id="9" name="Shape 1132"/>
          <p:cNvSpPr/>
          <p:nvPr/>
        </p:nvSpPr>
        <p:spPr>
          <a:xfrm>
            <a:off x="7196722" y="2437890"/>
            <a:ext cx="785585" cy="342475"/>
          </a:xfrm>
          <a:prstGeom prst="rect">
            <a:avLst/>
          </a:prstGeom>
          <a:solidFill>
            <a:srgbClr val="002060">
              <a:alpha val="91000"/>
            </a:srgbClr>
          </a:solidFill>
          <a:ln w="25400">
            <a:solidFill>
              <a:srgbClr val="002060"/>
            </a:solidFill>
          </a:ln>
        </p:spPr>
        <p:txBody>
          <a:bodyPr lIns="45719" rIns="45719" anchor="ctr"/>
          <a:lstStyle/>
          <a:p>
            <a:pPr algn="ctr">
              <a:defRPr>
                <a:solidFill>
                  <a:srgbClr val="FFFFFF"/>
                </a:solidFill>
              </a:defRPr>
            </a:pPr>
            <a:r>
              <a:rPr lang="en-US" sz="1100" dirty="0"/>
              <a:t>Spine Switch</a:t>
            </a:r>
            <a:endParaRPr sz="1100" dirty="0"/>
          </a:p>
        </p:txBody>
      </p:sp>
      <p:cxnSp>
        <p:nvCxnSpPr>
          <p:cNvPr id="10" name="Straight Connector 9"/>
          <p:cNvCxnSpPr>
            <a:stCxn id="7" idx="0"/>
            <a:endCxn id="9" idx="2"/>
          </p:cNvCxnSpPr>
          <p:nvPr/>
        </p:nvCxnSpPr>
        <p:spPr>
          <a:xfrm flipH="1" flipV="1">
            <a:off x="7589515" y="2780365"/>
            <a:ext cx="533399" cy="419525"/>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6" idx="0"/>
            <a:endCxn id="9" idx="2"/>
          </p:cNvCxnSpPr>
          <p:nvPr/>
        </p:nvCxnSpPr>
        <p:spPr>
          <a:xfrm flipV="1">
            <a:off x="6948538" y="2780365"/>
            <a:ext cx="640977" cy="419526"/>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4" idx="0"/>
            <a:endCxn id="9" idx="2"/>
          </p:cNvCxnSpPr>
          <p:nvPr/>
        </p:nvCxnSpPr>
        <p:spPr>
          <a:xfrm flipV="1">
            <a:off x="5774162" y="2780365"/>
            <a:ext cx="1815353" cy="419526"/>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4" idx="0"/>
            <a:endCxn id="8" idx="2"/>
          </p:cNvCxnSpPr>
          <p:nvPr/>
        </p:nvCxnSpPr>
        <p:spPr>
          <a:xfrm flipV="1">
            <a:off x="5774162" y="2780365"/>
            <a:ext cx="614082" cy="419526"/>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6" idx="0"/>
            <a:endCxn id="8" idx="2"/>
          </p:cNvCxnSpPr>
          <p:nvPr/>
        </p:nvCxnSpPr>
        <p:spPr>
          <a:xfrm flipH="1" flipV="1">
            <a:off x="6388244" y="2780365"/>
            <a:ext cx="560294" cy="419526"/>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7" idx="0"/>
            <a:endCxn id="8" idx="2"/>
          </p:cNvCxnSpPr>
          <p:nvPr/>
        </p:nvCxnSpPr>
        <p:spPr>
          <a:xfrm flipH="1" flipV="1">
            <a:off x="6388244" y="2780365"/>
            <a:ext cx="1734670" cy="419525"/>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7803431" y="3728088"/>
            <a:ext cx="638024" cy="446568"/>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t>Virtual Switch</a:t>
            </a:r>
          </a:p>
        </p:txBody>
      </p:sp>
      <p:sp>
        <p:nvSpPr>
          <p:cNvPr id="29" name="Shape 1131"/>
          <p:cNvSpPr/>
          <p:nvPr/>
        </p:nvSpPr>
        <p:spPr>
          <a:xfrm>
            <a:off x="5373269" y="4341307"/>
            <a:ext cx="787264" cy="314873"/>
          </a:xfrm>
          <a:prstGeom prst="roundRect">
            <a:avLst>
              <a:gd name="adj" fmla="val 16667"/>
            </a:avLst>
          </a:prstGeom>
          <a:solidFill>
            <a:schemeClr val="accent5">
              <a:lumMod val="20000"/>
              <a:lumOff val="80000"/>
            </a:schemeClr>
          </a:solidFill>
          <a:ln w="12700">
            <a:solidFill>
              <a:srgbClr val="000000"/>
            </a:solidFill>
          </a:ln>
        </p:spPr>
        <p:txBody>
          <a:bodyPr lIns="45719" rIns="45719" anchor="ctr"/>
          <a:lstStyle/>
          <a:p>
            <a:pPr algn="ctr"/>
            <a:r>
              <a:rPr lang="en-US" dirty="0"/>
              <a:t>Server</a:t>
            </a:r>
            <a:endParaRPr dirty="0"/>
          </a:p>
        </p:txBody>
      </p:sp>
      <p:sp>
        <p:nvSpPr>
          <p:cNvPr id="30" name="Shape 1131"/>
          <p:cNvSpPr/>
          <p:nvPr/>
        </p:nvSpPr>
        <p:spPr>
          <a:xfrm>
            <a:off x="7724875" y="4341307"/>
            <a:ext cx="787264" cy="314873"/>
          </a:xfrm>
          <a:prstGeom prst="roundRect">
            <a:avLst>
              <a:gd name="adj" fmla="val 16667"/>
            </a:avLst>
          </a:prstGeom>
          <a:solidFill>
            <a:schemeClr val="accent5">
              <a:lumMod val="20000"/>
              <a:lumOff val="80000"/>
            </a:schemeClr>
          </a:solidFill>
          <a:ln w="12700">
            <a:solidFill>
              <a:srgbClr val="000000"/>
            </a:solidFill>
          </a:ln>
        </p:spPr>
        <p:txBody>
          <a:bodyPr lIns="45719" rIns="45719" anchor="ctr"/>
          <a:lstStyle/>
          <a:p>
            <a:pPr algn="ctr"/>
            <a:r>
              <a:rPr lang="en-US" dirty="0"/>
              <a:t>Server</a:t>
            </a:r>
            <a:endParaRPr dirty="0"/>
          </a:p>
        </p:txBody>
      </p:sp>
      <p:cxnSp>
        <p:nvCxnSpPr>
          <p:cNvPr id="31" name="Straight Connector 30"/>
          <p:cNvCxnSpPr>
            <a:stCxn id="29" idx="0"/>
            <a:endCxn id="5" idx="4"/>
          </p:cNvCxnSpPr>
          <p:nvPr/>
        </p:nvCxnSpPr>
        <p:spPr>
          <a:xfrm flipV="1">
            <a:off x="5766901" y="4174656"/>
            <a:ext cx="6610" cy="166651"/>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5" idx="0"/>
            <a:endCxn id="4" idx="2"/>
          </p:cNvCxnSpPr>
          <p:nvPr/>
        </p:nvCxnSpPr>
        <p:spPr>
          <a:xfrm flipV="1">
            <a:off x="5773511" y="3542366"/>
            <a:ext cx="651" cy="185722"/>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8" idx="0"/>
            <a:endCxn id="7" idx="2"/>
          </p:cNvCxnSpPr>
          <p:nvPr/>
        </p:nvCxnSpPr>
        <p:spPr>
          <a:xfrm flipV="1">
            <a:off x="8122443" y="3542365"/>
            <a:ext cx="471" cy="185723"/>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30" idx="0"/>
            <a:endCxn id="28" idx="4"/>
          </p:cNvCxnSpPr>
          <p:nvPr/>
        </p:nvCxnSpPr>
        <p:spPr>
          <a:xfrm flipV="1">
            <a:off x="8118507" y="4174656"/>
            <a:ext cx="3936" cy="166651"/>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43" name="Shape 469"/>
          <p:cNvSpPr/>
          <p:nvPr/>
        </p:nvSpPr>
        <p:spPr>
          <a:xfrm>
            <a:off x="5272424" y="1300449"/>
            <a:ext cx="1570944" cy="4179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solidFill>
                  <a:schemeClr val="lt1"/>
                </a:solidFill>
              </a:rPr>
              <a:t>Monitoring-as-a-Service</a:t>
            </a:r>
          </a:p>
        </p:txBody>
      </p:sp>
      <p:sp>
        <p:nvSpPr>
          <p:cNvPr id="44" name="Rounded Rectangle 43"/>
          <p:cNvSpPr/>
          <p:nvPr/>
        </p:nvSpPr>
        <p:spPr>
          <a:xfrm>
            <a:off x="6581996" y="2503634"/>
            <a:ext cx="188925" cy="161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t>P4</a:t>
            </a:r>
          </a:p>
        </p:txBody>
      </p:sp>
      <p:sp>
        <p:nvSpPr>
          <p:cNvPr id="45" name="Rounded Rectangle 44"/>
          <p:cNvSpPr/>
          <p:nvPr/>
        </p:nvSpPr>
        <p:spPr>
          <a:xfrm>
            <a:off x="7782928" y="2505097"/>
            <a:ext cx="188925" cy="1616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t>P4</a:t>
            </a:r>
          </a:p>
        </p:txBody>
      </p:sp>
      <p:sp>
        <p:nvSpPr>
          <p:cNvPr id="46" name="Rounded Rectangle 45"/>
          <p:cNvSpPr/>
          <p:nvPr/>
        </p:nvSpPr>
        <p:spPr>
          <a:xfrm>
            <a:off x="5963434" y="3262031"/>
            <a:ext cx="188925" cy="177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t>P4</a:t>
            </a:r>
          </a:p>
        </p:txBody>
      </p:sp>
      <p:sp>
        <p:nvSpPr>
          <p:cNvPr id="47" name="Rounded Rectangle 46"/>
          <p:cNvSpPr/>
          <p:nvPr/>
        </p:nvSpPr>
        <p:spPr>
          <a:xfrm>
            <a:off x="7124359" y="3253067"/>
            <a:ext cx="188925" cy="177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t>P4</a:t>
            </a:r>
          </a:p>
        </p:txBody>
      </p:sp>
      <p:sp>
        <p:nvSpPr>
          <p:cNvPr id="48" name="Rounded Rectangle 47"/>
          <p:cNvSpPr/>
          <p:nvPr/>
        </p:nvSpPr>
        <p:spPr>
          <a:xfrm>
            <a:off x="8312178" y="3257550"/>
            <a:ext cx="188925" cy="177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t>P4</a:t>
            </a:r>
          </a:p>
        </p:txBody>
      </p:sp>
      <p:sp>
        <p:nvSpPr>
          <p:cNvPr id="49" name="Rounded Rectangle 48"/>
          <p:cNvSpPr/>
          <p:nvPr/>
        </p:nvSpPr>
        <p:spPr>
          <a:xfrm>
            <a:off x="6017217" y="3853701"/>
            <a:ext cx="188925" cy="177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t>P4</a:t>
            </a:r>
          </a:p>
        </p:txBody>
      </p:sp>
      <p:sp>
        <p:nvSpPr>
          <p:cNvPr id="50" name="Rounded Rectangle 49"/>
          <p:cNvSpPr/>
          <p:nvPr/>
        </p:nvSpPr>
        <p:spPr>
          <a:xfrm>
            <a:off x="8294248" y="3858184"/>
            <a:ext cx="188925" cy="177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t>P4</a:t>
            </a:r>
          </a:p>
        </p:txBody>
      </p:sp>
      <p:sp>
        <p:nvSpPr>
          <p:cNvPr id="51" name="Shape 469"/>
          <p:cNvSpPr/>
          <p:nvPr/>
        </p:nvSpPr>
        <p:spPr>
          <a:xfrm>
            <a:off x="7293624" y="1300589"/>
            <a:ext cx="1570944" cy="4179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r>
              <a:rPr lang="en-US" sz="1100" b="1" dirty="0">
                <a:solidFill>
                  <a:schemeClr val="lt1"/>
                </a:solidFill>
              </a:rPr>
              <a:t>CORD Orchestration</a:t>
            </a:r>
          </a:p>
        </p:txBody>
      </p:sp>
      <p:sp>
        <p:nvSpPr>
          <p:cNvPr id="72" name="Shape 489"/>
          <p:cNvSpPr txBox="1"/>
          <p:nvPr/>
        </p:nvSpPr>
        <p:spPr>
          <a:xfrm>
            <a:off x="6868369" y="1934116"/>
            <a:ext cx="800592" cy="247872"/>
          </a:xfrm>
          <a:prstGeom prst="rect">
            <a:avLst/>
          </a:prstGeom>
          <a:noFill/>
          <a:ln>
            <a:noFill/>
          </a:ln>
        </p:spPr>
        <p:txBody>
          <a:bodyPr lIns="0" tIns="0" rIns="0" bIns="0" anchor="ctr" anchorCtr="0">
            <a:noAutofit/>
          </a:bodyPr>
          <a:lstStyle/>
          <a:p>
            <a:pPr lvl="0" algn="ctr"/>
            <a:r>
              <a:rPr lang="en-US" sz="800" dirty="0">
                <a:solidFill>
                  <a:schemeClr val="tx1"/>
                </a:solidFill>
              </a:rPr>
              <a:t>Deploy P4 based </a:t>
            </a:r>
            <a:r>
              <a:rPr lang="en-US" sz="800" dirty="0" err="1">
                <a:solidFill>
                  <a:schemeClr val="tx1"/>
                </a:solidFill>
              </a:rPr>
              <a:t>vProbes</a:t>
            </a:r>
            <a:endParaRPr lang="en-US" sz="800" dirty="0">
              <a:solidFill>
                <a:schemeClr val="tx1"/>
              </a:solidFill>
            </a:endParaRPr>
          </a:p>
        </p:txBody>
      </p:sp>
      <p:cxnSp>
        <p:nvCxnSpPr>
          <p:cNvPr id="74" name="Straight Arrow Connector 73"/>
          <p:cNvCxnSpPr>
            <a:stCxn id="43" idx="3"/>
            <a:endCxn id="51" idx="1"/>
          </p:cNvCxnSpPr>
          <p:nvPr/>
        </p:nvCxnSpPr>
        <p:spPr>
          <a:xfrm>
            <a:off x="6843368" y="1509399"/>
            <a:ext cx="450256" cy="140"/>
          </a:xfrm>
          <a:prstGeom prst="straightConnector1">
            <a:avLst/>
          </a:prstGeom>
          <a:ln w="222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Shape 489"/>
          <p:cNvSpPr txBox="1"/>
          <p:nvPr/>
        </p:nvSpPr>
        <p:spPr>
          <a:xfrm>
            <a:off x="5299551" y="1952046"/>
            <a:ext cx="800592" cy="247872"/>
          </a:xfrm>
          <a:prstGeom prst="rect">
            <a:avLst/>
          </a:prstGeom>
          <a:noFill/>
          <a:ln>
            <a:noFill/>
          </a:ln>
        </p:spPr>
        <p:txBody>
          <a:bodyPr lIns="0" tIns="0" rIns="0" bIns="0" anchor="ctr" anchorCtr="0">
            <a:noAutofit/>
          </a:bodyPr>
          <a:lstStyle/>
          <a:p>
            <a:pPr lvl="0" algn="ctr"/>
            <a:r>
              <a:rPr lang="en-US" sz="800" dirty="0" err="1">
                <a:solidFill>
                  <a:schemeClr val="tx1"/>
                </a:solidFill>
              </a:rPr>
              <a:t>vProbe</a:t>
            </a:r>
            <a:endParaRPr lang="en-US" sz="800" dirty="0">
              <a:solidFill>
                <a:schemeClr val="tx1"/>
              </a:solidFill>
            </a:endParaRPr>
          </a:p>
          <a:p>
            <a:pPr lvl="0" algn="ctr"/>
            <a:r>
              <a:rPr lang="en-US" sz="800" dirty="0">
                <a:solidFill>
                  <a:schemeClr val="tx1"/>
                </a:solidFill>
              </a:rPr>
              <a:t>Results</a:t>
            </a:r>
          </a:p>
        </p:txBody>
      </p:sp>
      <p:sp>
        <p:nvSpPr>
          <p:cNvPr id="79" name="Rectangle 78"/>
          <p:cNvSpPr/>
          <p:nvPr/>
        </p:nvSpPr>
        <p:spPr>
          <a:xfrm>
            <a:off x="4860850" y="4037694"/>
            <a:ext cx="565894" cy="164777"/>
          </a:xfrm>
          <a:prstGeom prst="rect">
            <a:avLst/>
          </a:prstGeom>
          <a:solidFill>
            <a:schemeClr val="accent6">
              <a:lumMod val="75000"/>
            </a:schemeClr>
          </a:solidFill>
          <a:ln w="9525">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Payload</a:t>
            </a:r>
          </a:p>
        </p:txBody>
      </p:sp>
      <p:sp>
        <p:nvSpPr>
          <p:cNvPr id="80" name="Rectangle 79"/>
          <p:cNvSpPr/>
          <p:nvPr/>
        </p:nvSpPr>
        <p:spPr>
          <a:xfrm>
            <a:off x="4865333" y="3867366"/>
            <a:ext cx="565894" cy="164777"/>
          </a:xfrm>
          <a:prstGeom prst="rect">
            <a:avLst/>
          </a:prstGeom>
          <a:solidFill>
            <a:srgbClr val="B6D7A8"/>
          </a:solidFill>
          <a:ln w="12700">
            <a:solidFill>
              <a:srgbClr val="000000"/>
            </a:solidFill>
          </a:ln>
        </p:spPr>
        <p:txBody>
          <a:bodyPr lIns="45719" rIns="45719" anchor="ctr"/>
          <a:lstStyle/>
          <a:p>
            <a:pPr algn="ctr"/>
            <a:r>
              <a:rPr lang="en-US" sz="700" dirty="0">
                <a:solidFill>
                  <a:srgbClr val="000000"/>
                </a:solidFill>
                <a:latin typeface="Arial"/>
                <a:ea typeface="Arial"/>
                <a:cs typeface="Arial"/>
              </a:rPr>
              <a:t>Latency</a:t>
            </a:r>
          </a:p>
        </p:txBody>
      </p:sp>
      <p:sp>
        <p:nvSpPr>
          <p:cNvPr id="81" name="Rectangle 80"/>
          <p:cNvSpPr/>
          <p:nvPr/>
        </p:nvSpPr>
        <p:spPr>
          <a:xfrm>
            <a:off x="4865333" y="3692555"/>
            <a:ext cx="565894" cy="164777"/>
          </a:xfrm>
          <a:prstGeom prst="rect">
            <a:avLst/>
          </a:prstGeom>
          <a:solidFill>
            <a:schemeClr val="accent6">
              <a:lumMod val="75000"/>
            </a:schemeClr>
          </a:solidFill>
          <a:ln w="9525">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Header</a:t>
            </a:r>
          </a:p>
        </p:txBody>
      </p:sp>
      <p:sp>
        <p:nvSpPr>
          <p:cNvPr id="82" name="Rectangle 81"/>
          <p:cNvSpPr/>
          <p:nvPr/>
        </p:nvSpPr>
        <p:spPr>
          <a:xfrm>
            <a:off x="5147602" y="2898888"/>
            <a:ext cx="565894" cy="164777"/>
          </a:xfrm>
          <a:prstGeom prst="rect">
            <a:avLst/>
          </a:prstGeom>
          <a:solidFill>
            <a:schemeClr val="accent6">
              <a:lumMod val="75000"/>
            </a:schemeClr>
          </a:solidFill>
          <a:ln w="9525">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Payload</a:t>
            </a:r>
          </a:p>
        </p:txBody>
      </p:sp>
      <p:sp>
        <p:nvSpPr>
          <p:cNvPr id="83" name="Rectangle 82"/>
          <p:cNvSpPr/>
          <p:nvPr/>
        </p:nvSpPr>
        <p:spPr>
          <a:xfrm>
            <a:off x="5152085" y="2728560"/>
            <a:ext cx="565894" cy="164777"/>
          </a:xfrm>
          <a:prstGeom prst="rect">
            <a:avLst/>
          </a:prstGeom>
          <a:solidFill>
            <a:srgbClr val="B6D7A8"/>
          </a:solidFill>
          <a:ln w="12700">
            <a:solidFill>
              <a:srgbClr val="000000"/>
            </a:solidFill>
          </a:ln>
        </p:spPr>
        <p:txBody>
          <a:bodyPr lIns="45719" rIns="45719" anchor="ctr"/>
          <a:lstStyle/>
          <a:p>
            <a:pPr algn="ctr"/>
            <a:r>
              <a:rPr lang="en-US" sz="700" dirty="0">
                <a:solidFill>
                  <a:srgbClr val="000000"/>
                </a:solidFill>
                <a:latin typeface="Arial"/>
                <a:ea typeface="Arial"/>
                <a:cs typeface="Arial"/>
              </a:rPr>
              <a:t>Latency</a:t>
            </a:r>
          </a:p>
        </p:txBody>
      </p:sp>
      <p:sp>
        <p:nvSpPr>
          <p:cNvPr id="84" name="Rectangle 83"/>
          <p:cNvSpPr/>
          <p:nvPr/>
        </p:nvSpPr>
        <p:spPr>
          <a:xfrm>
            <a:off x="5152085" y="2405832"/>
            <a:ext cx="565894" cy="164777"/>
          </a:xfrm>
          <a:prstGeom prst="rect">
            <a:avLst/>
          </a:prstGeom>
          <a:solidFill>
            <a:schemeClr val="accent6">
              <a:lumMod val="75000"/>
            </a:schemeClr>
          </a:solidFill>
          <a:ln w="9525">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Header</a:t>
            </a:r>
          </a:p>
        </p:txBody>
      </p:sp>
      <p:sp>
        <p:nvSpPr>
          <p:cNvPr id="85" name="Rectangle 84"/>
          <p:cNvSpPr/>
          <p:nvPr/>
        </p:nvSpPr>
        <p:spPr>
          <a:xfrm>
            <a:off x="5156568" y="2571679"/>
            <a:ext cx="565894" cy="164777"/>
          </a:xfrm>
          <a:prstGeom prst="rect">
            <a:avLst/>
          </a:prstGeom>
          <a:solidFill>
            <a:srgbClr val="B6D7A8"/>
          </a:solidFill>
          <a:ln w="12700">
            <a:solidFill>
              <a:srgbClr val="000000"/>
            </a:solidFill>
          </a:ln>
        </p:spPr>
        <p:txBody>
          <a:bodyPr lIns="45719" rIns="45719" anchor="ctr"/>
          <a:lstStyle/>
          <a:p>
            <a:pPr algn="ctr"/>
            <a:r>
              <a:rPr lang="en-US" sz="700" dirty="0">
                <a:solidFill>
                  <a:srgbClr val="000000"/>
                </a:solidFill>
                <a:latin typeface="Arial"/>
                <a:ea typeface="Arial"/>
                <a:cs typeface="Arial"/>
              </a:rPr>
              <a:t>Latency</a:t>
            </a:r>
          </a:p>
        </p:txBody>
      </p:sp>
      <p:sp>
        <p:nvSpPr>
          <p:cNvPr id="86" name="Rectangle 85"/>
          <p:cNvSpPr/>
          <p:nvPr/>
        </p:nvSpPr>
        <p:spPr>
          <a:xfrm>
            <a:off x="8567631" y="4119453"/>
            <a:ext cx="565894" cy="164777"/>
          </a:xfrm>
          <a:prstGeom prst="rect">
            <a:avLst/>
          </a:prstGeom>
          <a:solidFill>
            <a:schemeClr val="accent6">
              <a:lumMod val="75000"/>
            </a:schemeClr>
          </a:solidFill>
          <a:ln w="9525">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Payload</a:t>
            </a:r>
          </a:p>
        </p:txBody>
      </p:sp>
      <p:sp>
        <p:nvSpPr>
          <p:cNvPr id="87" name="Rectangle 86"/>
          <p:cNvSpPr/>
          <p:nvPr/>
        </p:nvSpPr>
        <p:spPr>
          <a:xfrm>
            <a:off x="8572114" y="3949125"/>
            <a:ext cx="565894" cy="164777"/>
          </a:xfrm>
          <a:prstGeom prst="rect">
            <a:avLst/>
          </a:prstGeom>
          <a:solidFill>
            <a:srgbClr val="B6D7A8"/>
          </a:solidFill>
          <a:ln w="12700">
            <a:solidFill>
              <a:srgbClr val="000000"/>
            </a:solidFill>
          </a:ln>
        </p:spPr>
        <p:txBody>
          <a:bodyPr lIns="45719" rIns="45719" anchor="ctr"/>
          <a:lstStyle/>
          <a:p>
            <a:pPr algn="ctr"/>
            <a:r>
              <a:rPr lang="en-US" sz="700" dirty="0">
                <a:solidFill>
                  <a:srgbClr val="000000"/>
                </a:solidFill>
                <a:latin typeface="Arial"/>
                <a:ea typeface="Arial"/>
                <a:cs typeface="Arial"/>
              </a:rPr>
              <a:t>Latency</a:t>
            </a:r>
          </a:p>
        </p:txBody>
      </p:sp>
      <p:sp>
        <p:nvSpPr>
          <p:cNvPr id="88" name="Rectangle 87"/>
          <p:cNvSpPr/>
          <p:nvPr/>
        </p:nvSpPr>
        <p:spPr>
          <a:xfrm>
            <a:off x="8558667" y="3303669"/>
            <a:ext cx="565894" cy="164777"/>
          </a:xfrm>
          <a:prstGeom prst="rect">
            <a:avLst/>
          </a:prstGeom>
          <a:solidFill>
            <a:schemeClr val="accent6">
              <a:lumMod val="75000"/>
            </a:schemeClr>
          </a:solidFill>
          <a:ln w="9525">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rPr>
              <a:t>Header</a:t>
            </a:r>
          </a:p>
        </p:txBody>
      </p:sp>
      <p:sp>
        <p:nvSpPr>
          <p:cNvPr id="89" name="Rectangle 88"/>
          <p:cNvSpPr/>
          <p:nvPr/>
        </p:nvSpPr>
        <p:spPr>
          <a:xfrm>
            <a:off x="8563150" y="3792244"/>
            <a:ext cx="565894" cy="164777"/>
          </a:xfrm>
          <a:prstGeom prst="rect">
            <a:avLst/>
          </a:prstGeom>
          <a:solidFill>
            <a:srgbClr val="B6D7A8"/>
          </a:solidFill>
          <a:ln w="12700">
            <a:solidFill>
              <a:srgbClr val="000000"/>
            </a:solidFill>
          </a:ln>
        </p:spPr>
        <p:txBody>
          <a:bodyPr lIns="45719" rIns="45719" anchor="ctr"/>
          <a:lstStyle/>
          <a:p>
            <a:pPr algn="ctr"/>
            <a:r>
              <a:rPr lang="en-US" sz="700" dirty="0">
                <a:solidFill>
                  <a:srgbClr val="000000"/>
                </a:solidFill>
                <a:latin typeface="Arial"/>
                <a:ea typeface="Arial"/>
                <a:cs typeface="Arial"/>
              </a:rPr>
              <a:t>Latency</a:t>
            </a:r>
          </a:p>
        </p:txBody>
      </p:sp>
      <p:sp>
        <p:nvSpPr>
          <p:cNvPr id="90" name="Rectangle 89"/>
          <p:cNvSpPr/>
          <p:nvPr/>
        </p:nvSpPr>
        <p:spPr>
          <a:xfrm>
            <a:off x="8567633" y="3635363"/>
            <a:ext cx="565894" cy="164777"/>
          </a:xfrm>
          <a:prstGeom prst="rect">
            <a:avLst/>
          </a:prstGeom>
          <a:solidFill>
            <a:srgbClr val="B6D7A8"/>
          </a:solidFill>
          <a:ln w="12700">
            <a:solidFill>
              <a:srgbClr val="000000"/>
            </a:solidFill>
          </a:ln>
        </p:spPr>
        <p:txBody>
          <a:bodyPr lIns="45719" rIns="45719" anchor="ctr"/>
          <a:lstStyle/>
          <a:p>
            <a:pPr algn="ctr"/>
            <a:r>
              <a:rPr lang="en-US" sz="700" dirty="0">
                <a:solidFill>
                  <a:srgbClr val="000000"/>
                </a:solidFill>
                <a:latin typeface="Arial"/>
                <a:ea typeface="Arial"/>
                <a:cs typeface="Arial"/>
              </a:rPr>
              <a:t>Latency</a:t>
            </a:r>
          </a:p>
        </p:txBody>
      </p:sp>
      <p:sp>
        <p:nvSpPr>
          <p:cNvPr id="91" name="Rectangle 90"/>
          <p:cNvSpPr/>
          <p:nvPr/>
        </p:nvSpPr>
        <p:spPr>
          <a:xfrm>
            <a:off x="8558669" y="3478482"/>
            <a:ext cx="565894" cy="164777"/>
          </a:xfrm>
          <a:prstGeom prst="rect">
            <a:avLst/>
          </a:prstGeom>
          <a:solidFill>
            <a:srgbClr val="B6D7A8"/>
          </a:solidFill>
          <a:ln w="12700">
            <a:solidFill>
              <a:srgbClr val="000000"/>
            </a:solidFill>
          </a:ln>
        </p:spPr>
        <p:txBody>
          <a:bodyPr lIns="45719" rIns="45719" anchor="ctr"/>
          <a:lstStyle/>
          <a:p>
            <a:pPr algn="ctr"/>
            <a:r>
              <a:rPr lang="en-US" sz="700" dirty="0">
                <a:solidFill>
                  <a:srgbClr val="000000"/>
                </a:solidFill>
                <a:latin typeface="Arial"/>
                <a:ea typeface="Arial"/>
                <a:cs typeface="Arial"/>
              </a:rPr>
              <a:t>Latency</a:t>
            </a:r>
          </a:p>
        </p:txBody>
      </p:sp>
    </p:spTree>
    <p:extLst>
      <p:ext uri="{BB962C8B-B14F-4D97-AF65-F5344CB8AC3E}">
        <p14:creationId xmlns:p14="http://schemas.microsoft.com/office/powerpoint/2010/main" val="4272637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Virtual Probes – Compute Intensive Programs</a:t>
            </a:r>
          </a:p>
        </p:txBody>
      </p:sp>
      <p:sp>
        <p:nvSpPr>
          <p:cNvPr id="3" name="Text Placeholder 2"/>
          <p:cNvSpPr>
            <a:spLocks noGrp="1"/>
          </p:cNvSpPr>
          <p:nvPr>
            <p:ph type="body" idx="1"/>
          </p:nvPr>
        </p:nvSpPr>
        <p:spPr>
          <a:xfrm>
            <a:off x="311702" y="1420074"/>
            <a:ext cx="4424916" cy="2827124"/>
          </a:xfrm>
        </p:spPr>
        <p:txBody>
          <a:bodyPr>
            <a:normAutofit/>
          </a:bodyPr>
          <a:lstStyle/>
          <a:p>
            <a:pPr marL="342900" indent="-342900">
              <a:buFont typeface="Arial" panose="020B0604020202020204" pitchFamily="34" charset="0"/>
              <a:buChar char="•"/>
            </a:pPr>
            <a:r>
              <a:rPr lang="en-US" sz="1900" dirty="0">
                <a:solidFill>
                  <a:schemeClr val="tx1"/>
                </a:solidFill>
              </a:rPr>
              <a:t>Deploy compute intensive virtual probes such as DPI in the user space VM/Container</a:t>
            </a:r>
          </a:p>
          <a:p>
            <a:pPr marL="342900" indent="-342900">
              <a:buFont typeface="Arial" panose="020B0604020202020204" pitchFamily="34" charset="0"/>
              <a:buChar char="•"/>
            </a:pPr>
            <a:r>
              <a:rPr lang="en-US" sz="1900" dirty="0">
                <a:solidFill>
                  <a:schemeClr val="tx1"/>
                </a:solidFill>
              </a:rPr>
              <a:t>Mirror the traffic from specified flows (match condition)</a:t>
            </a:r>
          </a:p>
        </p:txBody>
      </p:sp>
      <p:sp>
        <p:nvSpPr>
          <p:cNvPr id="4" name="Shape 579"/>
          <p:cNvSpPr/>
          <p:nvPr/>
        </p:nvSpPr>
        <p:spPr>
          <a:xfrm>
            <a:off x="7511853" y="3812140"/>
            <a:ext cx="715638"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00" b="0" i="0" u="none" strike="noStrike" cap="none" dirty="0">
                <a:solidFill>
                  <a:schemeClr val="bg1"/>
                </a:solidFill>
                <a:latin typeface="Calibri" panose="020F0502020204030204" pitchFamily="34" charset="0"/>
                <a:ea typeface="Arial"/>
                <a:cs typeface="Arial"/>
                <a:sym typeface="Arial"/>
              </a:rPr>
              <a:t>VNFs</a:t>
            </a:r>
          </a:p>
        </p:txBody>
      </p:sp>
      <p:sp>
        <p:nvSpPr>
          <p:cNvPr id="5" name="Shape 579"/>
          <p:cNvSpPr/>
          <p:nvPr/>
        </p:nvSpPr>
        <p:spPr>
          <a:xfrm>
            <a:off x="7453034" y="3861350"/>
            <a:ext cx="715638"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50" b="0" i="0" u="none" strike="noStrike" cap="none" dirty="0">
                <a:solidFill>
                  <a:schemeClr val="bg1"/>
                </a:solidFill>
                <a:latin typeface="Calibri" panose="020F0502020204030204" pitchFamily="34" charset="0"/>
                <a:ea typeface="Arial"/>
                <a:cs typeface="Arial"/>
                <a:sym typeface="Arial"/>
              </a:rPr>
              <a:t>Service VNFs</a:t>
            </a:r>
          </a:p>
        </p:txBody>
      </p:sp>
      <p:sp>
        <p:nvSpPr>
          <p:cNvPr id="6" name="Shape 579"/>
          <p:cNvSpPr/>
          <p:nvPr/>
        </p:nvSpPr>
        <p:spPr>
          <a:xfrm>
            <a:off x="8387297" y="3815678"/>
            <a:ext cx="715638"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00" b="0" i="0" u="none" strike="noStrike" cap="none" dirty="0">
                <a:solidFill>
                  <a:schemeClr val="bg1"/>
                </a:solidFill>
                <a:latin typeface="Calibri" panose="020F0502020204030204" pitchFamily="34" charset="0"/>
                <a:ea typeface="Arial"/>
                <a:cs typeface="Arial"/>
                <a:sym typeface="Arial"/>
              </a:rPr>
              <a:t>VNFs</a:t>
            </a:r>
          </a:p>
        </p:txBody>
      </p:sp>
      <p:sp>
        <p:nvSpPr>
          <p:cNvPr id="7" name="Shape 579"/>
          <p:cNvSpPr/>
          <p:nvPr/>
        </p:nvSpPr>
        <p:spPr>
          <a:xfrm>
            <a:off x="8328478" y="3861348"/>
            <a:ext cx="715638"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50" b="0" i="0" u="none" strike="noStrike" cap="none" dirty="0" err="1">
                <a:solidFill>
                  <a:schemeClr val="bg1"/>
                </a:solidFill>
                <a:latin typeface="Calibri" panose="020F0502020204030204" pitchFamily="34" charset="0"/>
                <a:ea typeface="Arial"/>
                <a:cs typeface="Arial"/>
                <a:sym typeface="Arial"/>
              </a:rPr>
              <a:t>vProbes</a:t>
            </a:r>
            <a:endParaRPr lang="en-US" sz="1050" b="0" i="0" u="none" strike="noStrike" cap="none" dirty="0">
              <a:solidFill>
                <a:schemeClr val="bg1"/>
              </a:solidFill>
              <a:latin typeface="Calibri" panose="020F0502020204030204" pitchFamily="34" charset="0"/>
              <a:ea typeface="Arial"/>
              <a:cs typeface="Arial"/>
              <a:sym typeface="Arial"/>
            </a:endParaRPr>
          </a:p>
        </p:txBody>
      </p:sp>
      <p:sp>
        <p:nvSpPr>
          <p:cNvPr id="9" name="Shape 579"/>
          <p:cNvSpPr/>
          <p:nvPr/>
        </p:nvSpPr>
        <p:spPr>
          <a:xfrm>
            <a:off x="6506026" y="3861349"/>
            <a:ext cx="787202"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50" b="0" i="0" u="none" strike="noStrike" cap="none" dirty="0">
                <a:solidFill>
                  <a:schemeClr val="bg1"/>
                </a:solidFill>
                <a:latin typeface="Calibri" panose="020F0502020204030204" pitchFamily="34" charset="0"/>
                <a:ea typeface="Arial"/>
                <a:cs typeface="Arial"/>
                <a:sym typeface="Arial"/>
              </a:rPr>
              <a:t>Fabric or </a:t>
            </a:r>
            <a:r>
              <a:rPr lang="en-US" sz="1050" b="0" i="0" u="none" strike="noStrike" cap="none" dirty="0" err="1">
                <a:solidFill>
                  <a:schemeClr val="bg1"/>
                </a:solidFill>
                <a:latin typeface="Calibri" panose="020F0502020204030204" pitchFamily="34" charset="0"/>
                <a:ea typeface="Arial"/>
                <a:cs typeface="Arial"/>
                <a:sym typeface="Arial"/>
              </a:rPr>
              <a:t>vSwitch</a:t>
            </a:r>
            <a:endParaRPr lang="en-US" sz="1050" b="0" i="0" u="none" strike="noStrike" cap="none" dirty="0">
              <a:solidFill>
                <a:schemeClr val="bg1"/>
              </a:solidFill>
              <a:latin typeface="Calibri" panose="020F0502020204030204" pitchFamily="34" charset="0"/>
              <a:ea typeface="Arial"/>
              <a:cs typeface="Arial"/>
              <a:sym typeface="Arial"/>
            </a:endParaRPr>
          </a:p>
        </p:txBody>
      </p:sp>
      <p:sp>
        <p:nvSpPr>
          <p:cNvPr id="11" name="Shape 579"/>
          <p:cNvSpPr/>
          <p:nvPr/>
        </p:nvSpPr>
        <p:spPr>
          <a:xfrm>
            <a:off x="5512958" y="3875521"/>
            <a:ext cx="865922"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50" b="0" i="0" u="none" strike="noStrike" cap="none" dirty="0">
                <a:solidFill>
                  <a:schemeClr val="bg1"/>
                </a:solidFill>
                <a:latin typeface="Calibri" panose="020F0502020204030204" pitchFamily="34" charset="0"/>
                <a:ea typeface="Arial"/>
                <a:cs typeface="Arial"/>
                <a:sym typeface="Arial"/>
              </a:rPr>
              <a:t>Access</a:t>
            </a:r>
          </a:p>
        </p:txBody>
      </p:sp>
      <p:sp>
        <p:nvSpPr>
          <p:cNvPr id="12" name="Shape 469"/>
          <p:cNvSpPr/>
          <p:nvPr/>
        </p:nvSpPr>
        <p:spPr>
          <a:xfrm>
            <a:off x="5817585" y="2599311"/>
            <a:ext cx="1376881" cy="4179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solidFill>
                  <a:schemeClr val="lt1"/>
                </a:solidFill>
              </a:rPr>
              <a:t>Monitoring-as-a-Service</a:t>
            </a:r>
          </a:p>
        </p:txBody>
      </p:sp>
      <p:sp>
        <p:nvSpPr>
          <p:cNvPr id="13" name="Shape 469"/>
          <p:cNvSpPr/>
          <p:nvPr/>
        </p:nvSpPr>
        <p:spPr>
          <a:xfrm>
            <a:off x="7810653" y="2599311"/>
            <a:ext cx="1148908" cy="4179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solidFill>
                  <a:schemeClr val="lt1"/>
                </a:solidFill>
              </a:rPr>
              <a:t>CORD Orchestration</a:t>
            </a:r>
          </a:p>
        </p:txBody>
      </p:sp>
      <p:sp>
        <p:nvSpPr>
          <p:cNvPr id="14" name="Shape 219"/>
          <p:cNvSpPr/>
          <p:nvPr/>
        </p:nvSpPr>
        <p:spPr>
          <a:xfrm>
            <a:off x="5945919" y="1666987"/>
            <a:ext cx="2501433" cy="34650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t>Analytics Engines</a:t>
            </a:r>
          </a:p>
        </p:txBody>
      </p:sp>
      <p:cxnSp>
        <p:nvCxnSpPr>
          <p:cNvPr id="15" name="Shape 157"/>
          <p:cNvCxnSpPr>
            <a:stCxn id="11" idx="0"/>
            <a:endCxn id="12" idx="2"/>
          </p:cNvCxnSpPr>
          <p:nvPr/>
        </p:nvCxnSpPr>
        <p:spPr>
          <a:xfrm flipV="1">
            <a:off x="5945919" y="3017211"/>
            <a:ext cx="560107" cy="858310"/>
          </a:xfrm>
          <a:prstGeom prst="straightConnector1">
            <a:avLst/>
          </a:prstGeom>
          <a:solidFill>
            <a:srgbClr val="4F81BD"/>
          </a:solidFill>
          <a:ln w="6350" cap="flat" cmpd="sng">
            <a:solidFill>
              <a:schemeClr val="bg1">
                <a:lumMod val="65000"/>
              </a:schemeClr>
            </a:solidFill>
            <a:prstDash val="dash"/>
            <a:round/>
            <a:headEnd type="none" w="med" len="med"/>
            <a:tailEnd type="arrow" w="med" len="med"/>
          </a:ln>
        </p:spPr>
      </p:cxnSp>
      <p:cxnSp>
        <p:nvCxnSpPr>
          <p:cNvPr id="16" name="Shape 158"/>
          <p:cNvCxnSpPr>
            <a:stCxn id="9" idx="0"/>
            <a:endCxn id="12" idx="2"/>
          </p:cNvCxnSpPr>
          <p:nvPr/>
        </p:nvCxnSpPr>
        <p:spPr>
          <a:xfrm flipH="1" flipV="1">
            <a:off x="6506026" y="3017211"/>
            <a:ext cx="393601" cy="844138"/>
          </a:xfrm>
          <a:prstGeom prst="straightConnector1">
            <a:avLst/>
          </a:prstGeom>
          <a:solidFill>
            <a:srgbClr val="4F81BD"/>
          </a:solidFill>
          <a:ln w="6350" cap="flat" cmpd="sng">
            <a:solidFill>
              <a:schemeClr val="bg1">
                <a:lumMod val="65000"/>
              </a:schemeClr>
            </a:solidFill>
            <a:prstDash val="dash"/>
            <a:round/>
            <a:headEnd type="none" w="med" len="med"/>
            <a:tailEnd type="arrow" w="med" len="med"/>
          </a:ln>
        </p:spPr>
      </p:cxnSp>
      <p:cxnSp>
        <p:nvCxnSpPr>
          <p:cNvPr id="17" name="Shape 159"/>
          <p:cNvCxnSpPr>
            <a:stCxn id="5" idx="0"/>
            <a:endCxn id="12" idx="2"/>
          </p:cNvCxnSpPr>
          <p:nvPr/>
        </p:nvCxnSpPr>
        <p:spPr>
          <a:xfrm flipH="1" flipV="1">
            <a:off x="6506026" y="3017211"/>
            <a:ext cx="1304827" cy="844139"/>
          </a:xfrm>
          <a:prstGeom prst="straightConnector1">
            <a:avLst/>
          </a:prstGeom>
          <a:solidFill>
            <a:srgbClr val="4F81BD"/>
          </a:solidFill>
          <a:ln w="6350" cap="flat" cmpd="sng">
            <a:solidFill>
              <a:schemeClr val="bg1">
                <a:lumMod val="65000"/>
              </a:schemeClr>
            </a:solidFill>
            <a:prstDash val="dash"/>
            <a:round/>
            <a:headEnd type="none" w="med" len="med"/>
            <a:tailEnd type="arrow" w="med" len="med"/>
          </a:ln>
        </p:spPr>
      </p:cxnSp>
      <p:cxnSp>
        <p:nvCxnSpPr>
          <p:cNvPr id="18" name="Shape 160"/>
          <p:cNvCxnSpPr>
            <a:stCxn id="7" idx="0"/>
            <a:endCxn id="12" idx="2"/>
          </p:cNvCxnSpPr>
          <p:nvPr/>
        </p:nvCxnSpPr>
        <p:spPr>
          <a:xfrm flipH="1" flipV="1">
            <a:off x="6506026" y="3017211"/>
            <a:ext cx="2180271" cy="844137"/>
          </a:xfrm>
          <a:prstGeom prst="straightConnector1">
            <a:avLst/>
          </a:prstGeom>
          <a:solidFill>
            <a:srgbClr val="4F81BD"/>
          </a:solidFill>
          <a:ln w="6350" cap="flat" cmpd="sng">
            <a:solidFill>
              <a:schemeClr val="tx1"/>
            </a:solidFill>
            <a:prstDash val="dash"/>
            <a:round/>
            <a:headEnd type="none" w="med" len="med"/>
            <a:tailEnd type="triangle" w="med" len="med"/>
          </a:ln>
        </p:spPr>
      </p:cxnSp>
      <p:cxnSp>
        <p:nvCxnSpPr>
          <p:cNvPr id="27" name="Shape 160"/>
          <p:cNvCxnSpPr>
            <a:stCxn id="7" idx="0"/>
            <a:endCxn id="13" idx="2"/>
          </p:cNvCxnSpPr>
          <p:nvPr/>
        </p:nvCxnSpPr>
        <p:spPr>
          <a:xfrm flipH="1" flipV="1">
            <a:off x="8385107" y="3017211"/>
            <a:ext cx="301190" cy="844137"/>
          </a:xfrm>
          <a:prstGeom prst="straightConnector1">
            <a:avLst/>
          </a:prstGeom>
          <a:solidFill>
            <a:srgbClr val="4F81BD"/>
          </a:solidFill>
          <a:ln w="6350" cap="flat" cmpd="sng">
            <a:solidFill>
              <a:schemeClr val="tx1"/>
            </a:solidFill>
            <a:prstDash val="dash"/>
            <a:round/>
            <a:headEnd type="triangle" w="med" len="med"/>
            <a:tailEnd type="none" w="med" len="med"/>
          </a:ln>
        </p:spPr>
      </p:cxnSp>
      <p:cxnSp>
        <p:nvCxnSpPr>
          <p:cNvPr id="30" name="Shape 160"/>
          <p:cNvCxnSpPr>
            <a:stCxn id="9" idx="0"/>
            <a:endCxn id="13" idx="2"/>
          </p:cNvCxnSpPr>
          <p:nvPr/>
        </p:nvCxnSpPr>
        <p:spPr>
          <a:xfrm flipV="1">
            <a:off x="6899627" y="3017211"/>
            <a:ext cx="1485480" cy="844138"/>
          </a:xfrm>
          <a:prstGeom prst="straightConnector1">
            <a:avLst/>
          </a:prstGeom>
          <a:solidFill>
            <a:srgbClr val="4F81BD"/>
          </a:solidFill>
          <a:ln w="6350" cap="flat" cmpd="sng">
            <a:solidFill>
              <a:schemeClr val="tx1"/>
            </a:solidFill>
            <a:prstDash val="dash"/>
            <a:round/>
            <a:headEnd type="triangle" w="med" len="med"/>
            <a:tailEnd type="none" w="med" len="med"/>
          </a:ln>
        </p:spPr>
      </p:cxnSp>
      <p:cxnSp>
        <p:nvCxnSpPr>
          <p:cNvPr id="34" name="Straight Arrow Connector 33"/>
          <p:cNvCxnSpPr/>
          <p:nvPr/>
        </p:nvCxnSpPr>
        <p:spPr>
          <a:xfrm flipV="1">
            <a:off x="6257693" y="2034924"/>
            <a:ext cx="0" cy="564387"/>
          </a:xfrm>
          <a:prstGeom prst="straightConnector1">
            <a:avLst/>
          </a:prstGeom>
          <a:solidFill>
            <a:srgbClr val="4F81BD"/>
          </a:solidFill>
          <a:ln w="6350" cap="flat" cmpd="sng">
            <a:solidFill>
              <a:schemeClr val="bg1">
                <a:lumMod val="65000"/>
              </a:schemeClr>
            </a:solidFill>
            <a:prstDash val="solid"/>
            <a:round/>
            <a:headEnd type="none" w="med" len="med"/>
            <a:tailEnd type="arrow" w="med" len="med"/>
          </a:ln>
        </p:spPr>
      </p:cxnSp>
      <p:sp>
        <p:nvSpPr>
          <p:cNvPr id="36" name="Shape 489"/>
          <p:cNvSpPr txBox="1"/>
          <p:nvPr/>
        </p:nvSpPr>
        <p:spPr>
          <a:xfrm>
            <a:off x="5423270" y="2210383"/>
            <a:ext cx="916938" cy="313975"/>
          </a:xfrm>
          <a:prstGeom prst="rect">
            <a:avLst/>
          </a:prstGeom>
          <a:noFill/>
          <a:ln>
            <a:noFill/>
          </a:ln>
        </p:spPr>
        <p:txBody>
          <a:bodyPr lIns="91425" tIns="91425" rIns="91425" bIns="91425" anchor="ctr" anchorCtr="0">
            <a:noAutofit/>
          </a:bodyPr>
          <a:lstStyle/>
          <a:p>
            <a:pPr lvl="0" algn="ctr" rtl="0">
              <a:spcBef>
                <a:spcPts val="0"/>
              </a:spcBef>
              <a:buNone/>
            </a:pPr>
            <a:r>
              <a:rPr lang="en-US" sz="800" dirty="0">
                <a:solidFill>
                  <a:schemeClr val="bg1">
                    <a:lumMod val="50000"/>
                  </a:schemeClr>
                </a:solidFill>
              </a:rPr>
              <a:t>Notify data from existing probes </a:t>
            </a:r>
          </a:p>
        </p:txBody>
      </p:sp>
      <p:sp>
        <p:nvSpPr>
          <p:cNvPr id="37" name="Oval 36"/>
          <p:cNvSpPr/>
          <p:nvPr/>
        </p:nvSpPr>
        <p:spPr>
          <a:xfrm>
            <a:off x="6709821" y="1432898"/>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a:t>
            </a:r>
          </a:p>
        </p:txBody>
      </p:sp>
      <p:sp>
        <p:nvSpPr>
          <p:cNvPr id="38" name="Shape 489"/>
          <p:cNvSpPr txBox="1"/>
          <p:nvPr/>
        </p:nvSpPr>
        <p:spPr>
          <a:xfrm>
            <a:off x="6770669" y="1331575"/>
            <a:ext cx="1414289" cy="313975"/>
          </a:xfrm>
          <a:prstGeom prst="rect">
            <a:avLst/>
          </a:prstGeom>
          <a:noFill/>
          <a:ln>
            <a:noFill/>
          </a:ln>
        </p:spPr>
        <p:txBody>
          <a:bodyPr lIns="91425" tIns="91425" rIns="91425" bIns="91425" anchor="ctr" anchorCtr="0">
            <a:noAutofit/>
          </a:bodyPr>
          <a:lstStyle/>
          <a:p>
            <a:pPr lvl="0" algn="ctr" rtl="0">
              <a:spcBef>
                <a:spcPts val="0"/>
              </a:spcBef>
              <a:buNone/>
            </a:pPr>
            <a:r>
              <a:rPr lang="en-US" sz="800" dirty="0">
                <a:solidFill>
                  <a:schemeClr val="tx1"/>
                </a:solidFill>
              </a:rPr>
              <a:t>Analytics Engines require more insights of traffic</a:t>
            </a:r>
          </a:p>
        </p:txBody>
      </p:sp>
      <p:cxnSp>
        <p:nvCxnSpPr>
          <p:cNvPr id="40" name="Straight Arrow Connector 39"/>
          <p:cNvCxnSpPr/>
          <p:nvPr/>
        </p:nvCxnSpPr>
        <p:spPr>
          <a:xfrm>
            <a:off x="6418125" y="2034924"/>
            <a:ext cx="0" cy="5744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Shape 489"/>
          <p:cNvSpPr txBox="1"/>
          <p:nvPr/>
        </p:nvSpPr>
        <p:spPr>
          <a:xfrm>
            <a:off x="6439473" y="2147441"/>
            <a:ext cx="558400" cy="313975"/>
          </a:xfrm>
          <a:prstGeom prst="rect">
            <a:avLst/>
          </a:prstGeom>
          <a:noFill/>
          <a:ln>
            <a:noFill/>
          </a:ln>
        </p:spPr>
        <p:txBody>
          <a:bodyPr lIns="91425" tIns="91425" rIns="91425" bIns="91425" anchor="ctr" anchorCtr="0">
            <a:noAutofit/>
          </a:bodyPr>
          <a:lstStyle/>
          <a:p>
            <a:pPr lvl="0" algn="ctr" rtl="0">
              <a:spcBef>
                <a:spcPts val="0"/>
              </a:spcBef>
              <a:buNone/>
            </a:pPr>
            <a:r>
              <a:rPr lang="en-US" sz="800" dirty="0">
                <a:solidFill>
                  <a:schemeClr val="tx1"/>
                </a:solidFill>
              </a:rPr>
              <a:t>Activate </a:t>
            </a:r>
            <a:r>
              <a:rPr lang="en-US" sz="800" dirty="0" err="1">
                <a:solidFill>
                  <a:schemeClr val="tx1"/>
                </a:solidFill>
              </a:rPr>
              <a:t>vProbe</a:t>
            </a:r>
            <a:endParaRPr lang="en-US" sz="800" dirty="0">
              <a:solidFill>
                <a:schemeClr val="tx1"/>
              </a:solidFill>
            </a:endParaRPr>
          </a:p>
        </p:txBody>
      </p:sp>
      <p:sp>
        <p:nvSpPr>
          <p:cNvPr id="42" name="Oval 41"/>
          <p:cNvSpPr/>
          <p:nvPr/>
        </p:nvSpPr>
        <p:spPr>
          <a:xfrm>
            <a:off x="6367992" y="2227501"/>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2</a:t>
            </a:r>
          </a:p>
        </p:txBody>
      </p:sp>
      <p:cxnSp>
        <p:nvCxnSpPr>
          <p:cNvPr id="44" name="Straight Arrow Connector 43"/>
          <p:cNvCxnSpPr/>
          <p:nvPr/>
        </p:nvCxnSpPr>
        <p:spPr>
          <a:xfrm>
            <a:off x="7194466" y="2712564"/>
            <a:ext cx="6161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7208637" y="2918129"/>
            <a:ext cx="61618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218797" y="2554836"/>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3</a:t>
            </a:r>
          </a:p>
        </p:txBody>
      </p:sp>
      <p:sp>
        <p:nvSpPr>
          <p:cNvPr id="47" name="Shape 489"/>
          <p:cNvSpPr txBox="1"/>
          <p:nvPr/>
        </p:nvSpPr>
        <p:spPr>
          <a:xfrm>
            <a:off x="7256229" y="2433846"/>
            <a:ext cx="692917" cy="313975"/>
          </a:xfrm>
          <a:prstGeom prst="rect">
            <a:avLst/>
          </a:prstGeom>
          <a:noFill/>
          <a:ln>
            <a:noFill/>
          </a:ln>
        </p:spPr>
        <p:txBody>
          <a:bodyPr lIns="91425" tIns="91425" rIns="91425" bIns="91425" anchor="ctr" anchorCtr="0">
            <a:noAutofit/>
          </a:bodyPr>
          <a:lstStyle/>
          <a:p>
            <a:pPr lvl="0" algn="ctr" rtl="0">
              <a:spcBef>
                <a:spcPts val="0"/>
              </a:spcBef>
              <a:buNone/>
            </a:pPr>
            <a:r>
              <a:rPr lang="en-US" sz="800" dirty="0">
                <a:solidFill>
                  <a:schemeClr val="tx1"/>
                </a:solidFill>
              </a:rPr>
              <a:t>Instantiate </a:t>
            </a:r>
            <a:r>
              <a:rPr lang="en-US" sz="800" dirty="0" err="1">
                <a:solidFill>
                  <a:schemeClr val="tx1"/>
                </a:solidFill>
              </a:rPr>
              <a:t>vProbe</a:t>
            </a:r>
            <a:endParaRPr lang="en-US" sz="800" dirty="0">
              <a:solidFill>
                <a:schemeClr val="tx1"/>
              </a:solidFill>
            </a:endParaRPr>
          </a:p>
        </p:txBody>
      </p:sp>
      <p:sp>
        <p:nvSpPr>
          <p:cNvPr id="48" name="Oval 47"/>
          <p:cNvSpPr/>
          <p:nvPr/>
        </p:nvSpPr>
        <p:spPr>
          <a:xfrm>
            <a:off x="8447353" y="3183871"/>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4</a:t>
            </a:r>
          </a:p>
        </p:txBody>
      </p:sp>
      <p:sp>
        <p:nvSpPr>
          <p:cNvPr id="49" name="Shape 489"/>
          <p:cNvSpPr txBox="1"/>
          <p:nvPr/>
        </p:nvSpPr>
        <p:spPr>
          <a:xfrm>
            <a:off x="8394729" y="3117966"/>
            <a:ext cx="829334" cy="313975"/>
          </a:xfrm>
          <a:prstGeom prst="rect">
            <a:avLst/>
          </a:prstGeom>
          <a:noFill/>
          <a:ln>
            <a:noFill/>
          </a:ln>
        </p:spPr>
        <p:txBody>
          <a:bodyPr lIns="91425" tIns="91425" rIns="91425" bIns="91425" anchor="ctr" anchorCtr="0">
            <a:noAutofit/>
          </a:bodyPr>
          <a:lstStyle/>
          <a:p>
            <a:pPr lvl="0" algn="ctr" rtl="0">
              <a:spcBef>
                <a:spcPts val="0"/>
              </a:spcBef>
              <a:buNone/>
            </a:pPr>
            <a:r>
              <a:rPr lang="en-US" sz="800" dirty="0">
                <a:solidFill>
                  <a:schemeClr val="tx1"/>
                </a:solidFill>
              </a:rPr>
              <a:t>Deploy </a:t>
            </a:r>
            <a:r>
              <a:rPr lang="en-US" sz="800" dirty="0" err="1">
                <a:solidFill>
                  <a:schemeClr val="tx1"/>
                </a:solidFill>
              </a:rPr>
              <a:t>vProbe</a:t>
            </a:r>
            <a:r>
              <a:rPr lang="en-US" sz="800" dirty="0">
                <a:solidFill>
                  <a:schemeClr val="tx1"/>
                </a:solidFill>
              </a:rPr>
              <a:t> in VM/Container</a:t>
            </a:r>
          </a:p>
        </p:txBody>
      </p:sp>
      <p:sp>
        <p:nvSpPr>
          <p:cNvPr id="50" name="Oval 49"/>
          <p:cNvSpPr/>
          <p:nvPr/>
        </p:nvSpPr>
        <p:spPr>
          <a:xfrm>
            <a:off x="7172891" y="2949610"/>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5</a:t>
            </a:r>
          </a:p>
        </p:txBody>
      </p:sp>
      <p:sp>
        <p:nvSpPr>
          <p:cNvPr id="51" name="Shape 489"/>
          <p:cNvSpPr txBox="1"/>
          <p:nvPr/>
        </p:nvSpPr>
        <p:spPr>
          <a:xfrm>
            <a:off x="7144221" y="2762518"/>
            <a:ext cx="768784" cy="313975"/>
          </a:xfrm>
          <a:prstGeom prst="rect">
            <a:avLst/>
          </a:prstGeom>
          <a:noFill/>
          <a:ln>
            <a:noFill/>
          </a:ln>
        </p:spPr>
        <p:txBody>
          <a:bodyPr lIns="91425" tIns="91425" rIns="91425" bIns="91425" anchor="ctr" anchorCtr="0">
            <a:noAutofit/>
          </a:bodyPr>
          <a:lstStyle/>
          <a:p>
            <a:pPr lvl="0" algn="ctr" rtl="0">
              <a:spcBef>
                <a:spcPts val="0"/>
              </a:spcBef>
              <a:buNone/>
            </a:pPr>
            <a:r>
              <a:rPr lang="en-US" sz="800" dirty="0">
                <a:solidFill>
                  <a:schemeClr val="tx1"/>
                </a:solidFill>
              </a:rPr>
              <a:t>Mirror traffic to </a:t>
            </a:r>
            <a:r>
              <a:rPr lang="en-US" sz="800" dirty="0" err="1">
                <a:solidFill>
                  <a:schemeClr val="tx1"/>
                </a:solidFill>
              </a:rPr>
              <a:t>vProbe</a:t>
            </a:r>
            <a:endParaRPr lang="en-US" sz="800" dirty="0">
              <a:solidFill>
                <a:schemeClr val="tx1"/>
              </a:solidFill>
            </a:endParaRPr>
          </a:p>
        </p:txBody>
      </p:sp>
      <p:sp>
        <p:nvSpPr>
          <p:cNvPr id="52" name="Oval 51"/>
          <p:cNvSpPr/>
          <p:nvPr/>
        </p:nvSpPr>
        <p:spPr>
          <a:xfrm>
            <a:off x="7693685" y="3148617"/>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6</a:t>
            </a:r>
          </a:p>
        </p:txBody>
      </p:sp>
      <p:sp>
        <p:nvSpPr>
          <p:cNvPr id="53" name="Shape 489"/>
          <p:cNvSpPr txBox="1"/>
          <p:nvPr/>
        </p:nvSpPr>
        <p:spPr>
          <a:xfrm>
            <a:off x="7766934" y="3071695"/>
            <a:ext cx="546930" cy="313975"/>
          </a:xfrm>
          <a:prstGeom prst="rect">
            <a:avLst/>
          </a:prstGeom>
          <a:noFill/>
          <a:ln>
            <a:noFill/>
          </a:ln>
        </p:spPr>
        <p:txBody>
          <a:bodyPr lIns="0" tIns="0" rIns="0" bIns="0" anchor="ctr" anchorCtr="0">
            <a:noAutofit/>
          </a:bodyPr>
          <a:lstStyle/>
          <a:p>
            <a:pPr lvl="0" algn="ctr" rtl="0">
              <a:spcBef>
                <a:spcPts val="0"/>
              </a:spcBef>
              <a:buNone/>
            </a:pPr>
            <a:r>
              <a:rPr lang="en-US" sz="800" dirty="0">
                <a:solidFill>
                  <a:schemeClr val="tx1"/>
                </a:solidFill>
              </a:rPr>
              <a:t>Program Network</a:t>
            </a:r>
          </a:p>
        </p:txBody>
      </p:sp>
      <p:sp>
        <p:nvSpPr>
          <p:cNvPr id="54" name="Shape 489"/>
          <p:cNvSpPr txBox="1"/>
          <p:nvPr/>
        </p:nvSpPr>
        <p:spPr>
          <a:xfrm>
            <a:off x="8447353" y="4256329"/>
            <a:ext cx="655582" cy="313975"/>
          </a:xfrm>
          <a:prstGeom prst="rect">
            <a:avLst/>
          </a:prstGeom>
          <a:noFill/>
          <a:ln>
            <a:noFill/>
          </a:ln>
        </p:spPr>
        <p:txBody>
          <a:bodyPr lIns="91425" tIns="91425" rIns="91425" bIns="91425" anchor="ctr" anchorCtr="0">
            <a:noAutofit/>
          </a:bodyPr>
          <a:lstStyle/>
          <a:p>
            <a:pPr lvl="0" algn="ctr" rtl="0">
              <a:spcBef>
                <a:spcPts val="0"/>
              </a:spcBef>
              <a:buNone/>
            </a:pPr>
            <a:r>
              <a:rPr lang="en-US" sz="800" dirty="0">
                <a:solidFill>
                  <a:schemeClr val="tx1"/>
                </a:solidFill>
              </a:rPr>
              <a:t>Perform Analytics</a:t>
            </a:r>
          </a:p>
        </p:txBody>
      </p:sp>
      <p:sp>
        <p:nvSpPr>
          <p:cNvPr id="55" name="Oval 54"/>
          <p:cNvSpPr/>
          <p:nvPr/>
        </p:nvSpPr>
        <p:spPr>
          <a:xfrm>
            <a:off x="8375872" y="4336389"/>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7</a:t>
            </a:r>
          </a:p>
        </p:txBody>
      </p:sp>
      <p:sp>
        <p:nvSpPr>
          <p:cNvPr id="56" name="Oval 55"/>
          <p:cNvSpPr/>
          <p:nvPr/>
        </p:nvSpPr>
        <p:spPr>
          <a:xfrm>
            <a:off x="7779983" y="3587459"/>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8</a:t>
            </a:r>
          </a:p>
        </p:txBody>
      </p:sp>
      <p:sp>
        <p:nvSpPr>
          <p:cNvPr id="57" name="Shape 489"/>
          <p:cNvSpPr txBox="1"/>
          <p:nvPr/>
        </p:nvSpPr>
        <p:spPr>
          <a:xfrm>
            <a:off x="7900693" y="3510537"/>
            <a:ext cx="452008" cy="313975"/>
          </a:xfrm>
          <a:prstGeom prst="rect">
            <a:avLst/>
          </a:prstGeom>
          <a:noFill/>
          <a:ln>
            <a:noFill/>
          </a:ln>
        </p:spPr>
        <p:txBody>
          <a:bodyPr lIns="0" tIns="0" rIns="0" bIns="0" anchor="ctr" anchorCtr="0">
            <a:noAutofit/>
          </a:bodyPr>
          <a:lstStyle/>
          <a:p>
            <a:pPr lvl="0" algn="ctr" rtl="0">
              <a:spcBef>
                <a:spcPts val="0"/>
              </a:spcBef>
              <a:buNone/>
            </a:pPr>
            <a:r>
              <a:rPr lang="en-US" sz="800" dirty="0">
                <a:solidFill>
                  <a:schemeClr val="tx1"/>
                </a:solidFill>
              </a:rPr>
              <a:t>Report events</a:t>
            </a:r>
          </a:p>
        </p:txBody>
      </p:sp>
      <p:cxnSp>
        <p:nvCxnSpPr>
          <p:cNvPr id="58" name="Straight Arrow Connector 57"/>
          <p:cNvCxnSpPr/>
          <p:nvPr/>
        </p:nvCxnSpPr>
        <p:spPr>
          <a:xfrm flipV="1">
            <a:off x="7084289" y="2034924"/>
            <a:ext cx="0" cy="564387"/>
          </a:xfrm>
          <a:prstGeom prst="straightConnector1">
            <a:avLst/>
          </a:prstGeom>
          <a:solidFill>
            <a:srgbClr val="4F81BD"/>
          </a:solidFill>
          <a:ln w="6350" cap="flat" cmpd="sng">
            <a:solidFill>
              <a:schemeClr val="tx1"/>
            </a:solidFill>
            <a:prstDash val="solid"/>
            <a:round/>
            <a:headEnd type="none" w="med" len="med"/>
            <a:tailEnd type="arrow" w="med" len="med"/>
          </a:ln>
        </p:spPr>
      </p:cxnSp>
      <p:sp>
        <p:nvSpPr>
          <p:cNvPr id="59" name="Shape 489"/>
          <p:cNvSpPr txBox="1"/>
          <p:nvPr/>
        </p:nvSpPr>
        <p:spPr>
          <a:xfrm>
            <a:off x="7218797" y="2090404"/>
            <a:ext cx="681896" cy="264721"/>
          </a:xfrm>
          <a:prstGeom prst="rect">
            <a:avLst/>
          </a:prstGeom>
          <a:noFill/>
          <a:ln>
            <a:noFill/>
          </a:ln>
        </p:spPr>
        <p:txBody>
          <a:bodyPr lIns="0" tIns="0" rIns="0" bIns="0" anchor="ctr" anchorCtr="0">
            <a:noAutofit/>
          </a:bodyPr>
          <a:lstStyle/>
          <a:p>
            <a:pPr lvl="0" algn="ctr"/>
            <a:r>
              <a:rPr lang="en-US" sz="800" dirty="0">
                <a:solidFill>
                  <a:schemeClr val="tx1"/>
                </a:solidFill>
              </a:rPr>
              <a:t>Notify data from </a:t>
            </a:r>
            <a:r>
              <a:rPr lang="en-US" sz="800" dirty="0" err="1">
                <a:solidFill>
                  <a:schemeClr val="tx1"/>
                </a:solidFill>
              </a:rPr>
              <a:t>vProbes</a:t>
            </a:r>
            <a:r>
              <a:rPr lang="en-US" sz="800" dirty="0">
                <a:solidFill>
                  <a:schemeClr val="tx1"/>
                </a:solidFill>
              </a:rPr>
              <a:t> </a:t>
            </a:r>
          </a:p>
        </p:txBody>
      </p:sp>
      <p:sp>
        <p:nvSpPr>
          <p:cNvPr id="60" name="Oval 59"/>
          <p:cNvSpPr/>
          <p:nvPr/>
        </p:nvSpPr>
        <p:spPr>
          <a:xfrm>
            <a:off x="7114265" y="2137413"/>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9</a:t>
            </a:r>
          </a:p>
        </p:txBody>
      </p:sp>
    </p:spTree>
    <p:extLst>
      <p:ext uri="{BB962C8B-B14F-4D97-AF65-F5344CB8AC3E}">
        <p14:creationId xmlns:p14="http://schemas.microsoft.com/office/powerpoint/2010/main" val="2400608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Testing</a:t>
            </a:r>
          </a:p>
        </p:txBody>
      </p:sp>
      <p:sp>
        <p:nvSpPr>
          <p:cNvPr id="3" name="Text Placeholder 2"/>
          <p:cNvSpPr>
            <a:spLocks noGrp="1"/>
          </p:cNvSpPr>
          <p:nvPr>
            <p:ph type="body" idx="1"/>
          </p:nvPr>
        </p:nvSpPr>
        <p:spPr>
          <a:xfrm>
            <a:off x="311700" y="983149"/>
            <a:ext cx="8520599" cy="3865298"/>
          </a:xfrm>
        </p:spPr>
        <p:txBody>
          <a:bodyPr>
            <a:normAutofit fontScale="92500" lnSpcReduction="20000"/>
          </a:bodyPr>
          <a:lstStyle/>
          <a:p>
            <a:pPr marL="342900" indent="-342900">
              <a:buFont typeface="Arial" panose="020B0604020202020204" pitchFamily="34" charset="0"/>
              <a:buChar char="•"/>
            </a:pPr>
            <a:r>
              <a:rPr lang="en-US" dirty="0">
                <a:solidFill>
                  <a:schemeClr val="tx1"/>
                </a:solidFill>
              </a:rPr>
              <a:t>Passive Monitoring vs Active Testing</a:t>
            </a:r>
          </a:p>
          <a:p>
            <a:pPr marL="800100" lvl="1" indent="-342900">
              <a:spcAft>
                <a:spcPts val="600"/>
              </a:spcAft>
              <a:buFont typeface="Arial" panose="020B0604020202020204" pitchFamily="34" charset="0"/>
              <a:buChar char="•"/>
            </a:pPr>
            <a:r>
              <a:rPr lang="en-US" dirty="0">
                <a:solidFill>
                  <a:schemeClr val="tx1"/>
                </a:solidFill>
              </a:rPr>
              <a:t>Passive Monitoring is where various probes on the network targets collect useful data and will be reported when requested. </a:t>
            </a:r>
          </a:p>
          <a:p>
            <a:pPr marL="800100" lvl="1" indent="-342900">
              <a:spcAft>
                <a:spcPts val="600"/>
              </a:spcAft>
              <a:buFont typeface="Arial" panose="020B0604020202020204" pitchFamily="34" charset="0"/>
              <a:buChar char="•"/>
            </a:pPr>
            <a:r>
              <a:rPr lang="en-US" dirty="0">
                <a:solidFill>
                  <a:schemeClr val="tx1"/>
                </a:solidFill>
              </a:rPr>
              <a:t>Active testing involves dynamically injecting synthetic traffic into the network or towards a target service and  monitor the flow of that traffic and report the results to analytics systems. </a:t>
            </a:r>
          </a:p>
          <a:p>
            <a:pPr marL="342900" indent="-342900">
              <a:spcBef>
                <a:spcPts val="1200"/>
              </a:spcBef>
              <a:buFont typeface="Arial" panose="020B0604020202020204" pitchFamily="34" charset="0"/>
              <a:buChar char="•"/>
            </a:pPr>
            <a:r>
              <a:rPr lang="en-US" dirty="0">
                <a:solidFill>
                  <a:schemeClr val="tx1"/>
                </a:solidFill>
              </a:rPr>
              <a:t>Example objectives of Active Testing</a:t>
            </a:r>
          </a:p>
          <a:p>
            <a:pPr marL="800100" lvl="1" indent="-342900">
              <a:spcAft>
                <a:spcPts val="600"/>
              </a:spcAft>
              <a:buFont typeface="Arial" panose="020B0604020202020204" pitchFamily="34" charset="0"/>
              <a:buChar char="•"/>
            </a:pPr>
            <a:r>
              <a:rPr lang="en-US" dirty="0">
                <a:solidFill>
                  <a:schemeClr val="tx1"/>
                </a:solidFill>
              </a:rPr>
              <a:t>Reproduce &amp; diagnose the customer care issues and E2E network connectivity issues</a:t>
            </a:r>
          </a:p>
          <a:p>
            <a:pPr marL="800100" lvl="1" indent="-342900">
              <a:spcAft>
                <a:spcPts val="600"/>
              </a:spcAft>
              <a:buFont typeface="Arial" panose="020B0604020202020204" pitchFamily="34" charset="0"/>
              <a:buChar char="•"/>
            </a:pPr>
            <a:r>
              <a:rPr lang="en-US" dirty="0">
                <a:solidFill>
                  <a:schemeClr val="tx1"/>
                </a:solidFill>
              </a:rPr>
              <a:t>To analyze the round-trip performance, latency between devices or services</a:t>
            </a:r>
          </a:p>
          <a:p>
            <a:pPr marL="800100" lvl="1" indent="-342900">
              <a:spcAft>
                <a:spcPts val="600"/>
              </a:spcAft>
              <a:buFont typeface="Arial" panose="020B0604020202020204" pitchFamily="34" charset="0"/>
              <a:buChar char="•"/>
            </a:pPr>
            <a:r>
              <a:rPr lang="en-US" dirty="0">
                <a:solidFill>
                  <a:schemeClr val="tx1"/>
                </a:solidFill>
              </a:rPr>
              <a:t>To verify E2E SLAs are being met</a:t>
            </a:r>
          </a:p>
          <a:p>
            <a:pPr marL="342900" indent="-342900">
              <a:spcBef>
                <a:spcPts val="1200"/>
              </a:spcBef>
              <a:buFont typeface="Arial" panose="020B0604020202020204" pitchFamily="34" charset="0"/>
              <a:buChar char="•"/>
            </a:pPr>
            <a:r>
              <a:rPr lang="en-US" dirty="0">
                <a:solidFill>
                  <a:schemeClr val="tx1"/>
                </a:solidFill>
              </a:rPr>
              <a:t>A-CORD enables deployment of software-based Active Testing agents as programmable probes inside CORD.</a:t>
            </a:r>
          </a:p>
        </p:txBody>
      </p:sp>
    </p:spTree>
    <p:extLst>
      <p:ext uri="{BB962C8B-B14F-4D97-AF65-F5344CB8AC3E}">
        <p14:creationId xmlns:p14="http://schemas.microsoft.com/office/powerpoint/2010/main" val="766089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Shape 99" descr="rack_42U.gif"/>
          <p:cNvPicPr preferRelativeResize="0"/>
          <p:nvPr/>
        </p:nvPicPr>
        <p:blipFill rotWithShape="1">
          <a:blip r:embed="rId3">
            <a:alphaModFix/>
          </a:blip>
          <a:srcRect/>
          <a:stretch/>
        </p:blipFill>
        <p:spPr>
          <a:xfrm>
            <a:off x="6846149" y="3635282"/>
            <a:ext cx="711300" cy="1120500"/>
          </a:xfrm>
          <a:prstGeom prst="rect">
            <a:avLst/>
          </a:prstGeom>
          <a:noFill/>
          <a:ln>
            <a:noFill/>
          </a:ln>
        </p:spPr>
      </p:pic>
      <p:pic>
        <p:nvPicPr>
          <p:cNvPr id="21" name="Shape 99" descr="rack_42U.gif"/>
          <p:cNvPicPr preferRelativeResize="0"/>
          <p:nvPr/>
        </p:nvPicPr>
        <p:blipFill rotWithShape="1">
          <a:blip r:embed="rId3">
            <a:alphaModFix/>
          </a:blip>
          <a:srcRect/>
          <a:stretch/>
        </p:blipFill>
        <p:spPr>
          <a:xfrm>
            <a:off x="6076273" y="3635282"/>
            <a:ext cx="711300" cy="1120500"/>
          </a:xfrm>
          <a:prstGeom prst="rect">
            <a:avLst/>
          </a:prstGeom>
          <a:noFill/>
          <a:ln>
            <a:noFill/>
          </a:ln>
        </p:spPr>
      </p:pic>
      <p:cxnSp>
        <p:nvCxnSpPr>
          <p:cNvPr id="87" name="Straight Arrow Connector 86"/>
          <p:cNvCxnSpPr/>
          <p:nvPr/>
        </p:nvCxnSpPr>
        <p:spPr>
          <a:xfrm>
            <a:off x="6161851" y="2472094"/>
            <a:ext cx="20687" cy="156988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165721" y="2482638"/>
            <a:ext cx="805120" cy="160103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Active Testing in A-CORD</a:t>
            </a:r>
          </a:p>
        </p:txBody>
      </p:sp>
      <p:sp>
        <p:nvSpPr>
          <p:cNvPr id="3" name="Text Placeholder 2"/>
          <p:cNvSpPr>
            <a:spLocks noGrp="1"/>
          </p:cNvSpPr>
          <p:nvPr>
            <p:ph type="body" idx="1"/>
          </p:nvPr>
        </p:nvSpPr>
        <p:spPr>
          <a:xfrm>
            <a:off x="311700" y="1754408"/>
            <a:ext cx="4619641" cy="2303499"/>
          </a:xfrm>
        </p:spPr>
        <p:txBody>
          <a:bodyPr>
            <a:normAutofit/>
          </a:bodyPr>
          <a:lstStyle/>
          <a:p>
            <a:pPr marL="457200" indent="-457200">
              <a:buFont typeface="Arial" panose="020B0604020202020204" pitchFamily="34" charset="0"/>
              <a:buChar char="•"/>
            </a:pPr>
            <a:r>
              <a:rPr lang="en-US" dirty="0">
                <a:solidFill>
                  <a:schemeClr val="tx1"/>
                </a:solidFill>
              </a:rPr>
              <a:t>Active Test Controller</a:t>
            </a:r>
          </a:p>
          <a:p>
            <a:pPr marL="457200" indent="-457200">
              <a:buFont typeface="Arial" panose="020B0604020202020204" pitchFamily="34" charset="0"/>
              <a:buChar char="•"/>
            </a:pPr>
            <a:r>
              <a:rPr lang="en-US" dirty="0">
                <a:solidFill>
                  <a:schemeClr val="tx1"/>
                </a:solidFill>
              </a:rPr>
              <a:t>Active Test Agents</a:t>
            </a:r>
          </a:p>
          <a:p>
            <a:pPr marL="457200" indent="-457200">
              <a:buFont typeface="Arial" panose="020B0604020202020204" pitchFamily="34" charset="0"/>
              <a:buChar char="•"/>
            </a:pPr>
            <a:r>
              <a:rPr lang="en-US" dirty="0">
                <a:solidFill>
                  <a:schemeClr val="tx1"/>
                </a:solidFill>
              </a:rPr>
              <a:t>Active Test Collector</a:t>
            </a:r>
          </a:p>
        </p:txBody>
      </p:sp>
      <p:grpSp>
        <p:nvGrpSpPr>
          <p:cNvPr id="4" name="Shape 102"/>
          <p:cNvGrpSpPr/>
          <p:nvPr/>
        </p:nvGrpSpPr>
        <p:grpSpPr>
          <a:xfrm>
            <a:off x="5129156" y="3671525"/>
            <a:ext cx="671162" cy="1018979"/>
            <a:chOff x="1296937" y="4059583"/>
            <a:chExt cx="671162" cy="1132200"/>
          </a:xfrm>
        </p:grpSpPr>
        <p:sp>
          <p:nvSpPr>
            <p:cNvPr id="5" name="Shape 103"/>
            <p:cNvSpPr/>
            <p:nvPr/>
          </p:nvSpPr>
          <p:spPr>
            <a:xfrm>
              <a:off x="1478500" y="4059583"/>
              <a:ext cx="489599" cy="1132200"/>
            </a:xfrm>
            <a:prstGeom prst="rect">
              <a:avLst/>
            </a:prstGeom>
            <a:solidFill>
              <a:srgbClr val="262626"/>
            </a:solidFill>
            <a:ln w="25400" cap="flat" cmpd="sng">
              <a:solidFill>
                <a:srgbClr val="000000"/>
              </a:solidFill>
              <a:prstDash val="solid"/>
              <a:round/>
              <a:headEnd type="none" w="med" len="med"/>
              <a:tailEnd type="none" w="med" len="med"/>
            </a:ln>
          </p:spPr>
          <p:txBody>
            <a:bodyPr lIns="91375" tIns="45675" rIns="91375" bIns="45675" anchor="ctr"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900" b="0" i="0" u="none" strike="noStrike" cap="none" dirty="0">
                  <a:solidFill>
                    <a:srgbClr val="FFFFFF"/>
                  </a:solidFill>
                  <a:latin typeface="Calibri"/>
                  <a:ea typeface="Calibri"/>
                  <a:cs typeface="Calibri"/>
                  <a:sym typeface="Calibri"/>
                </a:rPr>
                <a:t>OLT/</a:t>
              </a:r>
            </a:p>
            <a:p>
              <a:pPr marL="0" marR="0" lvl="0" indent="0" algn="ctr" rtl="0">
                <a:lnSpc>
                  <a:spcPct val="100000"/>
                </a:lnSpc>
                <a:spcBef>
                  <a:spcPts val="0"/>
                </a:spcBef>
                <a:spcAft>
                  <a:spcPts val="0"/>
                </a:spcAft>
                <a:buClr>
                  <a:srgbClr val="FFFFFF"/>
                </a:buClr>
                <a:buSzPct val="25000"/>
                <a:buFont typeface="Calibri"/>
                <a:buNone/>
              </a:pPr>
              <a:r>
                <a:rPr lang="en-US" sz="900" b="0" i="0" u="none" strike="noStrike" cap="none" dirty="0" err="1">
                  <a:solidFill>
                    <a:srgbClr val="FFFFFF"/>
                  </a:solidFill>
                  <a:latin typeface="Calibri"/>
                  <a:ea typeface="Calibri"/>
                  <a:cs typeface="Calibri"/>
                  <a:sym typeface="Calibri"/>
                </a:rPr>
                <a:t>vBBU</a:t>
              </a:r>
              <a:endParaRPr lang="en-US" sz="900" b="0" i="0" u="none" strike="noStrike" cap="none" dirty="0">
                <a:solidFill>
                  <a:srgbClr val="FFFFFF"/>
                </a:solidFill>
                <a:latin typeface="Calibri"/>
                <a:ea typeface="Calibri"/>
                <a:cs typeface="Calibri"/>
                <a:sym typeface="Calibri"/>
              </a:endParaRPr>
            </a:p>
          </p:txBody>
        </p:sp>
        <p:grpSp>
          <p:nvGrpSpPr>
            <p:cNvPr id="6" name="Shape 104"/>
            <p:cNvGrpSpPr/>
            <p:nvPr/>
          </p:nvGrpSpPr>
          <p:grpSpPr>
            <a:xfrm>
              <a:off x="1296937" y="4220762"/>
              <a:ext cx="177844" cy="757758"/>
              <a:chOff x="1069691" y="3423569"/>
              <a:chExt cx="177844" cy="681989"/>
            </a:xfrm>
          </p:grpSpPr>
          <p:cxnSp>
            <p:nvCxnSpPr>
              <p:cNvPr id="7" name="Shape 105"/>
              <p:cNvCxnSpPr/>
              <p:nvPr/>
            </p:nvCxnSpPr>
            <p:spPr>
              <a:xfrm rot="5400000">
                <a:off x="1158886" y="3565410"/>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8" name="Shape 106"/>
              <p:cNvCxnSpPr/>
              <p:nvPr/>
            </p:nvCxnSpPr>
            <p:spPr>
              <a:xfrm rot="5400000">
                <a:off x="1158886" y="3641357"/>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9" name="Shape 107"/>
              <p:cNvCxnSpPr/>
              <p:nvPr/>
            </p:nvCxnSpPr>
            <p:spPr>
              <a:xfrm rot="5400000">
                <a:off x="1157145" y="3718969"/>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0" name="Shape 108"/>
              <p:cNvCxnSpPr/>
              <p:nvPr/>
            </p:nvCxnSpPr>
            <p:spPr>
              <a:xfrm rot="5400000">
                <a:off x="1158886" y="3793246"/>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1" name="Shape 109"/>
              <p:cNvCxnSpPr/>
              <p:nvPr/>
            </p:nvCxnSpPr>
            <p:spPr>
              <a:xfrm rot="5400000">
                <a:off x="1158016" y="3861680"/>
                <a:ext cx="5100" cy="172200"/>
              </a:xfrm>
              <a:prstGeom prst="straightConnector1">
                <a:avLst/>
              </a:prstGeom>
              <a:noFill/>
              <a:ln w="38100" cap="flat" cmpd="sng">
                <a:solidFill>
                  <a:srgbClr val="FF0000"/>
                </a:solidFill>
                <a:prstDash val="solid"/>
                <a:round/>
                <a:headEnd type="none" w="med" len="med"/>
                <a:tailEnd type="none" w="med" len="med"/>
              </a:ln>
            </p:spPr>
          </p:cxnSp>
          <p:cxnSp>
            <p:nvCxnSpPr>
              <p:cNvPr id="12" name="Shape 110"/>
              <p:cNvCxnSpPr/>
              <p:nvPr/>
            </p:nvCxnSpPr>
            <p:spPr>
              <a:xfrm rot="5400000">
                <a:off x="1157145" y="3936791"/>
                <a:ext cx="5100" cy="172200"/>
              </a:xfrm>
              <a:prstGeom prst="straightConnector1">
                <a:avLst/>
              </a:prstGeom>
              <a:noFill/>
              <a:ln w="38100" cap="flat" cmpd="sng">
                <a:solidFill>
                  <a:srgbClr val="003399"/>
                </a:solidFill>
                <a:prstDash val="solid"/>
                <a:round/>
                <a:headEnd type="none" w="med" len="med"/>
                <a:tailEnd type="none" w="med" len="med"/>
              </a:ln>
            </p:spPr>
          </p:cxnSp>
          <p:cxnSp>
            <p:nvCxnSpPr>
              <p:cNvPr id="13" name="Shape 111"/>
              <p:cNvCxnSpPr/>
              <p:nvPr/>
            </p:nvCxnSpPr>
            <p:spPr>
              <a:xfrm rot="5400000">
                <a:off x="1158016" y="4016908"/>
                <a:ext cx="5100" cy="172200"/>
              </a:xfrm>
              <a:prstGeom prst="straightConnector1">
                <a:avLst/>
              </a:prstGeom>
              <a:noFill/>
              <a:ln w="38100" cap="flat" cmpd="sng">
                <a:solidFill>
                  <a:srgbClr val="E94A00"/>
                </a:solidFill>
                <a:prstDash val="solid"/>
                <a:round/>
                <a:headEnd type="none" w="med" len="med"/>
                <a:tailEnd type="none" w="med" len="med"/>
              </a:ln>
            </p:spPr>
          </p:cxnSp>
          <p:cxnSp>
            <p:nvCxnSpPr>
              <p:cNvPr id="14" name="Shape 112"/>
              <p:cNvCxnSpPr/>
              <p:nvPr/>
            </p:nvCxnSpPr>
            <p:spPr>
              <a:xfrm rot="5400000">
                <a:off x="1154112" y="3340019"/>
                <a:ext cx="5100" cy="172200"/>
              </a:xfrm>
              <a:prstGeom prst="straightConnector1">
                <a:avLst/>
              </a:prstGeom>
              <a:noFill/>
              <a:ln w="38100" cap="flat" cmpd="sng">
                <a:solidFill>
                  <a:srgbClr val="FF0000"/>
                </a:solidFill>
                <a:prstDash val="solid"/>
                <a:round/>
                <a:headEnd type="none" w="med" len="med"/>
                <a:tailEnd type="none" w="med" len="med"/>
              </a:ln>
            </p:spPr>
          </p:cxnSp>
          <p:cxnSp>
            <p:nvCxnSpPr>
              <p:cNvPr id="15" name="Shape 113"/>
              <p:cNvCxnSpPr/>
              <p:nvPr/>
            </p:nvCxnSpPr>
            <p:spPr>
              <a:xfrm rot="5400000">
                <a:off x="1153241" y="3415130"/>
                <a:ext cx="5100" cy="172200"/>
              </a:xfrm>
              <a:prstGeom prst="straightConnector1">
                <a:avLst/>
              </a:prstGeom>
              <a:noFill/>
              <a:ln w="38100" cap="flat" cmpd="sng">
                <a:solidFill>
                  <a:srgbClr val="003399"/>
                </a:solidFill>
                <a:prstDash val="solid"/>
                <a:round/>
                <a:headEnd type="none" w="med" len="med"/>
                <a:tailEnd type="none" w="med" len="med"/>
              </a:ln>
            </p:spPr>
          </p:cxnSp>
          <p:cxnSp>
            <p:nvCxnSpPr>
              <p:cNvPr id="16" name="Shape 114"/>
              <p:cNvCxnSpPr/>
              <p:nvPr/>
            </p:nvCxnSpPr>
            <p:spPr>
              <a:xfrm rot="5400000">
                <a:off x="1154112" y="3495248"/>
                <a:ext cx="5100" cy="172200"/>
              </a:xfrm>
              <a:prstGeom prst="straightConnector1">
                <a:avLst/>
              </a:prstGeom>
              <a:noFill/>
              <a:ln w="38100" cap="flat" cmpd="sng">
                <a:solidFill>
                  <a:srgbClr val="E94A00"/>
                </a:solidFill>
                <a:prstDash val="solid"/>
                <a:round/>
                <a:headEnd type="none" w="med" len="med"/>
                <a:tailEnd type="none" w="med" len="med"/>
              </a:ln>
            </p:spPr>
          </p:cxnSp>
        </p:grpSp>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7047" y="3439110"/>
            <a:ext cx="489651" cy="157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2538" y="3416824"/>
            <a:ext cx="489651" cy="157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974" y="3416823"/>
            <a:ext cx="489651" cy="157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410" y="3416822"/>
            <a:ext cx="489651" cy="157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ounded Rectangle 22"/>
          <p:cNvSpPr/>
          <p:nvPr/>
        </p:nvSpPr>
        <p:spPr>
          <a:xfrm>
            <a:off x="8156726" y="3971813"/>
            <a:ext cx="675573" cy="22371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vRouter</a:t>
            </a:r>
            <a:endParaRPr lang="en-US" sz="1050" dirty="0"/>
          </a:p>
        </p:txBody>
      </p:sp>
      <p:sp>
        <p:nvSpPr>
          <p:cNvPr id="24" name="Rounded Rectangle 23"/>
          <p:cNvSpPr/>
          <p:nvPr/>
        </p:nvSpPr>
        <p:spPr>
          <a:xfrm>
            <a:off x="8156726" y="4233942"/>
            <a:ext cx="675573" cy="223719"/>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t>vRouter</a:t>
            </a:r>
            <a:endParaRPr lang="en-US" sz="1050" dirty="0"/>
          </a:p>
        </p:txBody>
      </p:sp>
      <p:pic>
        <p:nvPicPr>
          <p:cNvPr id="25"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1291" y="2825470"/>
            <a:ext cx="489651" cy="157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8357" y="2825470"/>
            <a:ext cx="489651" cy="157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7" name="Straight Connector 26"/>
          <p:cNvCxnSpPr>
            <a:stCxn id="20" idx="0"/>
            <a:endCxn id="26" idx="2"/>
          </p:cNvCxnSpPr>
          <p:nvPr/>
        </p:nvCxnSpPr>
        <p:spPr>
          <a:xfrm flipH="1" flipV="1">
            <a:off x="7453183" y="2982518"/>
            <a:ext cx="523053" cy="434304"/>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9" idx="0"/>
            <a:endCxn id="26" idx="2"/>
          </p:cNvCxnSpPr>
          <p:nvPr/>
        </p:nvCxnSpPr>
        <p:spPr>
          <a:xfrm flipV="1">
            <a:off x="7201800" y="2982518"/>
            <a:ext cx="251383" cy="434305"/>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8" idx="0"/>
            <a:endCxn id="26" idx="2"/>
          </p:cNvCxnSpPr>
          <p:nvPr/>
        </p:nvCxnSpPr>
        <p:spPr>
          <a:xfrm flipV="1">
            <a:off x="6427364" y="2982518"/>
            <a:ext cx="1025819" cy="434306"/>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7" idx="0"/>
            <a:endCxn id="26" idx="2"/>
          </p:cNvCxnSpPr>
          <p:nvPr/>
        </p:nvCxnSpPr>
        <p:spPr>
          <a:xfrm flipV="1">
            <a:off x="5661873" y="2982518"/>
            <a:ext cx="1791310" cy="456592"/>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20" idx="0"/>
            <a:endCxn id="25" idx="2"/>
          </p:cNvCxnSpPr>
          <p:nvPr/>
        </p:nvCxnSpPr>
        <p:spPr>
          <a:xfrm flipH="1" flipV="1">
            <a:off x="6096117" y="2982518"/>
            <a:ext cx="1880119" cy="434304"/>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19" idx="0"/>
            <a:endCxn id="25" idx="2"/>
          </p:cNvCxnSpPr>
          <p:nvPr/>
        </p:nvCxnSpPr>
        <p:spPr>
          <a:xfrm flipH="1" flipV="1">
            <a:off x="6096117" y="2982518"/>
            <a:ext cx="1105683" cy="434305"/>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18" idx="0"/>
            <a:endCxn id="25" idx="2"/>
          </p:cNvCxnSpPr>
          <p:nvPr/>
        </p:nvCxnSpPr>
        <p:spPr>
          <a:xfrm flipH="1" flipV="1">
            <a:off x="6096117" y="2982518"/>
            <a:ext cx="331247" cy="434306"/>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17" idx="0"/>
            <a:endCxn id="25" idx="2"/>
          </p:cNvCxnSpPr>
          <p:nvPr/>
        </p:nvCxnSpPr>
        <p:spPr>
          <a:xfrm flipV="1">
            <a:off x="5661873" y="2982518"/>
            <a:ext cx="434244" cy="456592"/>
          </a:xfrm>
          <a:prstGeom prst="line">
            <a:avLst/>
          </a:prstGeom>
          <a:ln w="9525" cmpd="sng">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52" name="Elbow Connector 51"/>
          <p:cNvCxnSpPr>
            <a:stCxn id="20" idx="2"/>
            <a:endCxn id="23" idx="1"/>
          </p:cNvCxnSpPr>
          <p:nvPr/>
        </p:nvCxnSpPr>
        <p:spPr>
          <a:xfrm rot="16200000" flipH="1">
            <a:off x="7811581" y="3738528"/>
            <a:ext cx="509800" cy="18049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20" idx="2"/>
            <a:endCxn id="24" idx="1"/>
          </p:cNvCxnSpPr>
          <p:nvPr/>
        </p:nvCxnSpPr>
        <p:spPr>
          <a:xfrm rot="16200000" flipH="1">
            <a:off x="7680517" y="3869592"/>
            <a:ext cx="771929" cy="180490"/>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2" idx="0"/>
            <a:endCxn id="19" idx="2"/>
          </p:cNvCxnSpPr>
          <p:nvPr/>
        </p:nvCxnSpPr>
        <p:spPr>
          <a:xfrm flipV="1">
            <a:off x="7201799" y="3573874"/>
            <a:ext cx="1" cy="61408"/>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21" idx="0"/>
            <a:endCxn id="18" idx="2"/>
          </p:cNvCxnSpPr>
          <p:nvPr/>
        </p:nvCxnSpPr>
        <p:spPr>
          <a:xfrm flipH="1" flipV="1">
            <a:off x="6427364" y="3573875"/>
            <a:ext cx="4559" cy="614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 idx="0"/>
            <a:endCxn id="17" idx="2"/>
          </p:cNvCxnSpPr>
          <p:nvPr/>
        </p:nvCxnSpPr>
        <p:spPr>
          <a:xfrm flipV="1">
            <a:off x="5555519" y="3596161"/>
            <a:ext cx="106354" cy="75364"/>
          </a:xfrm>
          <a:prstGeom prst="line">
            <a:avLst/>
          </a:prstGeom>
        </p:spPr>
        <p:style>
          <a:lnRef idx="1">
            <a:schemeClr val="accent1"/>
          </a:lnRef>
          <a:fillRef idx="0">
            <a:schemeClr val="accent1"/>
          </a:fillRef>
          <a:effectRef idx="0">
            <a:schemeClr val="accent1"/>
          </a:effectRef>
          <a:fontRef idx="minor">
            <a:schemeClr val="tx1"/>
          </a:fontRef>
        </p:style>
      </p:cxnSp>
      <p:sp>
        <p:nvSpPr>
          <p:cNvPr id="62" name="Shape 219"/>
          <p:cNvSpPr/>
          <p:nvPr/>
        </p:nvSpPr>
        <p:spPr>
          <a:xfrm>
            <a:off x="5629962" y="1184793"/>
            <a:ext cx="2339162" cy="34650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t>Active Test Analytics</a:t>
            </a:r>
          </a:p>
        </p:txBody>
      </p:sp>
      <p:sp>
        <p:nvSpPr>
          <p:cNvPr id="66" name="Rectangle 65"/>
          <p:cNvSpPr/>
          <p:nvPr/>
        </p:nvSpPr>
        <p:spPr>
          <a:xfrm>
            <a:off x="6116625" y="4041975"/>
            <a:ext cx="448634" cy="3187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solidFill>
                  <a:schemeClr val="tx1"/>
                </a:solidFill>
              </a:rPr>
              <a:t>Active Test Agent</a:t>
            </a:r>
          </a:p>
          <a:p>
            <a:pPr algn="ctr"/>
            <a:r>
              <a:rPr lang="en-US" sz="700" dirty="0">
                <a:solidFill>
                  <a:schemeClr val="tx1"/>
                </a:solidFill>
              </a:rPr>
              <a:t>(Source)</a:t>
            </a:r>
          </a:p>
        </p:txBody>
      </p:sp>
      <p:sp>
        <p:nvSpPr>
          <p:cNvPr id="67" name="Rectangle 66"/>
          <p:cNvSpPr/>
          <p:nvPr/>
        </p:nvSpPr>
        <p:spPr>
          <a:xfrm>
            <a:off x="6892248" y="4041975"/>
            <a:ext cx="448634" cy="3187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700" dirty="0">
                <a:solidFill>
                  <a:schemeClr val="tx1"/>
                </a:solidFill>
              </a:rPr>
              <a:t>Active Test Agent</a:t>
            </a:r>
          </a:p>
          <a:p>
            <a:pPr algn="ctr"/>
            <a:r>
              <a:rPr lang="en-US" sz="700" dirty="0">
                <a:solidFill>
                  <a:schemeClr val="tx1"/>
                </a:solidFill>
              </a:rPr>
              <a:t>(Sink)</a:t>
            </a:r>
          </a:p>
        </p:txBody>
      </p:sp>
      <p:cxnSp>
        <p:nvCxnSpPr>
          <p:cNvPr id="72" name="Straight Connector 71"/>
          <p:cNvCxnSpPr>
            <a:stCxn id="66" idx="0"/>
          </p:cNvCxnSpPr>
          <p:nvPr/>
        </p:nvCxnSpPr>
        <p:spPr>
          <a:xfrm flipV="1">
            <a:off x="6340942" y="3573872"/>
            <a:ext cx="0" cy="468103"/>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5982760" y="2982520"/>
            <a:ext cx="358182" cy="613638"/>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19" idx="2"/>
          </p:cNvCxnSpPr>
          <p:nvPr/>
        </p:nvCxnSpPr>
        <p:spPr>
          <a:xfrm>
            <a:off x="5982760" y="3010131"/>
            <a:ext cx="1219040" cy="563743"/>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9" idx="2"/>
          </p:cNvCxnSpPr>
          <p:nvPr/>
        </p:nvCxnSpPr>
        <p:spPr>
          <a:xfrm>
            <a:off x="7201800" y="3573874"/>
            <a:ext cx="6557" cy="468101"/>
          </a:xfrm>
          <a:prstGeom prst="line">
            <a:avLst/>
          </a:prstGeom>
          <a:ln w="38100">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202446" y="1531293"/>
            <a:ext cx="0" cy="50583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85" name="Shape 489"/>
          <p:cNvSpPr txBox="1"/>
          <p:nvPr/>
        </p:nvSpPr>
        <p:spPr>
          <a:xfrm>
            <a:off x="5375786" y="1597541"/>
            <a:ext cx="757800" cy="417900"/>
          </a:xfrm>
          <a:prstGeom prst="rect">
            <a:avLst/>
          </a:prstGeom>
          <a:noFill/>
          <a:ln>
            <a:noFill/>
          </a:ln>
        </p:spPr>
        <p:txBody>
          <a:bodyPr lIns="91425" tIns="91425" rIns="91425" bIns="91425" anchor="ctr" anchorCtr="0">
            <a:noAutofit/>
          </a:bodyPr>
          <a:lstStyle/>
          <a:p>
            <a:pPr lvl="0" algn="ctr" rtl="0">
              <a:spcBef>
                <a:spcPts val="0"/>
              </a:spcBef>
              <a:buNone/>
            </a:pPr>
            <a:r>
              <a:rPr lang="en-US" sz="800" dirty="0"/>
              <a:t>Enable Source &amp; Sink Probes</a:t>
            </a:r>
          </a:p>
        </p:txBody>
      </p:sp>
      <p:sp>
        <p:nvSpPr>
          <p:cNvPr id="91" name="Shape 489"/>
          <p:cNvSpPr txBox="1"/>
          <p:nvPr/>
        </p:nvSpPr>
        <p:spPr>
          <a:xfrm>
            <a:off x="5331797" y="2472094"/>
            <a:ext cx="916938" cy="313975"/>
          </a:xfrm>
          <a:prstGeom prst="rect">
            <a:avLst/>
          </a:prstGeom>
          <a:noFill/>
          <a:ln>
            <a:noFill/>
          </a:ln>
        </p:spPr>
        <p:txBody>
          <a:bodyPr lIns="91425" tIns="91425" rIns="91425" bIns="91425" anchor="ctr" anchorCtr="0">
            <a:noAutofit/>
          </a:bodyPr>
          <a:lstStyle/>
          <a:p>
            <a:pPr lvl="0" algn="ctr" rtl="0">
              <a:spcBef>
                <a:spcPts val="0"/>
              </a:spcBef>
              <a:buNone/>
            </a:pPr>
            <a:r>
              <a:rPr lang="en-US" sz="800" dirty="0"/>
              <a:t>Deploy &amp; Activate Probes</a:t>
            </a:r>
          </a:p>
        </p:txBody>
      </p:sp>
      <p:cxnSp>
        <p:nvCxnSpPr>
          <p:cNvPr id="93" name="Straight Arrow Connector 92"/>
          <p:cNvCxnSpPr/>
          <p:nvPr/>
        </p:nvCxnSpPr>
        <p:spPr>
          <a:xfrm flipV="1">
            <a:off x="6464090" y="2465571"/>
            <a:ext cx="665155" cy="1576405"/>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67" idx="0"/>
          </p:cNvCxnSpPr>
          <p:nvPr/>
        </p:nvCxnSpPr>
        <p:spPr>
          <a:xfrm flipV="1">
            <a:off x="7116565" y="2482638"/>
            <a:ext cx="12373" cy="1559337"/>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7121333" y="1509636"/>
            <a:ext cx="0" cy="527491"/>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Shape 489"/>
          <p:cNvSpPr txBox="1"/>
          <p:nvPr/>
        </p:nvSpPr>
        <p:spPr>
          <a:xfrm>
            <a:off x="7040378" y="2524958"/>
            <a:ext cx="569346" cy="235895"/>
          </a:xfrm>
          <a:prstGeom prst="rect">
            <a:avLst/>
          </a:prstGeom>
          <a:noFill/>
          <a:ln>
            <a:noFill/>
          </a:ln>
        </p:spPr>
        <p:txBody>
          <a:bodyPr lIns="91425" tIns="91425" rIns="91425" bIns="91425" anchor="ctr" anchorCtr="0">
            <a:noAutofit/>
          </a:bodyPr>
          <a:lstStyle/>
          <a:p>
            <a:pPr lvl="0" algn="ctr" rtl="0">
              <a:spcBef>
                <a:spcPts val="0"/>
              </a:spcBef>
              <a:buNone/>
            </a:pPr>
            <a:r>
              <a:rPr lang="en-US" sz="800" dirty="0"/>
              <a:t>Report Results</a:t>
            </a:r>
          </a:p>
        </p:txBody>
      </p:sp>
      <p:sp>
        <p:nvSpPr>
          <p:cNvPr id="102" name="Shape 489"/>
          <p:cNvSpPr txBox="1"/>
          <p:nvPr/>
        </p:nvSpPr>
        <p:spPr>
          <a:xfrm>
            <a:off x="7056932" y="1666262"/>
            <a:ext cx="569346" cy="235895"/>
          </a:xfrm>
          <a:prstGeom prst="rect">
            <a:avLst/>
          </a:prstGeom>
          <a:noFill/>
          <a:ln>
            <a:noFill/>
          </a:ln>
        </p:spPr>
        <p:txBody>
          <a:bodyPr lIns="91425" tIns="91425" rIns="91425" bIns="91425" anchor="ctr" anchorCtr="0">
            <a:noAutofit/>
          </a:bodyPr>
          <a:lstStyle/>
          <a:p>
            <a:pPr lvl="0" algn="ctr" rtl="0">
              <a:spcBef>
                <a:spcPts val="0"/>
              </a:spcBef>
              <a:buNone/>
            </a:pPr>
            <a:r>
              <a:rPr lang="en-US" sz="800" dirty="0"/>
              <a:t>Notify Results</a:t>
            </a:r>
          </a:p>
        </p:txBody>
      </p:sp>
      <p:sp>
        <p:nvSpPr>
          <p:cNvPr id="59" name="Oval 58"/>
          <p:cNvSpPr/>
          <p:nvPr/>
        </p:nvSpPr>
        <p:spPr>
          <a:xfrm>
            <a:off x="5411820" y="1635353"/>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a:t>
            </a:r>
          </a:p>
        </p:txBody>
      </p:sp>
      <p:sp>
        <p:nvSpPr>
          <p:cNvPr id="63" name="Oval 62"/>
          <p:cNvSpPr/>
          <p:nvPr/>
        </p:nvSpPr>
        <p:spPr>
          <a:xfrm>
            <a:off x="5431912" y="2502435"/>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2</a:t>
            </a:r>
          </a:p>
        </p:txBody>
      </p:sp>
      <p:sp>
        <p:nvSpPr>
          <p:cNvPr id="64" name="Oval 63"/>
          <p:cNvSpPr/>
          <p:nvPr/>
        </p:nvSpPr>
        <p:spPr>
          <a:xfrm>
            <a:off x="6069419" y="4147013"/>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2</a:t>
            </a:r>
          </a:p>
        </p:txBody>
      </p:sp>
      <p:sp>
        <p:nvSpPr>
          <p:cNvPr id="65" name="Oval 64"/>
          <p:cNvSpPr/>
          <p:nvPr/>
        </p:nvSpPr>
        <p:spPr>
          <a:xfrm>
            <a:off x="5955830" y="3175369"/>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3</a:t>
            </a:r>
          </a:p>
        </p:txBody>
      </p:sp>
      <p:sp>
        <p:nvSpPr>
          <p:cNvPr id="68" name="Oval 67"/>
          <p:cNvSpPr/>
          <p:nvPr/>
        </p:nvSpPr>
        <p:spPr>
          <a:xfrm>
            <a:off x="6891603" y="2587442"/>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4</a:t>
            </a:r>
          </a:p>
        </p:txBody>
      </p:sp>
      <p:sp>
        <p:nvSpPr>
          <p:cNvPr id="69" name="Oval 68"/>
          <p:cNvSpPr/>
          <p:nvPr/>
        </p:nvSpPr>
        <p:spPr>
          <a:xfrm>
            <a:off x="6976211" y="1707280"/>
            <a:ext cx="128334" cy="14885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5</a:t>
            </a:r>
          </a:p>
        </p:txBody>
      </p:sp>
      <p:sp>
        <p:nvSpPr>
          <p:cNvPr id="70" name="Shape 469"/>
          <p:cNvSpPr/>
          <p:nvPr/>
        </p:nvSpPr>
        <p:spPr>
          <a:xfrm>
            <a:off x="5661872" y="2037127"/>
            <a:ext cx="2225557" cy="4179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lang="en-US" sz="1100" b="1" dirty="0">
              <a:solidFill>
                <a:schemeClr val="lt1"/>
              </a:solidFill>
            </a:endParaRPr>
          </a:p>
        </p:txBody>
      </p:sp>
      <p:sp>
        <p:nvSpPr>
          <p:cNvPr id="71" name="Shape 166"/>
          <p:cNvSpPr/>
          <p:nvPr/>
        </p:nvSpPr>
        <p:spPr>
          <a:xfrm>
            <a:off x="5789878" y="2310846"/>
            <a:ext cx="1969543" cy="124158"/>
          </a:xfrm>
          <a:prstGeom prst="rect">
            <a:avLst/>
          </a:prstGeom>
          <a:solidFill>
            <a:schemeClr val="accent6">
              <a:lumMod val="75000"/>
            </a:schemeClr>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dirty="0"/>
              <a:t>Active Test Controller &amp; Collector</a:t>
            </a:r>
          </a:p>
        </p:txBody>
      </p:sp>
      <p:sp>
        <p:nvSpPr>
          <p:cNvPr id="73" name="Shape 166"/>
          <p:cNvSpPr/>
          <p:nvPr/>
        </p:nvSpPr>
        <p:spPr>
          <a:xfrm>
            <a:off x="5761867" y="2087803"/>
            <a:ext cx="1969543" cy="124158"/>
          </a:xfrm>
          <a:prstGeom prst="rect">
            <a:avLst/>
          </a:prstGeom>
          <a:noFill/>
          <a:ln w="9525" cap="flat" cmpd="sng">
            <a:noFill/>
            <a:prstDash val="solid"/>
            <a:round/>
            <a:headEnd type="none" w="med" len="med"/>
            <a:tailEnd type="none" w="med" len="med"/>
          </a:ln>
        </p:spPr>
        <p:txBody>
          <a:bodyPr lIns="91425" tIns="91425" rIns="91425" bIns="91425" anchor="ctr" anchorCtr="0">
            <a:noAutofit/>
          </a:bodyPr>
          <a:lstStyle/>
          <a:p>
            <a:pPr lvl="0" algn="ctr"/>
            <a:r>
              <a:rPr lang="en-US" sz="1000" b="1" dirty="0">
                <a:solidFill>
                  <a:schemeClr val="bg1"/>
                </a:solidFill>
              </a:rPr>
              <a:t>Monitoring-as-a-Service</a:t>
            </a:r>
          </a:p>
        </p:txBody>
      </p:sp>
    </p:spTree>
    <p:extLst>
      <p:ext uri="{BB962C8B-B14F-4D97-AF65-F5344CB8AC3E}">
        <p14:creationId xmlns:p14="http://schemas.microsoft.com/office/powerpoint/2010/main" val="1667567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Testing: CORD Use Cases</a:t>
            </a:r>
          </a:p>
        </p:txBody>
      </p:sp>
      <p:sp>
        <p:nvSpPr>
          <p:cNvPr id="3" name="Text Placeholder 2"/>
          <p:cNvSpPr>
            <a:spLocks noGrp="1"/>
          </p:cNvSpPr>
          <p:nvPr>
            <p:ph type="body" idx="1"/>
          </p:nvPr>
        </p:nvSpPr>
        <p:spPr>
          <a:xfrm>
            <a:off x="311699" y="983149"/>
            <a:ext cx="8396365" cy="3354936"/>
          </a:xfrm>
        </p:spPr>
        <p:txBody>
          <a:bodyPr>
            <a:normAutofit/>
          </a:bodyPr>
          <a:lstStyle/>
          <a:p>
            <a:pPr marL="342900" indent="-342900">
              <a:buFont typeface="Arial" panose="020B0604020202020204" pitchFamily="34" charset="0"/>
              <a:buChar char="•"/>
            </a:pPr>
            <a:r>
              <a:rPr lang="en-US" dirty="0">
                <a:solidFill>
                  <a:schemeClr val="tx1"/>
                </a:solidFill>
              </a:rPr>
              <a:t>Fabric Connectivity, Throughput Validation &amp; Congestion detection</a:t>
            </a:r>
          </a:p>
          <a:p>
            <a:pPr marL="342900" indent="-342900">
              <a:buFont typeface="Arial" panose="020B0604020202020204" pitchFamily="34" charset="0"/>
              <a:buChar char="•"/>
            </a:pPr>
            <a:r>
              <a:rPr lang="en-US" dirty="0">
                <a:solidFill>
                  <a:schemeClr val="tx1"/>
                </a:solidFill>
              </a:rPr>
              <a:t>E2E Subscriber Internet Connectivity and SLA validation</a:t>
            </a:r>
          </a:p>
          <a:p>
            <a:pPr marL="342900" indent="-342900">
              <a:buFont typeface="Arial" panose="020B0604020202020204" pitchFamily="34" charset="0"/>
              <a:buChar char="•"/>
            </a:pPr>
            <a:r>
              <a:rPr lang="en-US" dirty="0">
                <a:solidFill>
                  <a:schemeClr val="tx1"/>
                </a:solidFill>
              </a:rPr>
              <a:t>Certification of New CORD Services</a:t>
            </a:r>
          </a:p>
          <a:p>
            <a:pPr marL="342900" indent="-342900">
              <a:buFont typeface="Arial" panose="020B0604020202020204" pitchFamily="34" charset="0"/>
              <a:buChar char="•"/>
            </a:pPr>
            <a:r>
              <a:rPr lang="en-US" dirty="0">
                <a:solidFill>
                  <a:schemeClr val="tx1"/>
                </a:solidFill>
              </a:rPr>
              <a:t>Monitor Video Quality of Experience</a:t>
            </a:r>
          </a:p>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345839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Shape 772"/>
          <p:cNvSpPr txBox="1">
            <a:spLocks noGrp="1"/>
          </p:cNvSpPr>
          <p:nvPr>
            <p:ph type="title"/>
          </p:nvPr>
        </p:nvSpPr>
        <p:spPr>
          <a:xfrm>
            <a:off x="311700" y="87559"/>
            <a:ext cx="8520600" cy="572700"/>
          </a:xfrm>
          <a:prstGeom prst="rect">
            <a:avLst/>
          </a:prstGeom>
        </p:spPr>
        <p:txBody>
          <a:bodyPr lIns="91425" tIns="91425" rIns="91425" bIns="91425" anchor="t" anchorCtr="0">
            <a:noAutofit/>
          </a:bodyPr>
          <a:lstStyle/>
          <a:p>
            <a:pPr lvl="0">
              <a:spcBef>
                <a:spcPts val="0"/>
              </a:spcBef>
              <a:buNone/>
            </a:pPr>
            <a:r>
              <a:rPr lang="en-US"/>
              <a:t>Current Implementation</a:t>
            </a:r>
          </a:p>
        </p:txBody>
      </p:sp>
      <p:sp>
        <p:nvSpPr>
          <p:cNvPr id="773" name="Shape 773"/>
          <p:cNvSpPr txBox="1">
            <a:spLocks noGrp="1"/>
          </p:cNvSpPr>
          <p:nvPr>
            <p:ph type="body" idx="1"/>
          </p:nvPr>
        </p:nvSpPr>
        <p:spPr>
          <a:xfrm>
            <a:off x="311700" y="983149"/>
            <a:ext cx="8520600" cy="3416400"/>
          </a:xfrm>
          <a:prstGeom prst="rect">
            <a:avLst/>
          </a:prstGeom>
        </p:spPr>
        <p:txBody>
          <a:bodyPr lIns="91425" tIns="91425" rIns="91425" bIns="91425" anchor="t" anchorCtr="0">
            <a:noAutofit/>
          </a:bodyPr>
          <a:lstStyle/>
          <a:p>
            <a:pPr marL="457200" lvl="0" indent="-228600" rtl="0">
              <a:spcBef>
                <a:spcPts val="0"/>
              </a:spcBef>
              <a:buChar char="●"/>
            </a:pPr>
            <a:r>
              <a:rPr lang="en-US" dirty="0">
                <a:solidFill>
                  <a:schemeClr val="tx1"/>
                </a:solidFill>
              </a:rPr>
              <a:t>Proof-of-Concept</a:t>
            </a:r>
          </a:p>
          <a:p>
            <a:pPr marL="914400" lvl="1" indent="-228600" rtl="0">
              <a:spcBef>
                <a:spcPts val="0"/>
              </a:spcBef>
              <a:buChar char="○"/>
            </a:pPr>
            <a:r>
              <a:rPr lang="en-US" dirty="0">
                <a:solidFill>
                  <a:schemeClr val="tx1"/>
                </a:solidFill>
              </a:rPr>
              <a:t>Implementation of Monitoring-as-a-Service using </a:t>
            </a:r>
            <a:r>
              <a:rPr lang="en-US" dirty="0" err="1">
                <a:solidFill>
                  <a:schemeClr val="tx1"/>
                </a:solidFill>
              </a:rPr>
              <a:t>openstack</a:t>
            </a:r>
            <a:r>
              <a:rPr lang="en-US" dirty="0">
                <a:solidFill>
                  <a:schemeClr val="tx1"/>
                </a:solidFill>
              </a:rPr>
              <a:t> ceilometer and </a:t>
            </a:r>
            <a:r>
              <a:rPr lang="en-US" dirty="0" err="1">
                <a:solidFill>
                  <a:schemeClr val="tx1"/>
                </a:solidFill>
              </a:rPr>
              <a:t>sflow</a:t>
            </a:r>
            <a:r>
              <a:rPr lang="en-US" dirty="0">
                <a:solidFill>
                  <a:schemeClr val="tx1"/>
                </a:solidFill>
              </a:rPr>
              <a:t> based data collection, storage and delivery mechanisms in CORD development (</a:t>
            </a:r>
            <a:r>
              <a:rPr lang="en-US" dirty="0" err="1">
                <a:solidFill>
                  <a:schemeClr val="tx1"/>
                </a:solidFill>
              </a:rPr>
              <a:t>cloudlab</a:t>
            </a:r>
            <a:r>
              <a:rPr lang="en-US" dirty="0">
                <a:solidFill>
                  <a:schemeClr val="tx1"/>
                </a:solidFill>
              </a:rPr>
              <a:t> &amp; </a:t>
            </a:r>
            <a:r>
              <a:rPr lang="en-US" dirty="0" err="1">
                <a:solidFill>
                  <a:schemeClr val="tx1"/>
                </a:solidFill>
              </a:rPr>
              <a:t>devstack</a:t>
            </a:r>
            <a:r>
              <a:rPr lang="en-US" dirty="0">
                <a:solidFill>
                  <a:schemeClr val="tx1"/>
                </a:solidFill>
              </a:rPr>
              <a:t>) environment</a:t>
            </a:r>
          </a:p>
          <a:p>
            <a:pPr marL="914400" lvl="1" indent="-228600" rtl="0">
              <a:spcBef>
                <a:spcPts val="0"/>
              </a:spcBef>
              <a:buChar char="○"/>
            </a:pPr>
            <a:r>
              <a:rPr lang="en-US" dirty="0">
                <a:solidFill>
                  <a:schemeClr val="tx1"/>
                </a:solidFill>
              </a:rPr>
              <a:t>Integration with existing probes in CORD (Compute &amp; Hypervisor, ONOS SDN controller, </a:t>
            </a:r>
            <a:r>
              <a:rPr lang="en-US" dirty="0" err="1">
                <a:solidFill>
                  <a:schemeClr val="tx1"/>
                </a:solidFill>
              </a:rPr>
              <a:t>vSG</a:t>
            </a:r>
            <a:r>
              <a:rPr lang="en-US" dirty="0">
                <a:solidFill>
                  <a:schemeClr val="tx1"/>
                </a:solidFill>
              </a:rPr>
              <a:t> service VNF)</a:t>
            </a:r>
          </a:p>
          <a:p>
            <a:pPr marL="914400" lvl="1" indent="-228600" rtl="0">
              <a:spcBef>
                <a:spcPts val="0"/>
              </a:spcBef>
              <a:buChar char="○"/>
            </a:pPr>
            <a:r>
              <a:rPr lang="en-US" dirty="0">
                <a:solidFill>
                  <a:schemeClr val="tx1"/>
                </a:solidFill>
              </a:rPr>
              <a:t>Implementation of open source Service aware Auto-scaling analytics application and Residential Subscriber diagnostics portal on top of A-CORD</a:t>
            </a:r>
          </a:p>
          <a:p>
            <a:pPr marL="914400" lvl="1" indent="-228600">
              <a:spcBef>
                <a:spcPts val="0"/>
              </a:spcBef>
              <a:buChar char="○"/>
            </a:pPr>
            <a:r>
              <a:rPr lang="en-US" dirty="0">
                <a:solidFill>
                  <a:schemeClr val="tx1"/>
                </a:solidFill>
              </a:rPr>
              <a:t>Integration of A-CORD platform with 3rd party analytics applications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lIns="91425" tIns="91425" rIns="91425" bIns="91425" anchor="t" anchorCtr="0">
            <a:noAutofit/>
          </a:bodyPr>
          <a:lstStyle/>
          <a:p>
            <a:r>
              <a:rPr lang="en-US" sz="2700" dirty="0">
                <a:solidFill>
                  <a:srgbClr val="FFFFFF"/>
                </a:solidFill>
                <a:latin typeface="Calibri (Heading)"/>
                <a:cs typeface="Calibri (Heading)"/>
                <a:rtl val="0"/>
              </a:rPr>
              <a:t>A-CORD Collaborators &amp; Interest</a:t>
            </a:r>
          </a:p>
        </p:txBody>
      </p:sp>
      <p:sp>
        <p:nvSpPr>
          <p:cNvPr id="3" name="Content Placeholder 2"/>
          <p:cNvSpPr>
            <a:spLocks noGrp="1"/>
          </p:cNvSpPr>
          <p:nvPr>
            <p:ph idx="1"/>
          </p:nvPr>
        </p:nvSpPr>
        <p:spPr>
          <a:xfrm>
            <a:off x="936100" y="1065037"/>
            <a:ext cx="3199178" cy="3416400"/>
          </a:xfrm>
        </p:spPr>
        <p:txBody>
          <a:bodyPr/>
          <a:lstStyle/>
          <a:p>
            <a:pPr marL="342900" indent="-342900">
              <a:buFont typeface="Arial" panose="020B0604020202020204" pitchFamily="34" charset="0"/>
              <a:buChar char="•"/>
            </a:pPr>
            <a:r>
              <a:rPr lang="en-US" dirty="0" err="1">
                <a:solidFill>
                  <a:schemeClr val="tx1"/>
                </a:solidFill>
              </a:rPr>
              <a:t>ON.Lab</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AT&amp;T</a:t>
            </a:r>
          </a:p>
          <a:p>
            <a:pPr marL="342900" indent="-342900">
              <a:buFont typeface="Arial" panose="020B0604020202020204" pitchFamily="34" charset="0"/>
              <a:buChar char="•"/>
            </a:pPr>
            <a:r>
              <a:rPr lang="en-US" dirty="0">
                <a:solidFill>
                  <a:schemeClr val="tx1"/>
                </a:solidFill>
              </a:rPr>
              <a:t>Ericsson</a:t>
            </a:r>
          </a:p>
          <a:p>
            <a:pPr marL="342900" indent="-342900">
              <a:buFont typeface="Arial" panose="020B0604020202020204" pitchFamily="34" charset="0"/>
              <a:buChar char="•"/>
            </a:pPr>
            <a:r>
              <a:rPr lang="en-US" dirty="0">
                <a:solidFill>
                  <a:schemeClr val="tx1"/>
                </a:solidFill>
              </a:rPr>
              <a:t>Verizon</a:t>
            </a:r>
          </a:p>
          <a:p>
            <a:pPr marL="342900" indent="-342900">
              <a:buFont typeface="Arial" panose="020B0604020202020204" pitchFamily="34" charset="0"/>
              <a:buChar char="•"/>
            </a:pPr>
            <a:r>
              <a:rPr lang="en-US" dirty="0">
                <a:solidFill>
                  <a:schemeClr val="tx1"/>
                </a:solidFill>
              </a:rPr>
              <a:t>Google</a:t>
            </a:r>
          </a:p>
          <a:p>
            <a:pPr marL="342900" indent="-342900">
              <a:buFont typeface="Arial" panose="020B0604020202020204" pitchFamily="34" charset="0"/>
              <a:buChar char="•"/>
            </a:pPr>
            <a:r>
              <a:rPr lang="en-US" dirty="0">
                <a:solidFill>
                  <a:schemeClr val="tx1"/>
                </a:solidFill>
              </a:rPr>
              <a:t>Broadcom</a:t>
            </a:r>
          </a:p>
        </p:txBody>
      </p:sp>
      <p:sp>
        <p:nvSpPr>
          <p:cNvPr id="4" name="Content Placeholder 2"/>
          <p:cNvSpPr txBox="1">
            <a:spLocks/>
          </p:cNvSpPr>
          <p:nvPr/>
        </p:nvSpPr>
        <p:spPr>
          <a:xfrm>
            <a:off x="4387273" y="1065037"/>
            <a:ext cx="3721206" cy="3416400"/>
          </a:xfrm>
          <a:prstGeom prst="rect">
            <a:avLst/>
          </a:prstGeom>
          <a:noFill/>
          <a:ln>
            <a:noFill/>
          </a:ln>
        </p:spPr>
        <p:txBody>
          <a:bodyPr lIns="91409" tIns="91409" rIns="91409" bIns="91409" anchor="t" anchorCtr="0"/>
          <a:lstStyle>
            <a:defPPr marR="0" lvl="0" algn="l" rtl="0">
              <a:lnSpc>
                <a:spcPct val="100000"/>
              </a:lnSpc>
              <a:spcBef>
                <a:spcPts val="0"/>
              </a:spcBef>
              <a:spcAft>
                <a:spcPts val="0"/>
              </a:spcAft>
            </a:defPPr>
            <a:lvl1pPr marR="0" lvl="0" algn="l" rtl="0">
              <a:lnSpc>
                <a:spcPct val="100000"/>
              </a:lnSpc>
              <a:spcBef>
                <a:spcPts val="0"/>
              </a:spcBef>
              <a:spcAft>
                <a:spcPts val="2133"/>
              </a:spcAft>
              <a:buClr>
                <a:schemeClr val="dk2"/>
              </a:buClr>
              <a:buSzPct val="100000"/>
              <a:buNone/>
              <a:defRPr sz="32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9pPr>
          </a:lstStyle>
          <a:p>
            <a:pPr marL="342900" indent="-342900">
              <a:buFont typeface="Arial" panose="020B0604020202020204" pitchFamily="34" charset="0"/>
              <a:buChar char="•"/>
            </a:pPr>
            <a:r>
              <a:rPr lang="en-US" sz="2400" dirty="0" err="1">
                <a:solidFill>
                  <a:schemeClr val="tx1"/>
                </a:solidFill>
              </a:rPr>
              <a:t>Viavi</a:t>
            </a:r>
            <a:endParaRPr lang="en-US" sz="2400" dirty="0">
              <a:solidFill>
                <a:schemeClr val="tx1"/>
              </a:solidFill>
            </a:endParaRPr>
          </a:p>
          <a:p>
            <a:pPr marL="342900" indent="-342900">
              <a:buFont typeface="Arial" panose="020B0604020202020204" pitchFamily="34" charset="0"/>
              <a:buChar char="•"/>
            </a:pPr>
            <a:r>
              <a:rPr lang="en-US" sz="2400" dirty="0" err="1">
                <a:solidFill>
                  <a:schemeClr val="tx1"/>
                </a:solidFill>
              </a:rPr>
              <a:t>Accton</a:t>
            </a:r>
            <a:endParaRPr lang="en-US" sz="2400" dirty="0">
              <a:solidFill>
                <a:schemeClr val="tx1"/>
              </a:solidFill>
            </a:endParaRPr>
          </a:p>
          <a:p>
            <a:pPr marL="342900" indent="-342900">
              <a:buFont typeface="Arial" panose="020B0604020202020204" pitchFamily="34" charset="0"/>
              <a:buChar char="•"/>
            </a:pPr>
            <a:r>
              <a:rPr lang="en-US" sz="2400" dirty="0" err="1">
                <a:solidFill>
                  <a:schemeClr val="tx1"/>
                </a:solidFill>
              </a:rPr>
              <a:t>Netronome</a:t>
            </a:r>
            <a:endParaRPr lang="en-US" sz="2400" dirty="0">
              <a:solidFill>
                <a:schemeClr val="tx1"/>
              </a:solidFill>
            </a:endParaRPr>
          </a:p>
          <a:p>
            <a:pPr marL="342900" indent="-342900">
              <a:buFont typeface="Arial" panose="020B0604020202020204" pitchFamily="34" charset="0"/>
              <a:buChar char="•"/>
            </a:pPr>
            <a:r>
              <a:rPr lang="en-US" sz="2400" dirty="0">
                <a:solidFill>
                  <a:schemeClr val="tx1"/>
                </a:solidFill>
              </a:rPr>
              <a:t>Cavium</a:t>
            </a:r>
          </a:p>
          <a:p>
            <a:pPr marL="342900" indent="-342900">
              <a:buFont typeface="Arial" panose="020B0604020202020204" pitchFamily="34" charset="0"/>
              <a:buChar char="•"/>
            </a:pPr>
            <a:r>
              <a:rPr lang="en-US" sz="2400" dirty="0" err="1">
                <a:solidFill>
                  <a:schemeClr val="tx1"/>
                </a:solidFill>
              </a:rPr>
              <a:t>Airhop</a:t>
            </a:r>
            <a:endParaRPr lang="en-US" sz="2400" dirty="0">
              <a:solidFill>
                <a:schemeClr val="tx1"/>
              </a:solidFill>
            </a:endParaRPr>
          </a:p>
        </p:txBody>
      </p:sp>
    </p:spTree>
    <p:extLst>
      <p:ext uri="{BB962C8B-B14F-4D97-AF65-F5344CB8AC3E}">
        <p14:creationId xmlns:p14="http://schemas.microsoft.com/office/powerpoint/2010/main" val="419563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Roadmap (1/3)</a:t>
            </a:r>
          </a:p>
        </p:txBody>
      </p:sp>
      <p:sp>
        <p:nvSpPr>
          <p:cNvPr id="3" name="Text Placeholder 2"/>
          <p:cNvSpPr>
            <a:spLocks noGrp="1"/>
          </p:cNvSpPr>
          <p:nvPr>
            <p:ph type="body" idx="1"/>
          </p:nvPr>
        </p:nvSpPr>
        <p:spPr/>
        <p:txBody>
          <a:bodyPr/>
          <a:lstStyle/>
          <a:p>
            <a:pPr marL="342900" indent="-342900">
              <a:spcAft>
                <a:spcPts val="0"/>
              </a:spcAft>
              <a:buFont typeface="Arial" panose="020B0604020202020204" pitchFamily="34" charset="0"/>
              <a:buChar char="•"/>
            </a:pPr>
            <a:r>
              <a:rPr lang="en-US" dirty="0">
                <a:solidFill>
                  <a:schemeClr val="tx1"/>
                </a:solidFill>
              </a:rPr>
              <a:t>Programmable Probes</a:t>
            </a:r>
          </a:p>
          <a:p>
            <a:pPr marL="800100" lvl="1" indent="-342900">
              <a:spcAft>
                <a:spcPts val="0"/>
              </a:spcAft>
              <a:buFont typeface="Arial" panose="020B0604020202020204" pitchFamily="34" charset="0"/>
              <a:buChar char="•"/>
            </a:pPr>
            <a:r>
              <a:rPr lang="en-US" dirty="0">
                <a:solidFill>
                  <a:schemeClr val="tx1"/>
                </a:solidFill>
              </a:rPr>
              <a:t>Hardware</a:t>
            </a:r>
          </a:p>
          <a:p>
            <a:pPr marL="1257300" lvl="2" indent="-342900">
              <a:spcAft>
                <a:spcPts val="0"/>
              </a:spcAft>
              <a:buFont typeface="Arial" panose="020B0604020202020204" pitchFamily="34" charset="0"/>
              <a:buChar char="•"/>
            </a:pPr>
            <a:r>
              <a:rPr lang="en-US" dirty="0">
                <a:solidFill>
                  <a:schemeClr val="tx1"/>
                </a:solidFill>
              </a:rPr>
              <a:t>OLT GPON</a:t>
            </a:r>
          </a:p>
          <a:p>
            <a:pPr marL="1714500" lvl="3" indent="-342900">
              <a:spcAft>
                <a:spcPts val="0"/>
              </a:spcAft>
              <a:buFont typeface="Arial" panose="020B0604020202020204" pitchFamily="34" charset="0"/>
              <a:buChar char="•"/>
            </a:pPr>
            <a:r>
              <a:rPr lang="en-US" dirty="0">
                <a:solidFill>
                  <a:schemeClr val="tx1"/>
                </a:solidFill>
              </a:rPr>
              <a:t>Implement </a:t>
            </a:r>
            <a:r>
              <a:rPr lang="en-US" dirty="0" err="1">
                <a:solidFill>
                  <a:schemeClr val="tx1"/>
                </a:solidFill>
              </a:rPr>
              <a:t>OpenFlow</a:t>
            </a:r>
            <a:r>
              <a:rPr lang="en-US" dirty="0">
                <a:solidFill>
                  <a:schemeClr val="tx1"/>
                </a:solidFill>
              </a:rPr>
              <a:t> metrics</a:t>
            </a:r>
          </a:p>
          <a:p>
            <a:pPr marL="1714500" lvl="3" indent="-342900">
              <a:spcAft>
                <a:spcPts val="0"/>
              </a:spcAft>
              <a:buFont typeface="Arial" panose="020B0604020202020204" pitchFamily="34" charset="0"/>
              <a:buChar char="•"/>
            </a:pPr>
            <a:r>
              <a:rPr lang="en-US" dirty="0">
                <a:solidFill>
                  <a:schemeClr val="tx1"/>
                </a:solidFill>
              </a:rPr>
              <a:t>Define and implement ASIC level Metrics (</a:t>
            </a:r>
            <a:r>
              <a:rPr lang="en-US" dirty="0" err="1">
                <a:solidFill>
                  <a:schemeClr val="tx1"/>
                </a:solidFill>
              </a:rPr>
              <a:t>power_levels</a:t>
            </a:r>
            <a:r>
              <a:rPr lang="en-US" dirty="0">
                <a:solidFill>
                  <a:schemeClr val="tx1"/>
                </a:solidFill>
              </a:rPr>
              <a:t>…</a:t>
            </a:r>
            <a:r>
              <a:rPr lang="en-US" dirty="0" err="1">
                <a:solidFill>
                  <a:schemeClr val="tx1"/>
                </a:solidFill>
              </a:rPr>
              <a:t>etc</a:t>
            </a:r>
            <a:r>
              <a:rPr lang="en-US" dirty="0">
                <a:solidFill>
                  <a:schemeClr val="tx1"/>
                </a:solidFill>
              </a:rPr>
              <a:t>)</a:t>
            </a:r>
          </a:p>
          <a:p>
            <a:pPr marL="1714500" lvl="3" indent="-342900">
              <a:spcAft>
                <a:spcPts val="0"/>
              </a:spcAft>
              <a:buFont typeface="Arial" panose="020B0604020202020204" pitchFamily="34" charset="0"/>
              <a:buChar char="•"/>
            </a:pPr>
            <a:r>
              <a:rPr lang="en-US" dirty="0">
                <a:solidFill>
                  <a:schemeClr val="tx1"/>
                </a:solidFill>
              </a:rPr>
              <a:t>Expose metrics of ‘OLT Hardware Abstraction’ VM</a:t>
            </a:r>
          </a:p>
          <a:p>
            <a:pPr marL="1257300" lvl="2" indent="-342900">
              <a:spcAft>
                <a:spcPts val="0"/>
              </a:spcAft>
              <a:buFont typeface="Arial" panose="020B0604020202020204" pitchFamily="34" charset="0"/>
              <a:buChar char="•"/>
            </a:pPr>
            <a:r>
              <a:rPr lang="en-US" dirty="0">
                <a:solidFill>
                  <a:schemeClr val="tx1"/>
                </a:solidFill>
              </a:rPr>
              <a:t>Fabric </a:t>
            </a:r>
            <a:r>
              <a:rPr lang="en-US" dirty="0" err="1">
                <a:solidFill>
                  <a:schemeClr val="tx1"/>
                </a:solidFill>
              </a:rPr>
              <a:t>whitebox</a:t>
            </a:r>
            <a:endParaRPr lang="en-US" dirty="0">
              <a:solidFill>
                <a:schemeClr val="tx1"/>
              </a:solidFill>
            </a:endParaRPr>
          </a:p>
          <a:p>
            <a:pPr marL="1714500" lvl="3" indent="-342900">
              <a:spcAft>
                <a:spcPts val="0"/>
              </a:spcAft>
              <a:buFont typeface="Arial" panose="020B0604020202020204" pitchFamily="34" charset="0"/>
              <a:buChar char="•"/>
            </a:pPr>
            <a:r>
              <a:rPr lang="en-US" dirty="0">
                <a:solidFill>
                  <a:schemeClr val="tx1"/>
                </a:solidFill>
              </a:rPr>
              <a:t>Implement </a:t>
            </a:r>
            <a:r>
              <a:rPr lang="en-US" dirty="0" err="1">
                <a:solidFill>
                  <a:schemeClr val="tx1"/>
                </a:solidFill>
              </a:rPr>
              <a:t>sFlow</a:t>
            </a:r>
            <a:r>
              <a:rPr lang="en-US" dirty="0">
                <a:solidFill>
                  <a:schemeClr val="tx1"/>
                </a:solidFill>
              </a:rPr>
              <a:t> agent</a:t>
            </a:r>
          </a:p>
          <a:p>
            <a:pPr marL="1257300" lvl="2" indent="-342900">
              <a:spcAft>
                <a:spcPts val="0"/>
              </a:spcAft>
              <a:buFont typeface="Arial" panose="020B0604020202020204" pitchFamily="34" charset="0"/>
              <a:buChar char="•"/>
            </a:pPr>
            <a:r>
              <a:rPr lang="en-US" dirty="0">
                <a:solidFill>
                  <a:schemeClr val="tx1"/>
                </a:solidFill>
              </a:rPr>
              <a:t>ROADM</a:t>
            </a:r>
          </a:p>
          <a:p>
            <a:pPr marL="1714500" lvl="3" indent="-342900">
              <a:spcAft>
                <a:spcPts val="0"/>
              </a:spcAft>
              <a:buFont typeface="Arial" panose="020B0604020202020204" pitchFamily="34" charset="0"/>
              <a:buChar char="•"/>
            </a:pPr>
            <a:r>
              <a:rPr lang="en-US" dirty="0">
                <a:solidFill>
                  <a:schemeClr val="tx1"/>
                </a:solidFill>
              </a:rPr>
              <a:t>Implement </a:t>
            </a:r>
            <a:r>
              <a:rPr lang="en-US" dirty="0" err="1">
                <a:solidFill>
                  <a:schemeClr val="tx1"/>
                </a:solidFill>
              </a:rPr>
              <a:t>OpenFlow</a:t>
            </a:r>
            <a:r>
              <a:rPr lang="en-US" dirty="0">
                <a:solidFill>
                  <a:schemeClr val="tx1"/>
                </a:solidFill>
              </a:rPr>
              <a:t> Metrics</a:t>
            </a:r>
          </a:p>
          <a:p>
            <a:pPr marL="1714500" lvl="3" indent="-342900">
              <a:spcAft>
                <a:spcPts val="0"/>
              </a:spcAft>
              <a:buFont typeface="Arial" panose="020B0604020202020204" pitchFamily="34" charset="0"/>
              <a:buChar char="•"/>
            </a:pPr>
            <a:r>
              <a:rPr lang="en-US" dirty="0">
                <a:solidFill>
                  <a:schemeClr val="tx1"/>
                </a:solidFill>
              </a:rPr>
              <a:t>Implement </a:t>
            </a:r>
            <a:r>
              <a:rPr lang="en-US" dirty="0" err="1">
                <a:solidFill>
                  <a:schemeClr val="tx1"/>
                </a:solidFill>
              </a:rPr>
              <a:t>sFlow</a:t>
            </a:r>
            <a:r>
              <a:rPr lang="en-US" dirty="0">
                <a:solidFill>
                  <a:schemeClr val="tx1"/>
                </a:solidFill>
              </a:rPr>
              <a:t> agent</a:t>
            </a:r>
          </a:p>
        </p:txBody>
      </p:sp>
      <p:sp>
        <p:nvSpPr>
          <p:cNvPr id="4" name="TextBox 3"/>
          <p:cNvSpPr txBox="1"/>
          <p:nvPr/>
        </p:nvSpPr>
        <p:spPr>
          <a:xfrm>
            <a:off x="564775" y="4087906"/>
            <a:ext cx="8267523" cy="584775"/>
          </a:xfrm>
          <a:prstGeom prst="rect">
            <a:avLst/>
          </a:prstGeom>
          <a:noFill/>
        </p:spPr>
        <p:txBody>
          <a:bodyPr wrap="square" rtlCol="0">
            <a:spAutoFit/>
          </a:bodyPr>
          <a:lstStyle/>
          <a:p>
            <a:pPr algn="ctr"/>
            <a:r>
              <a:rPr lang="en-US" sz="1600" b="1" i="1" dirty="0">
                <a:solidFill>
                  <a:srgbClr val="FF0000"/>
                </a:solidFill>
              </a:rPr>
              <a:t>Ensure each hardware element implements minimum set of programmable probes before they are introduced in CORD</a:t>
            </a:r>
          </a:p>
        </p:txBody>
      </p:sp>
    </p:spTree>
    <p:extLst>
      <p:ext uri="{BB962C8B-B14F-4D97-AF65-F5344CB8AC3E}">
        <p14:creationId xmlns:p14="http://schemas.microsoft.com/office/powerpoint/2010/main" val="29257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1335123" y="2089097"/>
            <a:ext cx="4081200" cy="961500"/>
          </a:xfrm>
          <a:prstGeom prst="roundRect">
            <a:avLst>
              <a:gd name="adj" fmla="val 16667"/>
            </a:avLst>
          </a:prstGeom>
          <a:noFill/>
          <a:ln w="38100" cap="flat" cmpd="sng">
            <a:solidFill>
              <a:srgbClr val="A64D7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1455075" y="2520207"/>
            <a:ext cx="2671200" cy="4764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t" anchorCtr="0">
            <a:noAutofit/>
          </a:bodyPr>
          <a:lstStyle/>
          <a:p>
            <a:pPr lvl="0" algn="l" rtl="0">
              <a:spcBef>
                <a:spcPts val="0"/>
              </a:spcBef>
              <a:buNone/>
            </a:pPr>
            <a:endParaRPr sz="1100" b="1"/>
          </a:p>
        </p:txBody>
      </p:sp>
      <p:sp>
        <p:nvSpPr>
          <p:cNvPr id="86" name="Shape 86"/>
          <p:cNvSpPr/>
          <p:nvPr/>
        </p:nvSpPr>
        <p:spPr>
          <a:xfrm>
            <a:off x="1862252" y="2740934"/>
            <a:ext cx="869100" cy="156900"/>
          </a:xfrm>
          <a:prstGeom prst="rect">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800" b="1"/>
          </a:p>
        </p:txBody>
      </p:sp>
      <p:sp>
        <p:nvSpPr>
          <p:cNvPr id="87" name="Shape 87"/>
          <p:cNvSpPr txBox="1">
            <a:spLocks noGrp="1"/>
          </p:cNvSpPr>
          <p:nvPr>
            <p:ph type="title"/>
          </p:nvPr>
        </p:nvSpPr>
        <p:spPr>
          <a:xfrm>
            <a:off x="311700" y="87559"/>
            <a:ext cx="8520600" cy="572700"/>
          </a:xfrm>
          <a:prstGeom prst="rect">
            <a:avLst/>
          </a:prstGeom>
        </p:spPr>
        <p:txBody>
          <a:bodyPr lIns="91425" tIns="91425" rIns="91425" bIns="91425" anchor="t" anchorCtr="0">
            <a:noAutofit/>
          </a:bodyPr>
          <a:lstStyle/>
          <a:p>
            <a:pPr lvl="0" rtl="0">
              <a:spcBef>
                <a:spcPts val="0"/>
              </a:spcBef>
              <a:buNone/>
            </a:pPr>
            <a:r>
              <a:rPr lang="en-US"/>
              <a:t>A-CORD</a:t>
            </a:r>
          </a:p>
        </p:txBody>
      </p:sp>
      <p:grpSp>
        <p:nvGrpSpPr>
          <p:cNvPr id="88" name="Shape 88"/>
          <p:cNvGrpSpPr/>
          <p:nvPr/>
        </p:nvGrpSpPr>
        <p:grpSpPr>
          <a:xfrm>
            <a:off x="7283247" y="3995453"/>
            <a:ext cx="931871" cy="588900"/>
            <a:chOff x="7604610" y="3288405"/>
            <a:chExt cx="931871" cy="588900"/>
          </a:xfrm>
        </p:grpSpPr>
        <p:pic>
          <p:nvPicPr>
            <p:cNvPr id="89" name="Shape 89" descr="DWDM.jpg"/>
            <p:cNvPicPr preferRelativeResize="0"/>
            <p:nvPr/>
          </p:nvPicPr>
          <p:blipFill rotWithShape="1">
            <a:blip r:embed="rId3">
              <a:alphaModFix/>
            </a:blip>
            <a:srcRect/>
            <a:stretch/>
          </p:blipFill>
          <p:spPr>
            <a:xfrm>
              <a:off x="7604610" y="3288405"/>
              <a:ext cx="740700" cy="588900"/>
            </a:xfrm>
            <a:prstGeom prst="rect">
              <a:avLst/>
            </a:prstGeom>
            <a:noFill/>
            <a:ln>
              <a:noFill/>
            </a:ln>
          </p:spPr>
        </p:pic>
        <p:grpSp>
          <p:nvGrpSpPr>
            <p:cNvPr id="90" name="Shape 90"/>
            <p:cNvGrpSpPr/>
            <p:nvPr/>
          </p:nvGrpSpPr>
          <p:grpSpPr>
            <a:xfrm rot="5400000">
              <a:off x="8201240" y="3499538"/>
              <a:ext cx="414297" cy="256185"/>
              <a:chOff x="9332200" y="4662707"/>
              <a:chExt cx="980121" cy="359710"/>
            </a:xfrm>
          </p:grpSpPr>
          <p:cxnSp>
            <p:nvCxnSpPr>
              <p:cNvPr id="91" name="Shape 91"/>
              <p:cNvCxnSpPr/>
              <p:nvPr/>
            </p:nvCxnSpPr>
            <p:spPr>
              <a:xfrm>
                <a:off x="9332200" y="4662707"/>
                <a:ext cx="9900" cy="355800"/>
              </a:xfrm>
              <a:prstGeom prst="straightConnector1">
                <a:avLst/>
              </a:prstGeom>
              <a:noFill/>
              <a:ln w="38100" cap="flat" cmpd="sng">
                <a:solidFill>
                  <a:srgbClr val="000000"/>
                </a:solidFill>
                <a:prstDash val="solid"/>
                <a:round/>
                <a:headEnd type="none" w="med" len="med"/>
                <a:tailEnd type="none" w="med" len="med"/>
              </a:ln>
            </p:spPr>
          </p:cxnSp>
          <p:cxnSp>
            <p:nvCxnSpPr>
              <p:cNvPr id="92" name="Shape 92"/>
              <p:cNvCxnSpPr/>
              <p:nvPr/>
            </p:nvCxnSpPr>
            <p:spPr>
              <a:xfrm>
                <a:off x="9495564" y="4662707"/>
                <a:ext cx="9900" cy="355800"/>
              </a:xfrm>
              <a:prstGeom prst="straightConnector1">
                <a:avLst/>
              </a:prstGeom>
              <a:noFill/>
              <a:ln w="38100" cap="flat" cmpd="sng">
                <a:solidFill>
                  <a:srgbClr val="000000"/>
                </a:solidFill>
                <a:prstDash val="solid"/>
                <a:round/>
                <a:headEnd type="none" w="med" len="med"/>
                <a:tailEnd type="none" w="med" len="med"/>
              </a:ln>
            </p:spPr>
          </p:cxnSp>
          <p:cxnSp>
            <p:nvCxnSpPr>
              <p:cNvPr id="93" name="Shape 93"/>
              <p:cNvCxnSpPr/>
              <p:nvPr/>
            </p:nvCxnSpPr>
            <p:spPr>
              <a:xfrm>
                <a:off x="9660918" y="4666617"/>
                <a:ext cx="12000" cy="355800"/>
              </a:xfrm>
              <a:prstGeom prst="straightConnector1">
                <a:avLst/>
              </a:prstGeom>
              <a:noFill/>
              <a:ln w="38100" cap="flat" cmpd="sng">
                <a:solidFill>
                  <a:srgbClr val="000000"/>
                </a:solidFill>
                <a:prstDash val="solid"/>
                <a:round/>
                <a:headEnd type="none" w="med" len="med"/>
                <a:tailEnd type="none" w="med" len="med"/>
              </a:ln>
            </p:spPr>
          </p:cxnSp>
          <p:cxnSp>
            <p:nvCxnSpPr>
              <p:cNvPr id="94" name="Shape 94"/>
              <p:cNvCxnSpPr/>
              <p:nvPr/>
            </p:nvCxnSpPr>
            <p:spPr>
              <a:xfrm>
                <a:off x="9822292" y="4662707"/>
                <a:ext cx="9900" cy="355800"/>
              </a:xfrm>
              <a:prstGeom prst="straightConnector1">
                <a:avLst/>
              </a:prstGeom>
              <a:noFill/>
              <a:ln w="38100" cap="flat" cmpd="sng">
                <a:solidFill>
                  <a:srgbClr val="000000"/>
                </a:solidFill>
                <a:prstDash val="solid"/>
                <a:round/>
                <a:headEnd type="none" w="med" len="med"/>
                <a:tailEnd type="none" w="med" len="med"/>
              </a:ln>
            </p:spPr>
          </p:cxnSp>
          <p:cxnSp>
            <p:nvCxnSpPr>
              <p:cNvPr id="95" name="Shape 95"/>
              <p:cNvCxnSpPr/>
              <p:nvPr/>
            </p:nvCxnSpPr>
            <p:spPr>
              <a:xfrm>
                <a:off x="9967725" y="4664664"/>
                <a:ext cx="12000" cy="355800"/>
              </a:xfrm>
              <a:prstGeom prst="straightConnector1">
                <a:avLst/>
              </a:prstGeom>
              <a:noFill/>
              <a:ln w="38100" cap="flat" cmpd="sng">
                <a:solidFill>
                  <a:srgbClr val="FF0000"/>
                </a:solidFill>
                <a:prstDash val="solid"/>
                <a:round/>
                <a:headEnd type="none" w="med" len="med"/>
                <a:tailEnd type="none" w="med" len="med"/>
              </a:ln>
            </p:spPr>
          </p:cxnSp>
          <p:cxnSp>
            <p:nvCxnSpPr>
              <p:cNvPr id="96" name="Shape 96"/>
              <p:cNvCxnSpPr/>
              <p:nvPr/>
            </p:nvCxnSpPr>
            <p:spPr>
              <a:xfrm>
                <a:off x="10129096" y="4666617"/>
                <a:ext cx="12000" cy="355800"/>
              </a:xfrm>
              <a:prstGeom prst="straightConnector1">
                <a:avLst/>
              </a:prstGeom>
              <a:noFill/>
              <a:ln w="38100" cap="flat" cmpd="sng">
                <a:solidFill>
                  <a:srgbClr val="003399"/>
                </a:solidFill>
                <a:prstDash val="solid"/>
                <a:round/>
                <a:headEnd type="none" w="med" len="med"/>
                <a:tailEnd type="none" w="med" len="med"/>
              </a:ln>
            </p:spPr>
          </p:cxnSp>
          <p:cxnSp>
            <p:nvCxnSpPr>
              <p:cNvPr id="97" name="Shape 97"/>
              <p:cNvCxnSpPr/>
              <p:nvPr/>
            </p:nvCxnSpPr>
            <p:spPr>
              <a:xfrm>
                <a:off x="10302421" y="4664662"/>
                <a:ext cx="9900" cy="355800"/>
              </a:xfrm>
              <a:prstGeom prst="straightConnector1">
                <a:avLst/>
              </a:prstGeom>
              <a:noFill/>
              <a:ln w="38100" cap="flat" cmpd="sng">
                <a:solidFill>
                  <a:srgbClr val="E94A00"/>
                </a:solidFill>
                <a:prstDash val="solid"/>
                <a:round/>
                <a:headEnd type="none" w="med" len="med"/>
                <a:tailEnd type="none" w="med" len="med"/>
              </a:ln>
            </p:spPr>
          </p:cxnSp>
        </p:grpSp>
      </p:grpSp>
      <p:sp>
        <p:nvSpPr>
          <p:cNvPr id="98" name="Shape 98"/>
          <p:cNvSpPr txBox="1"/>
          <p:nvPr/>
        </p:nvSpPr>
        <p:spPr>
          <a:xfrm rot="5400000">
            <a:off x="7950545" y="4029110"/>
            <a:ext cx="1207200" cy="584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US" b="0" i="0" u="none" strike="noStrike" cap="none" dirty="0">
                <a:solidFill>
                  <a:srgbClr val="000000"/>
                </a:solidFill>
                <a:latin typeface="Calibri"/>
                <a:ea typeface="Calibri"/>
                <a:cs typeface="Calibri"/>
                <a:sym typeface="Calibri"/>
              </a:rPr>
              <a:t>ROADM</a:t>
            </a:r>
          </a:p>
          <a:p>
            <a:pPr marL="0" marR="0" lvl="0" indent="0" algn="ctr" rtl="0">
              <a:lnSpc>
                <a:spcPct val="100000"/>
              </a:lnSpc>
              <a:spcBef>
                <a:spcPts val="0"/>
              </a:spcBef>
              <a:spcAft>
                <a:spcPts val="0"/>
              </a:spcAft>
              <a:buClr>
                <a:srgbClr val="000000"/>
              </a:buClr>
              <a:buFont typeface="Calibri"/>
              <a:buNone/>
            </a:pPr>
            <a:r>
              <a:rPr lang="en-US" b="0" i="0" u="none" strike="noStrike" cap="none" dirty="0">
                <a:solidFill>
                  <a:srgbClr val="000000"/>
                </a:solidFill>
                <a:latin typeface="Calibri"/>
                <a:ea typeface="Calibri"/>
                <a:cs typeface="Calibri"/>
                <a:sym typeface="Calibri"/>
              </a:rPr>
              <a:t>(Core)</a:t>
            </a:r>
          </a:p>
        </p:txBody>
      </p:sp>
      <p:pic>
        <p:nvPicPr>
          <p:cNvPr id="99" name="Shape 99" descr="rack_42U.gif"/>
          <p:cNvPicPr preferRelativeResize="0"/>
          <p:nvPr/>
        </p:nvPicPr>
        <p:blipFill rotWithShape="1">
          <a:blip r:embed="rId4">
            <a:alphaModFix/>
          </a:blip>
          <a:srcRect/>
          <a:stretch/>
        </p:blipFill>
        <p:spPr>
          <a:xfrm>
            <a:off x="3180561" y="3828641"/>
            <a:ext cx="711300" cy="1120500"/>
          </a:xfrm>
          <a:prstGeom prst="rect">
            <a:avLst/>
          </a:prstGeom>
          <a:noFill/>
          <a:ln>
            <a:noFill/>
          </a:ln>
        </p:spPr>
      </p:pic>
      <p:pic>
        <p:nvPicPr>
          <p:cNvPr id="100" name="Shape 100" descr="rack_42U.gif"/>
          <p:cNvPicPr preferRelativeResize="0"/>
          <p:nvPr/>
        </p:nvPicPr>
        <p:blipFill rotWithShape="1">
          <a:blip r:embed="rId4">
            <a:alphaModFix/>
          </a:blip>
          <a:srcRect/>
          <a:stretch/>
        </p:blipFill>
        <p:spPr>
          <a:xfrm>
            <a:off x="4017200" y="3828641"/>
            <a:ext cx="711300" cy="1120500"/>
          </a:xfrm>
          <a:prstGeom prst="rect">
            <a:avLst/>
          </a:prstGeom>
          <a:noFill/>
          <a:ln>
            <a:noFill/>
          </a:ln>
        </p:spPr>
      </p:pic>
      <p:pic>
        <p:nvPicPr>
          <p:cNvPr id="101" name="Shape 101" descr="rack_42U.gif"/>
          <p:cNvPicPr preferRelativeResize="0"/>
          <p:nvPr/>
        </p:nvPicPr>
        <p:blipFill rotWithShape="1">
          <a:blip r:embed="rId4">
            <a:alphaModFix/>
          </a:blip>
          <a:srcRect/>
          <a:stretch/>
        </p:blipFill>
        <p:spPr>
          <a:xfrm>
            <a:off x="4853839" y="3828641"/>
            <a:ext cx="711300" cy="1120500"/>
          </a:xfrm>
          <a:prstGeom prst="rect">
            <a:avLst/>
          </a:prstGeom>
          <a:noFill/>
          <a:ln>
            <a:noFill/>
          </a:ln>
        </p:spPr>
      </p:pic>
      <p:grpSp>
        <p:nvGrpSpPr>
          <p:cNvPr id="102" name="Shape 102"/>
          <p:cNvGrpSpPr/>
          <p:nvPr/>
        </p:nvGrpSpPr>
        <p:grpSpPr>
          <a:xfrm>
            <a:off x="2251105" y="3873530"/>
            <a:ext cx="671162" cy="1018979"/>
            <a:chOff x="1296937" y="4059583"/>
            <a:chExt cx="671162" cy="1132200"/>
          </a:xfrm>
        </p:grpSpPr>
        <p:sp>
          <p:nvSpPr>
            <p:cNvPr id="103" name="Shape 103"/>
            <p:cNvSpPr/>
            <p:nvPr/>
          </p:nvSpPr>
          <p:spPr>
            <a:xfrm>
              <a:off x="1478500" y="4059583"/>
              <a:ext cx="489599" cy="1132200"/>
            </a:xfrm>
            <a:prstGeom prst="rect">
              <a:avLst/>
            </a:prstGeom>
            <a:solidFill>
              <a:srgbClr val="262626"/>
            </a:solidFill>
            <a:ln w="25400" cap="flat" cmpd="sng">
              <a:solidFill>
                <a:srgbClr val="000000"/>
              </a:solidFill>
              <a:prstDash val="solid"/>
              <a:round/>
              <a:headEnd type="none" w="med" len="med"/>
              <a:tailEnd type="none" w="med" len="med"/>
            </a:ln>
          </p:spPr>
          <p:txBody>
            <a:bodyPr lIns="91375" tIns="45675" rIns="91375" bIns="45675" anchor="ctr"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900" b="0" i="0" u="none" strike="noStrike" cap="none" dirty="0">
                  <a:solidFill>
                    <a:srgbClr val="FFFFFF"/>
                  </a:solidFill>
                  <a:latin typeface="Calibri"/>
                  <a:ea typeface="Calibri"/>
                  <a:cs typeface="Calibri"/>
                  <a:sym typeface="Calibri"/>
                </a:rPr>
                <a:t>PON</a:t>
              </a:r>
            </a:p>
            <a:p>
              <a:pPr marL="0" marR="0" lvl="0" indent="0" algn="l" rtl="0">
                <a:lnSpc>
                  <a:spcPct val="100000"/>
                </a:lnSpc>
                <a:spcBef>
                  <a:spcPts val="0"/>
                </a:spcBef>
                <a:spcAft>
                  <a:spcPts val="0"/>
                </a:spcAft>
                <a:buClr>
                  <a:srgbClr val="FFFFFF"/>
                </a:buClr>
                <a:buSzPct val="25000"/>
                <a:buFont typeface="Calibri"/>
                <a:buNone/>
              </a:pPr>
              <a:r>
                <a:rPr lang="en-US" sz="900" b="0" i="0" u="none" strike="noStrike" cap="none" dirty="0">
                  <a:solidFill>
                    <a:srgbClr val="FFFFFF"/>
                  </a:solidFill>
                  <a:latin typeface="Calibri"/>
                  <a:ea typeface="Calibri"/>
                  <a:cs typeface="Calibri"/>
                  <a:sym typeface="Calibri"/>
                </a:rPr>
                <a:t>OLT MACs</a:t>
              </a:r>
            </a:p>
          </p:txBody>
        </p:sp>
        <p:grpSp>
          <p:nvGrpSpPr>
            <p:cNvPr id="104" name="Shape 104"/>
            <p:cNvGrpSpPr/>
            <p:nvPr/>
          </p:nvGrpSpPr>
          <p:grpSpPr>
            <a:xfrm>
              <a:off x="1296937" y="4220762"/>
              <a:ext cx="177844" cy="757758"/>
              <a:chOff x="1069691" y="3423569"/>
              <a:chExt cx="177844" cy="681989"/>
            </a:xfrm>
          </p:grpSpPr>
          <p:cxnSp>
            <p:nvCxnSpPr>
              <p:cNvPr id="105" name="Shape 105"/>
              <p:cNvCxnSpPr/>
              <p:nvPr/>
            </p:nvCxnSpPr>
            <p:spPr>
              <a:xfrm rot="5400000">
                <a:off x="1158886" y="3565410"/>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06" name="Shape 106"/>
              <p:cNvCxnSpPr/>
              <p:nvPr/>
            </p:nvCxnSpPr>
            <p:spPr>
              <a:xfrm rot="5400000">
                <a:off x="1158886" y="3641357"/>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07" name="Shape 107"/>
              <p:cNvCxnSpPr/>
              <p:nvPr/>
            </p:nvCxnSpPr>
            <p:spPr>
              <a:xfrm rot="5400000">
                <a:off x="1157145" y="3718969"/>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08" name="Shape 108"/>
              <p:cNvCxnSpPr/>
              <p:nvPr/>
            </p:nvCxnSpPr>
            <p:spPr>
              <a:xfrm rot="5400000">
                <a:off x="1158886" y="3793246"/>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09" name="Shape 109"/>
              <p:cNvCxnSpPr/>
              <p:nvPr/>
            </p:nvCxnSpPr>
            <p:spPr>
              <a:xfrm rot="5400000">
                <a:off x="1158016" y="3861680"/>
                <a:ext cx="5100" cy="172200"/>
              </a:xfrm>
              <a:prstGeom prst="straightConnector1">
                <a:avLst/>
              </a:prstGeom>
              <a:noFill/>
              <a:ln w="38100" cap="flat" cmpd="sng">
                <a:solidFill>
                  <a:srgbClr val="FF0000"/>
                </a:solidFill>
                <a:prstDash val="solid"/>
                <a:round/>
                <a:headEnd type="none" w="med" len="med"/>
                <a:tailEnd type="none" w="med" len="med"/>
              </a:ln>
            </p:spPr>
          </p:cxnSp>
          <p:cxnSp>
            <p:nvCxnSpPr>
              <p:cNvPr id="110" name="Shape 110"/>
              <p:cNvCxnSpPr/>
              <p:nvPr/>
            </p:nvCxnSpPr>
            <p:spPr>
              <a:xfrm rot="5400000">
                <a:off x="1157145" y="3936791"/>
                <a:ext cx="5100" cy="172200"/>
              </a:xfrm>
              <a:prstGeom prst="straightConnector1">
                <a:avLst/>
              </a:prstGeom>
              <a:noFill/>
              <a:ln w="38100" cap="flat" cmpd="sng">
                <a:solidFill>
                  <a:srgbClr val="003399"/>
                </a:solidFill>
                <a:prstDash val="solid"/>
                <a:round/>
                <a:headEnd type="none" w="med" len="med"/>
                <a:tailEnd type="none" w="med" len="med"/>
              </a:ln>
            </p:spPr>
          </p:cxnSp>
          <p:cxnSp>
            <p:nvCxnSpPr>
              <p:cNvPr id="111" name="Shape 111"/>
              <p:cNvCxnSpPr/>
              <p:nvPr/>
            </p:nvCxnSpPr>
            <p:spPr>
              <a:xfrm rot="5400000">
                <a:off x="1158016" y="4016908"/>
                <a:ext cx="5100" cy="172200"/>
              </a:xfrm>
              <a:prstGeom prst="straightConnector1">
                <a:avLst/>
              </a:prstGeom>
              <a:noFill/>
              <a:ln w="38100" cap="flat" cmpd="sng">
                <a:solidFill>
                  <a:srgbClr val="E94A00"/>
                </a:solidFill>
                <a:prstDash val="solid"/>
                <a:round/>
                <a:headEnd type="none" w="med" len="med"/>
                <a:tailEnd type="none" w="med" len="med"/>
              </a:ln>
            </p:spPr>
          </p:cxnSp>
          <p:cxnSp>
            <p:nvCxnSpPr>
              <p:cNvPr id="112" name="Shape 112"/>
              <p:cNvCxnSpPr/>
              <p:nvPr/>
            </p:nvCxnSpPr>
            <p:spPr>
              <a:xfrm rot="5400000">
                <a:off x="1154112" y="3340019"/>
                <a:ext cx="5100" cy="172200"/>
              </a:xfrm>
              <a:prstGeom prst="straightConnector1">
                <a:avLst/>
              </a:prstGeom>
              <a:noFill/>
              <a:ln w="38100" cap="flat" cmpd="sng">
                <a:solidFill>
                  <a:srgbClr val="FF0000"/>
                </a:solidFill>
                <a:prstDash val="solid"/>
                <a:round/>
                <a:headEnd type="none" w="med" len="med"/>
                <a:tailEnd type="none" w="med" len="med"/>
              </a:ln>
            </p:spPr>
          </p:cxnSp>
          <p:cxnSp>
            <p:nvCxnSpPr>
              <p:cNvPr id="113" name="Shape 113"/>
              <p:cNvCxnSpPr/>
              <p:nvPr/>
            </p:nvCxnSpPr>
            <p:spPr>
              <a:xfrm rot="5400000">
                <a:off x="1153241" y="3415130"/>
                <a:ext cx="5100" cy="172200"/>
              </a:xfrm>
              <a:prstGeom prst="straightConnector1">
                <a:avLst/>
              </a:prstGeom>
              <a:noFill/>
              <a:ln w="38100" cap="flat" cmpd="sng">
                <a:solidFill>
                  <a:srgbClr val="003399"/>
                </a:solidFill>
                <a:prstDash val="solid"/>
                <a:round/>
                <a:headEnd type="none" w="med" len="med"/>
                <a:tailEnd type="none" w="med" len="med"/>
              </a:ln>
            </p:spPr>
          </p:cxnSp>
          <p:cxnSp>
            <p:nvCxnSpPr>
              <p:cNvPr id="114" name="Shape 114"/>
              <p:cNvCxnSpPr/>
              <p:nvPr/>
            </p:nvCxnSpPr>
            <p:spPr>
              <a:xfrm rot="5400000">
                <a:off x="1154112" y="3495248"/>
                <a:ext cx="5100" cy="172200"/>
              </a:xfrm>
              <a:prstGeom prst="straightConnector1">
                <a:avLst/>
              </a:prstGeom>
              <a:noFill/>
              <a:ln w="38100" cap="flat" cmpd="sng">
                <a:solidFill>
                  <a:srgbClr val="E94A00"/>
                </a:solidFill>
                <a:prstDash val="solid"/>
                <a:round/>
                <a:headEnd type="none" w="med" len="med"/>
                <a:tailEnd type="none" w="med" len="med"/>
              </a:ln>
            </p:spPr>
          </p:cxnSp>
        </p:grpSp>
      </p:grpSp>
      <p:grpSp>
        <p:nvGrpSpPr>
          <p:cNvPr id="115" name="Shape 115"/>
          <p:cNvGrpSpPr/>
          <p:nvPr/>
        </p:nvGrpSpPr>
        <p:grpSpPr>
          <a:xfrm>
            <a:off x="1433658" y="3873530"/>
            <a:ext cx="671162" cy="1018979"/>
            <a:chOff x="2120966" y="4059583"/>
            <a:chExt cx="671162" cy="1132200"/>
          </a:xfrm>
        </p:grpSpPr>
        <p:sp>
          <p:nvSpPr>
            <p:cNvPr id="116" name="Shape 116"/>
            <p:cNvSpPr/>
            <p:nvPr/>
          </p:nvSpPr>
          <p:spPr>
            <a:xfrm>
              <a:off x="2302528" y="4059583"/>
              <a:ext cx="489600" cy="1132200"/>
            </a:xfrm>
            <a:prstGeom prst="rect">
              <a:avLst/>
            </a:prstGeom>
            <a:solidFill>
              <a:srgbClr val="C0504D"/>
            </a:solidFill>
            <a:ln w="25400" cap="flat" cmpd="sng">
              <a:solidFill>
                <a:srgbClr val="000000"/>
              </a:solidFill>
              <a:prstDash val="solid"/>
              <a:round/>
              <a:headEnd type="none" w="med" len="med"/>
              <a:tailEnd type="none" w="med" len="med"/>
            </a:ln>
          </p:spPr>
          <p:txBody>
            <a:bodyPr lIns="91375" tIns="45675" rIns="91375" bIns="45675" anchor="ctr"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900" b="0" i="0" u="none" strike="noStrike" cap="none">
                  <a:solidFill>
                    <a:srgbClr val="FFFFFF"/>
                  </a:solidFill>
                  <a:latin typeface="Calibri"/>
                  <a:ea typeface="Calibri"/>
                  <a:cs typeface="Calibri"/>
                  <a:sym typeface="Calibri"/>
                </a:rPr>
                <a:t>BBUs</a:t>
              </a:r>
              <a:br>
                <a:rPr lang="en-US" sz="900" b="0" i="0" u="none" strike="noStrike" cap="none">
                  <a:solidFill>
                    <a:srgbClr val="FFFFFF"/>
                  </a:solidFill>
                  <a:latin typeface="Calibri"/>
                  <a:ea typeface="Calibri"/>
                  <a:cs typeface="Calibri"/>
                  <a:sym typeface="Calibri"/>
                </a:rPr>
              </a:br>
              <a:r>
                <a:rPr lang="en-US" sz="900" b="0" i="0" u="none" strike="noStrike" cap="none">
                  <a:solidFill>
                    <a:srgbClr val="FFFFFF"/>
                  </a:solidFill>
                  <a:latin typeface="Calibri"/>
                  <a:ea typeface="Calibri"/>
                  <a:cs typeface="Calibri"/>
                  <a:sym typeface="Calibri"/>
                </a:rPr>
                <a:t>(Multi-RATs)</a:t>
              </a:r>
            </a:p>
          </p:txBody>
        </p:sp>
        <p:grpSp>
          <p:nvGrpSpPr>
            <p:cNvPr id="117" name="Shape 117"/>
            <p:cNvGrpSpPr/>
            <p:nvPr/>
          </p:nvGrpSpPr>
          <p:grpSpPr>
            <a:xfrm>
              <a:off x="2120966" y="4220762"/>
              <a:ext cx="177844" cy="757758"/>
              <a:chOff x="1069691" y="3423569"/>
              <a:chExt cx="177844" cy="681989"/>
            </a:xfrm>
          </p:grpSpPr>
          <p:cxnSp>
            <p:nvCxnSpPr>
              <p:cNvPr id="118" name="Shape 118"/>
              <p:cNvCxnSpPr/>
              <p:nvPr/>
            </p:nvCxnSpPr>
            <p:spPr>
              <a:xfrm rot="5400000">
                <a:off x="1158886" y="3565410"/>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19" name="Shape 119"/>
              <p:cNvCxnSpPr/>
              <p:nvPr/>
            </p:nvCxnSpPr>
            <p:spPr>
              <a:xfrm rot="5400000">
                <a:off x="1158886" y="3641357"/>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20" name="Shape 120"/>
              <p:cNvCxnSpPr/>
              <p:nvPr/>
            </p:nvCxnSpPr>
            <p:spPr>
              <a:xfrm rot="5400000">
                <a:off x="1157145" y="3718969"/>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21" name="Shape 121"/>
              <p:cNvCxnSpPr/>
              <p:nvPr/>
            </p:nvCxnSpPr>
            <p:spPr>
              <a:xfrm rot="5400000">
                <a:off x="1158886" y="3793246"/>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22" name="Shape 122"/>
              <p:cNvCxnSpPr/>
              <p:nvPr/>
            </p:nvCxnSpPr>
            <p:spPr>
              <a:xfrm rot="5400000">
                <a:off x="1158016" y="3861680"/>
                <a:ext cx="5100" cy="172200"/>
              </a:xfrm>
              <a:prstGeom prst="straightConnector1">
                <a:avLst/>
              </a:prstGeom>
              <a:noFill/>
              <a:ln w="38100" cap="flat" cmpd="sng">
                <a:solidFill>
                  <a:srgbClr val="FF0000"/>
                </a:solidFill>
                <a:prstDash val="solid"/>
                <a:round/>
                <a:headEnd type="none" w="med" len="med"/>
                <a:tailEnd type="none" w="med" len="med"/>
              </a:ln>
            </p:spPr>
          </p:cxnSp>
          <p:cxnSp>
            <p:nvCxnSpPr>
              <p:cNvPr id="123" name="Shape 123"/>
              <p:cNvCxnSpPr/>
              <p:nvPr/>
            </p:nvCxnSpPr>
            <p:spPr>
              <a:xfrm rot="5400000">
                <a:off x="1157145" y="3936791"/>
                <a:ext cx="5100" cy="172200"/>
              </a:xfrm>
              <a:prstGeom prst="straightConnector1">
                <a:avLst/>
              </a:prstGeom>
              <a:noFill/>
              <a:ln w="38100" cap="flat" cmpd="sng">
                <a:solidFill>
                  <a:srgbClr val="003399"/>
                </a:solidFill>
                <a:prstDash val="solid"/>
                <a:round/>
                <a:headEnd type="none" w="med" len="med"/>
                <a:tailEnd type="none" w="med" len="med"/>
              </a:ln>
            </p:spPr>
          </p:cxnSp>
          <p:cxnSp>
            <p:nvCxnSpPr>
              <p:cNvPr id="124" name="Shape 124"/>
              <p:cNvCxnSpPr/>
              <p:nvPr/>
            </p:nvCxnSpPr>
            <p:spPr>
              <a:xfrm rot="5400000">
                <a:off x="1158016" y="4016908"/>
                <a:ext cx="5100" cy="172200"/>
              </a:xfrm>
              <a:prstGeom prst="straightConnector1">
                <a:avLst/>
              </a:prstGeom>
              <a:noFill/>
              <a:ln w="38100" cap="flat" cmpd="sng">
                <a:solidFill>
                  <a:srgbClr val="E94A00"/>
                </a:solidFill>
                <a:prstDash val="solid"/>
                <a:round/>
                <a:headEnd type="none" w="med" len="med"/>
                <a:tailEnd type="none" w="med" len="med"/>
              </a:ln>
            </p:spPr>
          </p:cxnSp>
          <p:cxnSp>
            <p:nvCxnSpPr>
              <p:cNvPr id="125" name="Shape 125"/>
              <p:cNvCxnSpPr/>
              <p:nvPr/>
            </p:nvCxnSpPr>
            <p:spPr>
              <a:xfrm rot="5400000">
                <a:off x="1154112" y="3340019"/>
                <a:ext cx="5100" cy="172200"/>
              </a:xfrm>
              <a:prstGeom prst="straightConnector1">
                <a:avLst/>
              </a:prstGeom>
              <a:noFill/>
              <a:ln w="38100" cap="flat" cmpd="sng">
                <a:solidFill>
                  <a:srgbClr val="FF0000"/>
                </a:solidFill>
                <a:prstDash val="solid"/>
                <a:round/>
                <a:headEnd type="none" w="med" len="med"/>
                <a:tailEnd type="none" w="med" len="med"/>
              </a:ln>
            </p:spPr>
          </p:cxnSp>
          <p:cxnSp>
            <p:nvCxnSpPr>
              <p:cNvPr id="126" name="Shape 126"/>
              <p:cNvCxnSpPr/>
              <p:nvPr/>
            </p:nvCxnSpPr>
            <p:spPr>
              <a:xfrm rot="5400000">
                <a:off x="1153241" y="3415130"/>
                <a:ext cx="5100" cy="172200"/>
              </a:xfrm>
              <a:prstGeom prst="straightConnector1">
                <a:avLst/>
              </a:prstGeom>
              <a:noFill/>
              <a:ln w="38100" cap="flat" cmpd="sng">
                <a:solidFill>
                  <a:srgbClr val="003399"/>
                </a:solidFill>
                <a:prstDash val="solid"/>
                <a:round/>
                <a:headEnd type="none" w="med" len="med"/>
                <a:tailEnd type="none" w="med" len="med"/>
              </a:ln>
            </p:spPr>
          </p:cxnSp>
          <p:cxnSp>
            <p:nvCxnSpPr>
              <p:cNvPr id="127" name="Shape 127"/>
              <p:cNvCxnSpPr/>
              <p:nvPr/>
            </p:nvCxnSpPr>
            <p:spPr>
              <a:xfrm rot="5400000">
                <a:off x="1154112" y="3495248"/>
                <a:ext cx="5100" cy="172200"/>
              </a:xfrm>
              <a:prstGeom prst="straightConnector1">
                <a:avLst/>
              </a:prstGeom>
              <a:noFill/>
              <a:ln w="38100" cap="flat" cmpd="sng">
                <a:solidFill>
                  <a:srgbClr val="E94A00"/>
                </a:solidFill>
                <a:prstDash val="solid"/>
                <a:round/>
                <a:headEnd type="none" w="med" len="med"/>
                <a:tailEnd type="none" w="med" len="med"/>
              </a:ln>
            </p:spPr>
          </p:cxnSp>
        </p:grpSp>
      </p:grpSp>
      <p:grpSp>
        <p:nvGrpSpPr>
          <p:cNvPr id="128" name="Shape 128"/>
          <p:cNvGrpSpPr/>
          <p:nvPr/>
        </p:nvGrpSpPr>
        <p:grpSpPr>
          <a:xfrm>
            <a:off x="458990" y="3873530"/>
            <a:ext cx="904562" cy="1018979"/>
            <a:chOff x="2909877" y="4057607"/>
            <a:chExt cx="904562" cy="1132200"/>
          </a:xfrm>
        </p:grpSpPr>
        <p:sp>
          <p:nvSpPr>
            <p:cNvPr id="129" name="Shape 129"/>
            <p:cNvSpPr/>
            <p:nvPr/>
          </p:nvSpPr>
          <p:spPr>
            <a:xfrm>
              <a:off x="3091440" y="4057607"/>
              <a:ext cx="723000" cy="1132200"/>
            </a:xfrm>
            <a:prstGeom prst="rect">
              <a:avLst/>
            </a:prstGeom>
            <a:solidFill>
              <a:srgbClr val="4BACC6"/>
            </a:solidFill>
            <a:ln w="25400" cap="flat" cmpd="sng">
              <a:solidFill>
                <a:srgbClr val="000000"/>
              </a:solidFill>
              <a:prstDash val="solid"/>
              <a:round/>
              <a:headEnd type="none" w="med" len="med"/>
              <a:tailEnd type="none" w="med" len="med"/>
            </a:ln>
          </p:spPr>
          <p:txBody>
            <a:bodyPr lIns="91375" tIns="45675" rIns="91375" bIns="45675" anchor="ctr"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900" b="0" i="0" u="none" strike="noStrike" cap="none">
                  <a:solidFill>
                    <a:srgbClr val="FFFFFF"/>
                  </a:solidFill>
                  <a:latin typeface="Calibri"/>
                  <a:ea typeface="Calibri"/>
                  <a:cs typeface="Calibri"/>
                  <a:sym typeface="Calibri"/>
                </a:rPr>
                <a:t>Enterprise</a:t>
              </a:r>
            </a:p>
            <a:p>
              <a:pPr marL="0" marR="0" lvl="0" indent="0" algn="l" rtl="0">
                <a:lnSpc>
                  <a:spcPct val="100000"/>
                </a:lnSpc>
                <a:spcBef>
                  <a:spcPts val="0"/>
                </a:spcBef>
                <a:spcAft>
                  <a:spcPts val="0"/>
                </a:spcAft>
                <a:buClr>
                  <a:srgbClr val="FFFFFF"/>
                </a:buClr>
                <a:buSzPct val="25000"/>
                <a:buFont typeface="Calibri"/>
                <a:buNone/>
              </a:pPr>
              <a:r>
                <a:rPr lang="en-US" sz="900" b="0" i="0" u="none" strike="noStrike" cap="none">
                  <a:solidFill>
                    <a:srgbClr val="FFFFFF"/>
                  </a:solidFill>
                  <a:latin typeface="Calibri"/>
                  <a:ea typeface="Calibri"/>
                  <a:cs typeface="Calibri"/>
                  <a:sym typeface="Calibri"/>
                </a:rPr>
                <a:t>Metro Ethernet</a:t>
              </a:r>
            </a:p>
          </p:txBody>
        </p:sp>
        <p:grpSp>
          <p:nvGrpSpPr>
            <p:cNvPr id="130" name="Shape 130"/>
            <p:cNvGrpSpPr/>
            <p:nvPr/>
          </p:nvGrpSpPr>
          <p:grpSpPr>
            <a:xfrm>
              <a:off x="2909877" y="4218785"/>
              <a:ext cx="177844" cy="757758"/>
              <a:chOff x="1069691" y="3423569"/>
              <a:chExt cx="177844" cy="681989"/>
            </a:xfrm>
          </p:grpSpPr>
          <p:cxnSp>
            <p:nvCxnSpPr>
              <p:cNvPr id="131" name="Shape 131"/>
              <p:cNvCxnSpPr/>
              <p:nvPr/>
            </p:nvCxnSpPr>
            <p:spPr>
              <a:xfrm rot="5400000">
                <a:off x="1158886" y="3565410"/>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32" name="Shape 132"/>
              <p:cNvCxnSpPr/>
              <p:nvPr/>
            </p:nvCxnSpPr>
            <p:spPr>
              <a:xfrm rot="5400000">
                <a:off x="1158886" y="3641357"/>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33" name="Shape 133"/>
              <p:cNvCxnSpPr/>
              <p:nvPr/>
            </p:nvCxnSpPr>
            <p:spPr>
              <a:xfrm rot="5400000">
                <a:off x="1157145" y="3718969"/>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34" name="Shape 134"/>
              <p:cNvCxnSpPr/>
              <p:nvPr/>
            </p:nvCxnSpPr>
            <p:spPr>
              <a:xfrm rot="5400000">
                <a:off x="1158886" y="3793246"/>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35" name="Shape 135"/>
              <p:cNvCxnSpPr/>
              <p:nvPr/>
            </p:nvCxnSpPr>
            <p:spPr>
              <a:xfrm rot="5400000">
                <a:off x="1158016" y="3861680"/>
                <a:ext cx="5100" cy="172200"/>
              </a:xfrm>
              <a:prstGeom prst="straightConnector1">
                <a:avLst/>
              </a:prstGeom>
              <a:noFill/>
              <a:ln w="38100" cap="flat" cmpd="sng">
                <a:solidFill>
                  <a:srgbClr val="FF0000"/>
                </a:solidFill>
                <a:prstDash val="solid"/>
                <a:round/>
                <a:headEnd type="none" w="med" len="med"/>
                <a:tailEnd type="none" w="med" len="med"/>
              </a:ln>
            </p:spPr>
          </p:cxnSp>
          <p:cxnSp>
            <p:nvCxnSpPr>
              <p:cNvPr id="136" name="Shape 136"/>
              <p:cNvCxnSpPr/>
              <p:nvPr/>
            </p:nvCxnSpPr>
            <p:spPr>
              <a:xfrm rot="5400000">
                <a:off x="1157145" y="3936791"/>
                <a:ext cx="5100" cy="172200"/>
              </a:xfrm>
              <a:prstGeom prst="straightConnector1">
                <a:avLst/>
              </a:prstGeom>
              <a:noFill/>
              <a:ln w="38100" cap="flat" cmpd="sng">
                <a:solidFill>
                  <a:srgbClr val="003399"/>
                </a:solidFill>
                <a:prstDash val="solid"/>
                <a:round/>
                <a:headEnd type="none" w="med" len="med"/>
                <a:tailEnd type="none" w="med" len="med"/>
              </a:ln>
            </p:spPr>
          </p:cxnSp>
          <p:cxnSp>
            <p:nvCxnSpPr>
              <p:cNvPr id="137" name="Shape 137"/>
              <p:cNvCxnSpPr/>
              <p:nvPr/>
            </p:nvCxnSpPr>
            <p:spPr>
              <a:xfrm rot="5400000">
                <a:off x="1158016" y="4016908"/>
                <a:ext cx="5100" cy="172200"/>
              </a:xfrm>
              <a:prstGeom prst="straightConnector1">
                <a:avLst/>
              </a:prstGeom>
              <a:noFill/>
              <a:ln w="38100" cap="flat" cmpd="sng">
                <a:solidFill>
                  <a:srgbClr val="E94A00"/>
                </a:solidFill>
                <a:prstDash val="solid"/>
                <a:round/>
                <a:headEnd type="none" w="med" len="med"/>
                <a:tailEnd type="none" w="med" len="med"/>
              </a:ln>
            </p:spPr>
          </p:cxnSp>
          <p:cxnSp>
            <p:nvCxnSpPr>
              <p:cNvPr id="138" name="Shape 138"/>
              <p:cNvCxnSpPr/>
              <p:nvPr/>
            </p:nvCxnSpPr>
            <p:spPr>
              <a:xfrm rot="5400000">
                <a:off x="1154112" y="3340019"/>
                <a:ext cx="5100" cy="172200"/>
              </a:xfrm>
              <a:prstGeom prst="straightConnector1">
                <a:avLst/>
              </a:prstGeom>
              <a:noFill/>
              <a:ln w="38100" cap="flat" cmpd="sng">
                <a:solidFill>
                  <a:srgbClr val="FF0000"/>
                </a:solidFill>
                <a:prstDash val="solid"/>
                <a:round/>
                <a:headEnd type="none" w="med" len="med"/>
                <a:tailEnd type="none" w="med" len="med"/>
              </a:ln>
            </p:spPr>
          </p:cxnSp>
          <p:cxnSp>
            <p:nvCxnSpPr>
              <p:cNvPr id="139" name="Shape 139"/>
              <p:cNvCxnSpPr/>
              <p:nvPr/>
            </p:nvCxnSpPr>
            <p:spPr>
              <a:xfrm rot="5400000">
                <a:off x="1153241" y="3415130"/>
                <a:ext cx="5100" cy="172200"/>
              </a:xfrm>
              <a:prstGeom prst="straightConnector1">
                <a:avLst/>
              </a:prstGeom>
              <a:noFill/>
              <a:ln w="38100" cap="flat" cmpd="sng">
                <a:solidFill>
                  <a:srgbClr val="003399"/>
                </a:solidFill>
                <a:prstDash val="solid"/>
                <a:round/>
                <a:headEnd type="none" w="med" len="med"/>
                <a:tailEnd type="none" w="med" len="med"/>
              </a:ln>
            </p:spPr>
          </p:cxnSp>
          <p:cxnSp>
            <p:nvCxnSpPr>
              <p:cNvPr id="140" name="Shape 140"/>
              <p:cNvCxnSpPr/>
              <p:nvPr/>
            </p:nvCxnSpPr>
            <p:spPr>
              <a:xfrm rot="5400000">
                <a:off x="1154112" y="3495248"/>
                <a:ext cx="5100" cy="172200"/>
              </a:xfrm>
              <a:prstGeom prst="straightConnector1">
                <a:avLst/>
              </a:prstGeom>
              <a:noFill/>
              <a:ln w="38100" cap="flat" cmpd="sng">
                <a:solidFill>
                  <a:srgbClr val="E94A00"/>
                </a:solidFill>
                <a:prstDash val="solid"/>
                <a:round/>
                <a:headEnd type="none" w="med" len="med"/>
                <a:tailEnd type="none" w="med" len="med"/>
              </a:ln>
            </p:spPr>
          </p:cxnSp>
        </p:grpSp>
      </p:grpSp>
      <p:sp>
        <p:nvSpPr>
          <p:cNvPr id="141" name="Shape 141"/>
          <p:cNvSpPr/>
          <p:nvPr/>
        </p:nvSpPr>
        <p:spPr>
          <a:xfrm>
            <a:off x="3996685" y="4268948"/>
            <a:ext cx="514200" cy="274500"/>
          </a:xfrm>
          <a:prstGeom prst="roundRect">
            <a:avLst>
              <a:gd name="adj" fmla="val 16667"/>
            </a:avLst>
          </a:prstGeom>
          <a:solidFill>
            <a:srgbClr val="FFE599"/>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900"/>
              <a:t>VNF</a:t>
            </a:r>
          </a:p>
        </p:txBody>
      </p:sp>
      <p:sp>
        <p:nvSpPr>
          <p:cNvPr id="142" name="Shape 142"/>
          <p:cNvSpPr/>
          <p:nvPr/>
        </p:nvSpPr>
        <p:spPr>
          <a:xfrm>
            <a:off x="4072885" y="4192748"/>
            <a:ext cx="514200" cy="274500"/>
          </a:xfrm>
          <a:prstGeom prst="roundRect">
            <a:avLst>
              <a:gd name="adj" fmla="val 16667"/>
            </a:avLst>
          </a:prstGeom>
          <a:solidFill>
            <a:srgbClr val="FFE599"/>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900"/>
              <a:t>VNF</a:t>
            </a:r>
          </a:p>
        </p:txBody>
      </p:sp>
      <p:sp>
        <p:nvSpPr>
          <p:cNvPr id="143" name="Shape 143"/>
          <p:cNvSpPr/>
          <p:nvPr/>
        </p:nvSpPr>
        <p:spPr>
          <a:xfrm>
            <a:off x="4834885" y="4268948"/>
            <a:ext cx="514200" cy="274500"/>
          </a:xfrm>
          <a:prstGeom prst="roundRect">
            <a:avLst>
              <a:gd name="adj" fmla="val 16667"/>
            </a:avLst>
          </a:prstGeom>
          <a:solidFill>
            <a:srgbClr val="FFE599"/>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900"/>
              <a:t>VNF</a:t>
            </a:r>
          </a:p>
        </p:txBody>
      </p:sp>
      <p:sp>
        <p:nvSpPr>
          <p:cNvPr id="144" name="Shape 144"/>
          <p:cNvSpPr/>
          <p:nvPr/>
        </p:nvSpPr>
        <p:spPr>
          <a:xfrm>
            <a:off x="4911085" y="4192748"/>
            <a:ext cx="514200" cy="274500"/>
          </a:xfrm>
          <a:prstGeom prst="roundRect">
            <a:avLst>
              <a:gd name="adj" fmla="val 16667"/>
            </a:avLst>
          </a:prstGeom>
          <a:solidFill>
            <a:srgbClr val="FFE599"/>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900"/>
              <a:t>VNF</a:t>
            </a:r>
          </a:p>
        </p:txBody>
      </p:sp>
      <p:sp>
        <p:nvSpPr>
          <p:cNvPr id="145" name="Shape 145"/>
          <p:cNvSpPr/>
          <p:nvPr/>
        </p:nvSpPr>
        <p:spPr>
          <a:xfrm>
            <a:off x="857877" y="3938204"/>
            <a:ext cx="259200" cy="156900"/>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sz="800" dirty="0"/>
          </a:p>
        </p:txBody>
      </p:sp>
      <p:sp>
        <p:nvSpPr>
          <p:cNvPr id="146" name="Shape 146"/>
          <p:cNvSpPr/>
          <p:nvPr/>
        </p:nvSpPr>
        <p:spPr>
          <a:xfrm>
            <a:off x="1731721" y="3938204"/>
            <a:ext cx="259200" cy="156900"/>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2546158" y="3938204"/>
            <a:ext cx="259200" cy="156900"/>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3308158" y="3957685"/>
            <a:ext cx="259200" cy="156900"/>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4755958" y="4319204"/>
            <a:ext cx="259200" cy="156900"/>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7394284" y="4319204"/>
            <a:ext cx="259200" cy="156900"/>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1777209" y="2772095"/>
            <a:ext cx="904500" cy="156900"/>
          </a:xfrm>
          <a:prstGeom prst="rect">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Configuration</a:t>
            </a:r>
          </a:p>
        </p:txBody>
      </p:sp>
      <p:sp>
        <p:nvSpPr>
          <p:cNvPr id="152" name="Shape 152"/>
          <p:cNvSpPr/>
          <p:nvPr/>
        </p:nvSpPr>
        <p:spPr>
          <a:xfrm>
            <a:off x="4163533" y="2507515"/>
            <a:ext cx="1195800" cy="4764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1100" b="1"/>
          </a:p>
        </p:txBody>
      </p:sp>
      <p:sp>
        <p:nvSpPr>
          <p:cNvPr id="153" name="Shape 153"/>
          <p:cNvSpPr/>
          <p:nvPr/>
        </p:nvSpPr>
        <p:spPr>
          <a:xfrm>
            <a:off x="4386647" y="2736089"/>
            <a:ext cx="778800" cy="222000"/>
          </a:xfrm>
          <a:prstGeom prst="flowChartMagneticDisk">
            <a:avLst/>
          </a:prstGeom>
          <a:solidFill>
            <a:srgbClr val="EEECE1"/>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TSDB</a:t>
            </a:r>
          </a:p>
        </p:txBody>
      </p:sp>
      <p:sp>
        <p:nvSpPr>
          <p:cNvPr id="154" name="Shape 154"/>
          <p:cNvSpPr/>
          <p:nvPr/>
        </p:nvSpPr>
        <p:spPr>
          <a:xfrm>
            <a:off x="1237930" y="907622"/>
            <a:ext cx="4267500" cy="751800"/>
          </a:xfrm>
          <a:prstGeom prst="roundRect">
            <a:avLst>
              <a:gd name="adj" fmla="val 16667"/>
            </a:avLst>
          </a:prstGeom>
          <a:noFill/>
          <a:ln w="38100" cap="flat" cmpd="sng">
            <a:solidFill>
              <a:srgbClr val="434343"/>
            </a:solidFill>
            <a:prstDash val="solid"/>
            <a:round/>
            <a:headEnd type="none" w="med" len="med"/>
            <a:tailEnd type="none" w="med" len="med"/>
          </a:ln>
          <a:effectLst>
            <a:outerShdw blurRad="39999" dist="23000" dir="5400000" rotWithShape="0">
              <a:srgbClr val="000000">
                <a:alpha val="34900"/>
              </a:srgbClr>
            </a:outerShdw>
          </a:effectLst>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endParaRPr lang="en-US" sz="1200" dirty="0">
              <a:latin typeface="Calibri"/>
              <a:ea typeface="Calibri"/>
              <a:cs typeface="Calibri"/>
              <a:sym typeface="Calibri"/>
            </a:endParaRPr>
          </a:p>
        </p:txBody>
      </p:sp>
      <p:pic>
        <p:nvPicPr>
          <p:cNvPr id="155" name="Shape 155"/>
          <p:cNvPicPr preferRelativeResize="0"/>
          <p:nvPr/>
        </p:nvPicPr>
        <p:blipFill>
          <a:blip r:embed="rId5">
            <a:alphaModFix/>
          </a:blip>
          <a:stretch>
            <a:fillRect/>
          </a:stretch>
        </p:blipFill>
        <p:spPr>
          <a:xfrm>
            <a:off x="5578930" y="4099035"/>
            <a:ext cx="1666874" cy="476250"/>
          </a:xfrm>
          <a:prstGeom prst="rect">
            <a:avLst/>
          </a:prstGeom>
          <a:noFill/>
          <a:ln>
            <a:noFill/>
          </a:ln>
        </p:spPr>
      </p:pic>
      <p:sp>
        <p:nvSpPr>
          <p:cNvPr id="156" name="Shape 156"/>
          <p:cNvSpPr/>
          <p:nvPr/>
        </p:nvSpPr>
        <p:spPr>
          <a:xfrm>
            <a:off x="6279958" y="4319204"/>
            <a:ext cx="259199" cy="156900"/>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57" name="Shape 157"/>
          <p:cNvCxnSpPr/>
          <p:nvPr/>
        </p:nvCxnSpPr>
        <p:spPr>
          <a:xfrm rot="10800000" flipH="1">
            <a:off x="1002053" y="3055430"/>
            <a:ext cx="663600" cy="818100"/>
          </a:xfrm>
          <a:prstGeom prst="straightConnector1">
            <a:avLst/>
          </a:prstGeom>
          <a:solidFill>
            <a:srgbClr val="4F81BD"/>
          </a:solidFill>
          <a:ln w="9525" cap="flat" cmpd="sng">
            <a:solidFill>
              <a:schemeClr val="tx1">
                <a:lumMod val="75000"/>
                <a:lumOff val="25000"/>
              </a:schemeClr>
            </a:solidFill>
            <a:prstDash val="dash"/>
            <a:round/>
            <a:headEnd type="none" w="med" len="med"/>
            <a:tailEnd type="none" w="med" len="med"/>
          </a:ln>
        </p:spPr>
      </p:cxnSp>
      <p:cxnSp>
        <p:nvCxnSpPr>
          <p:cNvPr id="158" name="Shape 158"/>
          <p:cNvCxnSpPr/>
          <p:nvPr/>
        </p:nvCxnSpPr>
        <p:spPr>
          <a:xfrm rot="10800000" flipH="1">
            <a:off x="1860021" y="3065930"/>
            <a:ext cx="297600" cy="807600"/>
          </a:xfrm>
          <a:prstGeom prst="straightConnector1">
            <a:avLst/>
          </a:prstGeom>
          <a:solidFill>
            <a:srgbClr val="4F81BD"/>
          </a:solidFill>
          <a:ln w="9525" cap="flat" cmpd="sng">
            <a:solidFill>
              <a:schemeClr val="tx1">
                <a:lumMod val="75000"/>
                <a:lumOff val="25000"/>
              </a:schemeClr>
            </a:solidFill>
            <a:prstDash val="dash"/>
            <a:round/>
            <a:headEnd type="none" w="med" len="med"/>
            <a:tailEnd type="none" w="med" len="med"/>
          </a:ln>
        </p:spPr>
      </p:cxnSp>
      <p:cxnSp>
        <p:nvCxnSpPr>
          <p:cNvPr id="159" name="Shape 159"/>
          <p:cNvCxnSpPr/>
          <p:nvPr/>
        </p:nvCxnSpPr>
        <p:spPr>
          <a:xfrm rot="10800000">
            <a:off x="2564068" y="3076730"/>
            <a:ext cx="113400" cy="796800"/>
          </a:xfrm>
          <a:prstGeom prst="straightConnector1">
            <a:avLst/>
          </a:prstGeom>
          <a:solidFill>
            <a:srgbClr val="4F81BD"/>
          </a:solidFill>
          <a:ln w="9525" cap="flat" cmpd="sng">
            <a:solidFill>
              <a:schemeClr val="tx1">
                <a:lumMod val="75000"/>
                <a:lumOff val="25000"/>
              </a:schemeClr>
            </a:solidFill>
            <a:prstDash val="dash"/>
            <a:round/>
            <a:headEnd type="none" w="med" len="med"/>
            <a:tailEnd type="none" w="med" len="med"/>
          </a:ln>
        </p:spPr>
      </p:cxnSp>
      <p:cxnSp>
        <p:nvCxnSpPr>
          <p:cNvPr id="160" name="Shape 160"/>
          <p:cNvCxnSpPr/>
          <p:nvPr/>
        </p:nvCxnSpPr>
        <p:spPr>
          <a:xfrm rot="10800000">
            <a:off x="3023811" y="3076841"/>
            <a:ext cx="512400" cy="751800"/>
          </a:xfrm>
          <a:prstGeom prst="straightConnector1">
            <a:avLst/>
          </a:prstGeom>
          <a:solidFill>
            <a:srgbClr val="4F81BD"/>
          </a:solidFill>
          <a:ln w="9525" cap="flat" cmpd="sng">
            <a:solidFill>
              <a:schemeClr val="tx1">
                <a:lumMod val="75000"/>
                <a:lumOff val="25000"/>
              </a:schemeClr>
            </a:solidFill>
            <a:prstDash val="dash"/>
            <a:round/>
            <a:headEnd type="none" w="med" len="med"/>
            <a:tailEnd type="none" w="med" len="med"/>
          </a:ln>
        </p:spPr>
      </p:cxnSp>
      <p:cxnSp>
        <p:nvCxnSpPr>
          <p:cNvPr id="161" name="Shape 161"/>
          <p:cNvCxnSpPr/>
          <p:nvPr/>
        </p:nvCxnSpPr>
        <p:spPr>
          <a:xfrm rot="10800000">
            <a:off x="3419485" y="3087548"/>
            <a:ext cx="1748700" cy="1105200"/>
          </a:xfrm>
          <a:prstGeom prst="straightConnector1">
            <a:avLst/>
          </a:prstGeom>
          <a:solidFill>
            <a:srgbClr val="4F81BD"/>
          </a:solidFill>
          <a:ln w="9525" cap="flat" cmpd="sng">
            <a:solidFill>
              <a:schemeClr val="tx1">
                <a:lumMod val="75000"/>
                <a:lumOff val="25000"/>
              </a:schemeClr>
            </a:solidFill>
            <a:prstDash val="dash"/>
            <a:round/>
            <a:headEnd type="none" w="med" len="med"/>
            <a:tailEnd type="none" w="med" len="med"/>
          </a:ln>
        </p:spPr>
      </p:cxnSp>
      <p:cxnSp>
        <p:nvCxnSpPr>
          <p:cNvPr id="162" name="Shape 162"/>
          <p:cNvCxnSpPr/>
          <p:nvPr/>
        </p:nvCxnSpPr>
        <p:spPr>
          <a:xfrm rot="10800000">
            <a:off x="3868667" y="3087435"/>
            <a:ext cx="2543700" cy="1011600"/>
          </a:xfrm>
          <a:prstGeom prst="straightConnector1">
            <a:avLst/>
          </a:prstGeom>
          <a:solidFill>
            <a:srgbClr val="4F81BD"/>
          </a:solidFill>
          <a:ln w="9525" cap="flat" cmpd="sng">
            <a:solidFill>
              <a:schemeClr val="tx1">
                <a:lumMod val="75000"/>
                <a:lumOff val="25000"/>
              </a:schemeClr>
            </a:solidFill>
            <a:prstDash val="dash"/>
            <a:round/>
            <a:headEnd type="none" w="med" len="med"/>
            <a:tailEnd type="none" w="med" len="med"/>
          </a:ln>
        </p:spPr>
      </p:cxnSp>
      <p:cxnSp>
        <p:nvCxnSpPr>
          <p:cNvPr id="163" name="Shape 163"/>
          <p:cNvCxnSpPr/>
          <p:nvPr/>
        </p:nvCxnSpPr>
        <p:spPr>
          <a:xfrm rot="10800000">
            <a:off x="4499397" y="3087353"/>
            <a:ext cx="3154200" cy="908100"/>
          </a:xfrm>
          <a:prstGeom prst="straightConnector1">
            <a:avLst/>
          </a:prstGeom>
          <a:solidFill>
            <a:srgbClr val="4F81BD"/>
          </a:solidFill>
          <a:ln w="9525" cap="flat" cmpd="sng">
            <a:solidFill>
              <a:schemeClr val="tx1">
                <a:lumMod val="75000"/>
                <a:lumOff val="25000"/>
              </a:schemeClr>
            </a:solidFill>
            <a:prstDash val="dash"/>
            <a:round/>
            <a:headEnd type="none" w="med" len="med"/>
            <a:tailEnd type="none" w="med" len="med"/>
          </a:ln>
        </p:spPr>
      </p:cxnSp>
      <p:sp>
        <p:nvSpPr>
          <p:cNvPr id="164" name="Shape 164"/>
          <p:cNvSpPr txBox="1"/>
          <p:nvPr/>
        </p:nvSpPr>
        <p:spPr>
          <a:xfrm>
            <a:off x="1761425" y="2579238"/>
            <a:ext cx="2040900" cy="156900"/>
          </a:xfrm>
          <a:prstGeom prst="rect">
            <a:avLst/>
          </a:prstGeom>
          <a:noFill/>
          <a:ln>
            <a:noFill/>
          </a:ln>
        </p:spPr>
        <p:txBody>
          <a:bodyPr lIns="91425" tIns="91425" rIns="91425" bIns="91425" anchor="ctr" anchorCtr="0">
            <a:noAutofit/>
          </a:bodyPr>
          <a:lstStyle/>
          <a:p>
            <a:pPr lvl="0" algn="ctr" rtl="0">
              <a:spcBef>
                <a:spcPts val="0"/>
              </a:spcBef>
              <a:buNone/>
            </a:pPr>
            <a:r>
              <a:rPr lang="en-US" sz="1000" b="1">
                <a:solidFill>
                  <a:schemeClr val="lt1"/>
                </a:solidFill>
              </a:rPr>
              <a:t>Programmable Observability</a:t>
            </a:r>
          </a:p>
        </p:txBody>
      </p:sp>
      <p:sp>
        <p:nvSpPr>
          <p:cNvPr id="165" name="Shape 165"/>
          <p:cNvSpPr/>
          <p:nvPr/>
        </p:nvSpPr>
        <p:spPr>
          <a:xfrm>
            <a:off x="3028142" y="2740947"/>
            <a:ext cx="869100" cy="156900"/>
          </a:xfrm>
          <a:prstGeom prst="rect">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800" b="1"/>
          </a:p>
        </p:txBody>
      </p:sp>
      <p:sp>
        <p:nvSpPr>
          <p:cNvPr id="166" name="Shape 166"/>
          <p:cNvSpPr/>
          <p:nvPr/>
        </p:nvSpPr>
        <p:spPr>
          <a:xfrm>
            <a:off x="2959602" y="2772097"/>
            <a:ext cx="869100" cy="156900"/>
          </a:xfrm>
          <a:prstGeom prst="rect">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Collection</a:t>
            </a:r>
          </a:p>
        </p:txBody>
      </p:sp>
      <p:sp>
        <p:nvSpPr>
          <p:cNvPr id="167" name="Shape 167"/>
          <p:cNvSpPr txBox="1"/>
          <p:nvPr/>
        </p:nvSpPr>
        <p:spPr>
          <a:xfrm>
            <a:off x="4209983" y="2593633"/>
            <a:ext cx="1092300" cy="117900"/>
          </a:xfrm>
          <a:prstGeom prst="rect">
            <a:avLst/>
          </a:prstGeom>
          <a:noFill/>
          <a:ln>
            <a:noFill/>
          </a:ln>
        </p:spPr>
        <p:txBody>
          <a:bodyPr lIns="91425" tIns="91425" rIns="91425" bIns="91425" anchor="ctr" anchorCtr="0">
            <a:noAutofit/>
          </a:bodyPr>
          <a:lstStyle/>
          <a:p>
            <a:pPr lvl="0" algn="ctr" rtl="0">
              <a:spcBef>
                <a:spcPts val="0"/>
              </a:spcBef>
              <a:buNone/>
            </a:pPr>
            <a:r>
              <a:rPr lang="en-US" sz="1000" b="1">
                <a:solidFill>
                  <a:schemeClr val="lt1"/>
                </a:solidFill>
              </a:rPr>
              <a:t>Data Storage</a:t>
            </a:r>
          </a:p>
        </p:txBody>
      </p:sp>
      <p:sp>
        <p:nvSpPr>
          <p:cNvPr id="168" name="Shape 168"/>
          <p:cNvSpPr txBox="1"/>
          <p:nvPr/>
        </p:nvSpPr>
        <p:spPr>
          <a:xfrm>
            <a:off x="1397779" y="2145097"/>
            <a:ext cx="1767764" cy="117900"/>
          </a:xfrm>
          <a:prstGeom prst="rect">
            <a:avLst/>
          </a:prstGeom>
          <a:noFill/>
          <a:ln>
            <a:noFill/>
          </a:ln>
        </p:spPr>
        <p:txBody>
          <a:bodyPr lIns="91425" tIns="91425" rIns="91425" bIns="91425" anchor="ctr" anchorCtr="0">
            <a:noAutofit/>
          </a:bodyPr>
          <a:lstStyle/>
          <a:p>
            <a:pPr lvl="0">
              <a:spcBef>
                <a:spcPts val="0"/>
              </a:spcBef>
              <a:buNone/>
            </a:pPr>
            <a:r>
              <a:rPr lang="en-US" sz="1000" b="1" dirty="0"/>
              <a:t>Monitoring-as-a-Service</a:t>
            </a:r>
          </a:p>
        </p:txBody>
      </p:sp>
      <p:sp>
        <p:nvSpPr>
          <p:cNvPr id="169" name="Shape 169"/>
          <p:cNvSpPr/>
          <p:nvPr/>
        </p:nvSpPr>
        <p:spPr>
          <a:xfrm>
            <a:off x="1466717" y="2298847"/>
            <a:ext cx="3875100" cy="156900"/>
          </a:xfrm>
          <a:prstGeom prst="rect">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sz="1000" b="1" dirty="0">
                <a:solidFill>
                  <a:schemeClr val="lt1"/>
                </a:solidFill>
              </a:rPr>
              <a:t>Service Controller (XOS)</a:t>
            </a:r>
          </a:p>
        </p:txBody>
      </p:sp>
      <p:sp>
        <p:nvSpPr>
          <p:cNvPr id="170" name="Shape 170"/>
          <p:cNvSpPr/>
          <p:nvPr/>
        </p:nvSpPr>
        <p:spPr>
          <a:xfrm>
            <a:off x="6288128" y="2089097"/>
            <a:ext cx="1863300" cy="961500"/>
          </a:xfrm>
          <a:prstGeom prst="roundRect">
            <a:avLst>
              <a:gd name="adj" fmla="val 16667"/>
            </a:avLst>
          </a:prstGeom>
          <a:noFill/>
          <a:ln w="38100" cap="flat" cmpd="sng">
            <a:solidFill>
              <a:srgbClr val="A64D79"/>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171" name="Shape 171"/>
          <p:cNvPicPr preferRelativeResize="0"/>
          <p:nvPr/>
        </p:nvPicPr>
        <p:blipFill>
          <a:blip r:embed="rId6">
            <a:alphaModFix/>
          </a:blip>
          <a:stretch>
            <a:fillRect/>
          </a:stretch>
        </p:blipFill>
        <p:spPr>
          <a:xfrm>
            <a:off x="7511852" y="2527669"/>
            <a:ext cx="584699" cy="378990"/>
          </a:xfrm>
          <a:prstGeom prst="rect">
            <a:avLst/>
          </a:prstGeom>
          <a:noFill/>
          <a:ln>
            <a:noFill/>
          </a:ln>
        </p:spPr>
      </p:pic>
      <p:sp>
        <p:nvSpPr>
          <p:cNvPr id="172" name="Shape 172"/>
          <p:cNvSpPr txBox="1"/>
          <p:nvPr/>
        </p:nvSpPr>
        <p:spPr>
          <a:xfrm>
            <a:off x="6435458" y="2341622"/>
            <a:ext cx="1092300" cy="476400"/>
          </a:xfrm>
          <a:prstGeom prst="rect">
            <a:avLst/>
          </a:prstGeom>
          <a:noFill/>
          <a:ln>
            <a:noFill/>
          </a:ln>
        </p:spPr>
        <p:txBody>
          <a:bodyPr lIns="91425" tIns="91425" rIns="91425" bIns="91425" anchor="ctr" anchorCtr="0">
            <a:noAutofit/>
          </a:bodyPr>
          <a:lstStyle/>
          <a:p>
            <a:pPr lvl="0" algn="ctr" rtl="0">
              <a:spcBef>
                <a:spcPts val="0"/>
              </a:spcBef>
              <a:buNone/>
            </a:pPr>
            <a:r>
              <a:rPr lang="en-US" sz="1000" b="1" dirty="0"/>
              <a:t>CORD Orchestration</a:t>
            </a:r>
          </a:p>
          <a:p>
            <a:pPr lvl="0" algn="ctr" rtl="0">
              <a:spcBef>
                <a:spcPts val="0"/>
              </a:spcBef>
              <a:buNone/>
            </a:pPr>
            <a:r>
              <a:rPr lang="en-US" sz="1000" b="1" dirty="0"/>
              <a:t>Platform</a:t>
            </a:r>
          </a:p>
        </p:txBody>
      </p:sp>
      <p:pic>
        <p:nvPicPr>
          <p:cNvPr id="173" name="Shape 173"/>
          <p:cNvPicPr preferRelativeResize="0"/>
          <p:nvPr/>
        </p:nvPicPr>
        <p:blipFill>
          <a:blip r:embed="rId7">
            <a:alphaModFix/>
          </a:blip>
          <a:stretch>
            <a:fillRect/>
          </a:stretch>
        </p:blipFill>
        <p:spPr>
          <a:xfrm>
            <a:off x="7545285" y="2245068"/>
            <a:ext cx="538800" cy="212683"/>
          </a:xfrm>
          <a:prstGeom prst="rect">
            <a:avLst/>
          </a:prstGeom>
          <a:noFill/>
          <a:ln>
            <a:noFill/>
          </a:ln>
        </p:spPr>
      </p:pic>
      <p:cxnSp>
        <p:nvCxnSpPr>
          <p:cNvPr id="174" name="Shape 174"/>
          <p:cNvCxnSpPr>
            <a:endCxn id="170" idx="2"/>
          </p:cNvCxnSpPr>
          <p:nvPr/>
        </p:nvCxnSpPr>
        <p:spPr>
          <a:xfrm rot="10800000" flipH="1">
            <a:off x="1312778" y="3050597"/>
            <a:ext cx="5907000" cy="838800"/>
          </a:xfrm>
          <a:prstGeom prst="straightConnector1">
            <a:avLst/>
          </a:prstGeom>
          <a:solidFill>
            <a:srgbClr val="4F81BD"/>
          </a:solidFill>
          <a:ln w="12700" cap="flat" cmpd="sng">
            <a:solidFill>
              <a:schemeClr val="bg2">
                <a:lumMod val="50000"/>
              </a:schemeClr>
            </a:solidFill>
            <a:prstDash val="dot"/>
            <a:round/>
            <a:headEnd type="none" w="med" len="med"/>
            <a:tailEnd type="none" w="med" len="med"/>
          </a:ln>
        </p:spPr>
      </p:cxnSp>
      <p:cxnSp>
        <p:nvCxnSpPr>
          <p:cNvPr id="175" name="Shape 175"/>
          <p:cNvCxnSpPr>
            <a:stCxn id="103" idx="0"/>
            <a:endCxn id="170" idx="2"/>
          </p:cNvCxnSpPr>
          <p:nvPr/>
        </p:nvCxnSpPr>
        <p:spPr>
          <a:xfrm rot="10800000" flipH="1">
            <a:off x="2677468" y="3050630"/>
            <a:ext cx="4542300" cy="822900"/>
          </a:xfrm>
          <a:prstGeom prst="straightConnector1">
            <a:avLst/>
          </a:prstGeom>
          <a:solidFill>
            <a:srgbClr val="4F81BD"/>
          </a:solidFill>
          <a:ln w="12700" cap="flat" cmpd="sng">
            <a:solidFill>
              <a:schemeClr val="bg2">
                <a:lumMod val="50000"/>
              </a:schemeClr>
            </a:solidFill>
            <a:prstDash val="dot"/>
            <a:round/>
            <a:headEnd type="none" w="med" len="med"/>
            <a:tailEnd type="none" w="med" len="med"/>
          </a:ln>
        </p:spPr>
      </p:cxnSp>
      <p:cxnSp>
        <p:nvCxnSpPr>
          <p:cNvPr id="176" name="Shape 176"/>
          <p:cNvCxnSpPr>
            <a:stCxn id="100" idx="0"/>
            <a:endCxn id="170" idx="2"/>
          </p:cNvCxnSpPr>
          <p:nvPr/>
        </p:nvCxnSpPr>
        <p:spPr>
          <a:xfrm rot="10800000" flipH="1">
            <a:off x="4372850" y="3050741"/>
            <a:ext cx="2847000" cy="777900"/>
          </a:xfrm>
          <a:prstGeom prst="straightConnector1">
            <a:avLst/>
          </a:prstGeom>
          <a:solidFill>
            <a:srgbClr val="4F81BD"/>
          </a:solidFill>
          <a:ln w="12700" cap="flat" cmpd="sng">
            <a:solidFill>
              <a:schemeClr val="bg2">
                <a:lumMod val="50000"/>
              </a:schemeClr>
            </a:solidFill>
            <a:prstDash val="dot"/>
            <a:round/>
            <a:headEnd type="none" w="med" len="med"/>
            <a:tailEnd type="none" w="med" len="med"/>
          </a:ln>
        </p:spPr>
      </p:cxnSp>
      <p:cxnSp>
        <p:nvCxnSpPr>
          <p:cNvPr id="177" name="Shape 177"/>
          <p:cNvCxnSpPr>
            <a:stCxn id="144" idx="0"/>
            <a:endCxn id="170" idx="2"/>
          </p:cNvCxnSpPr>
          <p:nvPr/>
        </p:nvCxnSpPr>
        <p:spPr>
          <a:xfrm rot="10800000" flipH="1">
            <a:off x="5168185" y="3050648"/>
            <a:ext cx="2051700" cy="1142100"/>
          </a:xfrm>
          <a:prstGeom prst="straightConnector1">
            <a:avLst/>
          </a:prstGeom>
          <a:solidFill>
            <a:srgbClr val="4F81BD"/>
          </a:solidFill>
          <a:ln w="12700" cap="flat" cmpd="sng">
            <a:solidFill>
              <a:schemeClr val="bg2">
                <a:lumMod val="50000"/>
              </a:schemeClr>
            </a:solidFill>
            <a:prstDash val="dot"/>
            <a:round/>
            <a:headEnd type="none" w="med" len="med"/>
            <a:tailEnd type="none" w="med" len="med"/>
          </a:ln>
        </p:spPr>
      </p:cxnSp>
      <p:cxnSp>
        <p:nvCxnSpPr>
          <p:cNvPr id="178" name="Shape 178"/>
          <p:cNvCxnSpPr>
            <a:stCxn id="155" idx="0"/>
            <a:endCxn id="170" idx="2"/>
          </p:cNvCxnSpPr>
          <p:nvPr/>
        </p:nvCxnSpPr>
        <p:spPr>
          <a:xfrm rot="10800000" flipH="1">
            <a:off x="6412367" y="3050535"/>
            <a:ext cx="807300" cy="1048500"/>
          </a:xfrm>
          <a:prstGeom prst="straightConnector1">
            <a:avLst/>
          </a:prstGeom>
          <a:solidFill>
            <a:srgbClr val="4F81BD"/>
          </a:solidFill>
          <a:ln w="12700" cap="flat" cmpd="sng">
            <a:solidFill>
              <a:schemeClr val="bg2">
                <a:lumMod val="50000"/>
              </a:schemeClr>
            </a:solidFill>
            <a:prstDash val="dot"/>
            <a:round/>
            <a:headEnd type="none" w="med" len="med"/>
            <a:tailEnd type="none" w="med" len="med"/>
          </a:ln>
        </p:spPr>
      </p:cxnSp>
      <p:cxnSp>
        <p:nvCxnSpPr>
          <p:cNvPr id="179" name="Shape 179"/>
          <p:cNvCxnSpPr>
            <a:stCxn id="89" idx="0"/>
            <a:endCxn id="170" idx="2"/>
          </p:cNvCxnSpPr>
          <p:nvPr/>
        </p:nvCxnSpPr>
        <p:spPr>
          <a:xfrm rot="10800000">
            <a:off x="7219797" y="3050453"/>
            <a:ext cx="433800" cy="945000"/>
          </a:xfrm>
          <a:prstGeom prst="straightConnector1">
            <a:avLst/>
          </a:prstGeom>
          <a:solidFill>
            <a:srgbClr val="4F81BD"/>
          </a:solidFill>
          <a:ln w="12700" cap="flat" cmpd="sng">
            <a:solidFill>
              <a:schemeClr val="bg2">
                <a:lumMod val="50000"/>
              </a:schemeClr>
            </a:solidFill>
            <a:prstDash val="dot"/>
            <a:round/>
            <a:headEnd type="none" w="med" len="med"/>
            <a:tailEnd type="none" w="med" len="med"/>
          </a:ln>
        </p:spPr>
      </p:cxnSp>
      <p:cxnSp>
        <p:nvCxnSpPr>
          <p:cNvPr id="180" name="Shape 180"/>
          <p:cNvCxnSpPr/>
          <p:nvPr/>
        </p:nvCxnSpPr>
        <p:spPr>
          <a:xfrm>
            <a:off x="2968270" y="1659422"/>
            <a:ext cx="3900" cy="429600"/>
          </a:xfrm>
          <a:prstGeom prst="straightConnector1">
            <a:avLst/>
          </a:prstGeom>
          <a:noFill/>
          <a:ln w="9525" cap="flat" cmpd="sng">
            <a:solidFill>
              <a:schemeClr val="dk2"/>
            </a:solidFill>
            <a:prstDash val="solid"/>
            <a:round/>
            <a:headEnd type="triangle" w="lg" len="lg"/>
            <a:tailEnd type="none" w="lg" len="lg"/>
          </a:ln>
        </p:spPr>
      </p:cxnSp>
      <p:cxnSp>
        <p:nvCxnSpPr>
          <p:cNvPr id="181" name="Shape 181"/>
          <p:cNvCxnSpPr>
            <a:endCxn id="170" idx="1"/>
          </p:cNvCxnSpPr>
          <p:nvPr/>
        </p:nvCxnSpPr>
        <p:spPr>
          <a:xfrm>
            <a:off x="5416328" y="2569847"/>
            <a:ext cx="871800" cy="0"/>
          </a:xfrm>
          <a:prstGeom prst="straightConnector1">
            <a:avLst/>
          </a:prstGeom>
          <a:noFill/>
          <a:ln w="9525" cap="flat" cmpd="sng">
            <a:solidFill>
              <a:schemeClr val="dk2"/>
            </a:solidFill>
            <a:prstDash val="solid"/>
            <a:round/>
            <a:headEnd type="none" w="lg" len="lg"/>
            <a:tailEnd type="triangle" w="lg" len="lg"/>
          </a:ln>
        </p:spPr>
      </p:cxnSp>
      <p:sp>
        <p:nvSpPr>
          <p:cNvPr id="182" name="Shape 182"/>
          <p:cNvSpPr/>
          <p:nvPr/>
        </p:nvSpPr>
        <p:spPr>
          <a:xfrm>
            <a:off x="4208105" y="1200549"/>
            <a:ext cx="1256400" cy="34650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100" b="1"/>
          </a:p>
        </p:txBody>
      </p:sp>
      <p:sp>
        <p:nvSpPr>
          <p:cNvPr id="183" name="Shape 183"/>
          <p:cNvSpPr/>
          <p:nvPr/>
        </p:nvSpPr>
        <p:spPr>
          <a:xfrm>
            <a:off x="4130556" y="1244655"/>
            <a:ext cx="1256400" cy="34650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a:t>Security Analytic Apps</a:t>
            </a:r>
          </a:p>
        </p:txBody>
      </p:sp>
      <p:sp>
        <p:nvSpPr>
          <p:cNvPr id="184" name="Shape 184"/>
          <p:cNvSpPr/>
          <p:nvPr/>
        </p:nvSpPr>
        <p:spPr>
          <a:xfrm>
            <a:off x="2813772" y="1200549"/>
            <a:ext cx="1256400" cy="34650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100" b="1"/>
          </a:p>
        </p:txBody>
      </p:sp>
      <p:sp>
        <p:nvSpPr>
          <p:cNvPr id="185" name="Shape 185"/>
          <p:cNvSpPr/>
          <p:nvPr/>
        </p:nvSpPr>
        <p:spPr>
          <a:xfrm>
            <a:off x="2736223" y="1244655"/>
            <a:ext cx="1256400" cy="34650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a:t>Diagnostic</a:t>
            </a:r>
          </a:p>
          <a:p>
            <a:pPr lvl="0" algn="ctr" rtl="0">
              <a:spcBef>
                <a:spcPts val="0"/>
              </a:spcBef>
              <a:buNone/>
            </a:pPr>
            <a:r>
              <a:rPr lang="en-US" sz="1100" b="1"/>
              <a:t>Analytic Apps</a:t>
            </a:r>
          </a:p>
        </p:txBody>
      </p:sp>
      <p:sp>
        <p:nvSpPr>
          <p:cNvPr id="186" name="Shape 186"/>
          <p:cNvSpPr/>
          <p:nvPr/>
        </p:nvSpPr>
        <p:spPr>
          <a:xfrm>
            <a:off x="1378011" y="1200549"/>
            <a:ext cx="1256400" cy="34650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100" b="1"/>
          </a:p>
        </p:txBody>
      </p:sp>
      <p:sp>
        <p:nvSpPr>
          <p:cNvPr id="187" name="Shape 187"/>
          <p:cNvSpPr/>
          <p:nvPr/>
        </p:nvSpPr>
        <p:spPr>
          <a:xfrm>
            <a:off x="1300463" y="1244655"/>
            <a:ext cx="1256400" cy="34650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a:t>Real-time</a:t>
            </a:r>
          </a:p>
          <a:p>
            <a:pPr lvl="0" algn="ctr" rtl="0">
              <a:spcBef>
                <a:spcPts val="0"/>
              </a:spcBef>
              <a:buNone/>
            </a:pPr>
            <a:r>
              <a:rPr lang="en-US" sz="1100" b="1"/>
              <a:t>Analytic Apps</a:t>
            </a:r>
          </a:p>
        </p:txBody>
      </p:sp>
      <p:cxnSp>
        <p:nvCxnSpPr>
          <p:cNvPr id="188" name="Shape 188"/>
          <p:cNvCxnSpPr>
            <a:endCxn id="170" idx="0"/>
          </p:cNvCxnSpPr>
          <p:nvPr/>
        </p:nvCxnSpPr>
        <p:spPr>
          <a:xfrm>
            <a:off x="5505578" y="1283597"/>
            <a:ext cx="1714200" cy="805500"/>
          </a:xfrm>
          <a:prstGeom prst="bentConnector2">
            <a:avLst/>
          </a:prstGeom>
          <a:noFill/>
          <a:ln w="9525" cap="flat" cmpd="sng">
            <a:solidFill>
              <a:schemeClr val="dk2"/>
            </a:solidFill>
            <a:prstDash val="solid"/>
            <a:round/>
            <a:headEnd type="none" w="lg" len="lg"/>
            <a:tailEnd type="triangle" w="lg" len="lg"/>
          </a:ln>
        </p:spPr>
      </p:cxnSp>
      <p:sp>
        <p:nvSpPr>
          <p:cNvPr id="191" name="Shape 217"/>
          <p:cNvSpPr txBox="1"/>
          <p:nvPr/>
        </p:nvSpPr>
        <p:spPr>
          <a:xfrm>
            <a:off x="2462256" y="3083493"/>
            <a:ext cx="736947" cy="324161"/>
          </a:xfrm>
          <a:prstGeom prst="rect">
            <a:avLst/>
          </a:prstGeom>
          <a:noFill/>
          <a:ln>
            <a:noFill/>
          </a:ln>
        </p:spPr>
        <p:txBody>
          <a:bodyPr lIns="91425" tIns="91425" rIns="91425" bIns="91425" anchor="ctr" anchorCtr="0">
            <a:noAutofit/>
          </a:bodyPr>
          <a:lstStyle/>
          <a:p>
            <a:pPr lvl="0" algn="ctr" rtl="0">
              <a:spcBef>
                <a:spcPts val="0"/>
              </a:spcBef>
              <a:buNone/>
            </a:pPr>
            <a:r>
              <a:rPr lang="en-US" sz="800" b="1" dirty="0"/>
              <a:t>Program &amp; Observe</a:t>
            </a:r>
          </a:p>
        </p:txBody>
      </p:sp>
      <p:sp>
        <p:nvSpPr>
          <p:cNvPr id="192" name="Shape 217"/>
          <p:cNvSpPr txBox="1"/>
          <p:nvPr/>
        </p:nvSpPr>
        <p:spPr>
          <a:xfrm>
            <a:off x="7229410" y="3183175"/>
            <a:ext cx="644468" cy="173008"/>
          </a:xfrm>
          <a:prstGeom prst="rect">
            <a:avLst/>
          </a:prstGeom>
          <a:noFill/>
          <a:ln>
            <a:noFill/>
          </a:ln>
        </p:spPr>
        <p:txBody>
          <a:bodyPr lIns="91425" tIns="91425" rIns="91425" bIns="91425" anchor="ctr" anchorCtr="0">
            <a:noAutofit/>
          </a:bodyPr>
          <a:lstStyle/>
          <a:p>
            <a:pPr lvl="0" algn="ctr" rtl="0">
              <a:spcBef>
                <a:spcPts val="0"/>
              </a:spcBef>
              <a:buNone/>
            </a:pPr>
            <a:r>
              <a:rPr lang="en-US" sz="800" b="1" dirty="0"/>
              <a:t>Control</a:t>
            </a:r>
          </a:p>
        </p:txBody>
      </p:sp>
      <p:sp>
        <p:nvSpPr>
          <p:cNvPr id="193" name="Shape 217"/>
          <p:cNvSpPr txBox="1"/>
          <p:nvPr/>
        </p:nvSpPr>
        <p:spPr>
          <a:xfrm>
            <a:off x="2361176" y="1792789"/>
            <a:ext cx="662731" cy="243547"/>
          </a:xfrm>
          <a:prstGeom prst="rect">
            <a:avLst/>
          </a:prstGeom>
          <a:noFill/>
          <a:ln>
            <a:noFill/>
          </a:ln>
        </p:spPr>
        <p:txBody>
          <a:bodyPr lIns="91425" tIns="91425" rIns="91425" bIns="91425" anchor="ctr" anchorCtr="0">
            <a:noAutofit/>
          </a:bodyPr>
          <a:lstStyle/>
          <a:p>
            <a:pPr lvl="0" algn="ctr" rtl="0">
              <a:spcBef>
                <a:spcPts val="0"/>
              </a:spcBef>
              <a:buNone/>
            </a:pPr>
            <a:r>
              <a:rPr lang="en-US" sz="800" b="1" dirty="0"/>
              <a:t>Observed Data</a:t>
            </a:r>
          </a:p>
        </p:txBody>
      </p:sp>
      <p:sp>
        <p:nvSpPr>
          <p:cNvPr id="194" name="Shape 217"/>
          <p:cNvSpPr txBox="1"/>
          <p:nvPr/>
        </p:nvSpPr>
        <p:spPr>
          <a:xfrm>
            <a:off x="6048643" y="1041433"/>
            <a:ext cx="662731" cy="221406"/>
          </a:xfrm>
          <a:prstGeom prst="rect">
            <a:avLst/>
          </a:prstGeom>
          <a:noFill/>
          <a:ln>
            <a:noFill/>
          </a:ln>
        </p:spPr>
        <p:txBody>
          <a:bodyPr lIns="91425" tIns="91425" rIns="91425" bIns="91425" anchor="ctr" anchorCtr="0">
            <a:noAutofit/>
          </a:bodyPr>
          <a:lstStyle/>
          <a:p>
            <a:pPr lvl="0" algn="ctr" rtl="0">
              <a:spcBef>
                <a:spcPts val="0"/>
              </a:spcBef>
              <a:buNone/>
            </a:pPr>
            <a:r>
              <a:rPr lang="en-US" sz="800" b="1" dirty="0"/>
              <a:t>Control Decision</a:t>
            </a:r>
          </a:p>
        </p:txBody>
      </p:sp>
      <p:sp>
        <p:nvSpPr>
          <p:cNvPr id="196" name="Shape 168"/>
          <p:cNvSpPr txBox="1"/>
          <p:nvPr/>
        </p:nvSpPr>
        <p:spPr>
          <a:xfrm>
            <a:off x="1362359" y="986474"/>
            <a:ext cx="1328147" cy="117900"/>
          </a:xfrm>
          <a:prstGeom prst="rect">
            <a:avLst/>
          </a:prstGeom>
          <a:noFill/>
          <a:ln>
            <a:noFill/>
          </a:ln>
        </p:spPr>
        <p:txBody>
          <a:bodyPr lIns="91425" tIns="91425" rIns="91425" bIns="91425" anchor="ctr" anchorCtr="0">
            <a:noAutofit/>
          </a:bodyPr>
          <a:lstStyle/>
          <a:p>
            <a:pPr lvl="0">
              <a:spcBef>
                <a:spcPts val="0"/>
              </a:spcBef>
              <a:buNone/>
            </a:pPr>
            <a:r>
              <a:rPr lang="en-US" sz="1000" b="1" dirty="0"/>
              <a:t>Analytics Engines</a:t>
            </a:r>
          </a:p>
        </p:txBody>
      </p:sp>
      <p:sp>
        <p:nvSpPr>
          <p:cNvPr id="197" name="Shape 168"/>
          <p:cNvSpPr txBox="1"/>
          <p:nvPr/>
        </p:nvSpPr>
        <p:spPr>
          <a:xfrm>
            <a:off x="171257" y="3629483"/>
            <a:ext cx="1012350" cy="196551"/>
          </a:xfrm>
          <a:prstGeom prst="rect">
            <a:avLst/>
          </a:prstGeom>
          <a:noFill/>
          <a:ln>
            <a:noFill/>
          </a:ln>
        </p:spPr>
        <p:txBody>
          <a:bodyPr lIns="91425" tIns="91425" rIns="91425" bIns="91425" anchor="ctr" anchorCtr="0">
            <a:noAutofit/>
          </a:bodyPr>
          <a:lstStyle/>
          <a:p>
            <a:pPr lvl="0">
              <a:spcBef>
                <a:spcPts val="0"/>
              </a:spcBef>
              <a:buNone/>
            </a:pPr>
            <a:r>
              <a:rPr lang="en-US" sz="900" b="1" dirty="0"/>
              <a:t>Programmable</a:t>
            </a:r>
          </a:p>
          <a:p>
            <a:pPr lvl="0">
              <a:spcBef>
                <a:spcPts val="0"/>
              </a:spcBef>
              <a:buNone/>
            </a:pPr>
            <a:r>
              <a:rPr lang="en-US" sz="900" b="1" dirty="0"/>
              <a:t>Probes</a:t>
            </a:r>
          </a:p>
        </p:txBody>
      </p:sp>
      <p:sp>
        <p:nvSpPr>
          <p:cNvPr id="189" name="Shape 147"/>
          <p:cNvSpPr/>
          <p:nvPr/>
        </p:nvSpPr>
        <p:spPr>
          <a:xfrm>
            <a:off x="54521" y="3680612"/>
            <a:ext cx="197418" cy="121869"/>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cxnSp>
        <p:nvCxnSpPr>
          <p:cNvPr id="190" name="Shape 180"/>
          <p:cNvCxnSpPr/>
          <p:nvPr/>
        </p:nvCxnSpPr>
        <p:spPr>
          <a:xfrm>
            <a:off x="3645103" y="1650458"/>
            <a:ext cx="3900" cy="429600"/>
          </a:xfrm>
          <a:prstGeom prst="straightConnector1">
            <a:avLst/>
          </a:prstGeom>
          <a:noFill/>
          <a:ln w="9525" cap="flat" cmpd="sng">
            <a:solidFill>
              <a:schemeClr val="dk2"/>
            </a:solidFill>
            <a:prstDash val="solid"/>
            <a:round/>
            <a:headEnd type="none" w="lg" len="lg"/>
            <a:tailEnd type="triangle" w="lg" len="lg"/>
          </a:ln>
        </p:spPr>
      </p:cxnSp>
      <p:sp>
        <p:nvSpPr>
          <p:cNvPr id="195" name="Shape 217"/>
          <p:cNvSpPr txBox="1"/>
          <p:nvPr/>
        </p:nvSpPr>
        <p:spPr>
          <a:xfrm>
            <a:off x="3604107" y="1717344"/>
            <a:ext cx="868395" cy="247048"/>
          </a:xfrm>
          <a:prstGeom prst="rect">
            <a:avLst/>
          </a:prstGeom>
          <a:noFill/>
          <a:ln>
            <a:noFill/>
          </a:ln>
        </p:spPr>
        <p:txBody>
          <a:bodyPr lIns="91425" tIns="91425" rIns="91425" bIns="91425" anchor="ctr" anchorCtr="0">
            <a:noAutofit/>
          </a:bodyPr>
          <a:lstStyle/>
          <a:p>
            <a:pPr lvl="0" algn="ctr" rtl="0">
              <a:spcBef>
                <a:spcPts val="0"/>
              </a:spcBef>
              <a:buNone/>
            </a:pPr>
            <a:r>
              <a:rPr lang="en-US" sz="800" b="1" dirty="0"/>
              <a:t>Change Observability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6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57"/>
                                        </p:tgtEl>
                                        <p:attrNameLst>
                                          <p:attrName>style.visibility</p:attrName>
                                        </p:attrNameLst>
                                      </p:cBhvr>
                                      <p:to>
                                        <p:strVal val="visible"/>
                                      </p:to>
                                    </p:set>
                                    <p:animEffect transition="in" filter="wipe(down)">
                                      <p:cBhvr>
                                        <p:cTn id="79" dur="500"/>
                                        <p:tgtEl>
                                          <p:spTgt spid="157"/>
                                        </p:tgtEl>
                                      </p:cBhvr>
                                    </p:animEffect>
                                  </p:childTnLst>
                                </p:cTn>
                              </p:par>
                              <p:par>
                                <p:cTn id="80" presetID="22" presetClass="entr" presetSubtype="4" fill="hold" nodeType="with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wipe(down)">
                                      <p:cBhvr>
                                        <p:cTn id="82" dur="500"/>
                                        <p:tgtEl>
                                          <p:spTgt spid="158"/>
                                        </p:tgtEl>
                                      </p:cBhvr>
                                    </p:animEffect>
                                  </p:childTnLst>
                                </p:cTn>
                              </p:par>
                              <p:par>
                                <p:cTn id="83" presetID="22" presetClass="entr" presetSubtype="4" fill="hold" nodeType="withEffect">
                                  <p:stCondLst>
                                    <p:cond delay="0"/>
                                  </p:stCondLst>
                                  <p:childTnLst>
                                    <p:set>
                                      <p:cBhvr>
                                        <p:cTn id="84" dur="1" fill="hold">
                                          <p:stCondLst>
                                            <p:cond delay="0"/>
                                          </p:stCondLst>
                                        </p:cTn>
                                        <p:tgtEl>
                                          <p:spTgt spid="159"/>
                                        </p:tgtEl>
                                        <p:attrNameLst>
                                          <p:attrName>style.visibility</p:attrName>
                                        </p:attrNameLst>
                                      </p:cBhvr>
                                      <p:to>
                                        <p:strVal val="visible"/>
                                      </p:to>
                                    </p:set>
                                    <p:animEffect transition="in" filter="wipe(down)">
                                      <p:cBhvr>
                                        <p:cTn id="85" dur="500"/>
                                        <p:tgtEl>
                                          <p:spTgt spid="159"/>
                                        </p:tgtEl>
                                      </p:cBhvr>
                                    </p:animEffect>
                                  </p:childTnLst>
                                </p:cTn>
                              </p:par>
                              <p:par>
                                <p:cTn id="86" presetID="22" presetClass="entr" presetSubtype="4" fill="hold" nodeType="withEffect">
                                  <p:stCondLst>
                                    <p:cond delay="0"/>
                                  </p:stCondLst>
                                  <p:childTnLst>
                                    <p:set>
                                      <p:cBhvr>
                                        <p:cTn id="87" dur="1" fill="hold">
                                          <p:stCondLst>
                                            <p:cond delay="0"/>
                                          </p:stCondLst>
                                        </p:cTn>
                                        <p:tgtEl>
                                          <p:spTgt spid="160"/>
                                        </p:tgtEl>
                                        <p:attrNameLst>
                                          <p:attrName>style.visibility</p:attrName>
                                        </p:attrNameLst>
                                      </p:cBhvr>
                                      <p:to>
                                        <p:strVal val="visible"/>
                                      </p:to>
                                    </p:set>
                                    <p:animEffect transition="in" filter="wipe(down)">
                                      <p:cBhvr>
                                        <p:cTn id="88" dur="500"/>
                                        <p:tgtEl>
                                          <p:spTgt spid="160"/>
                                        </p:tgtEl>
                                      </p:cBhvr>
                                    </p:animEffect>
                                  </p:childTnLst>
                                </p:cTn>
                              </p:par>
                              <p:par>
                                <p:cTn id="89" presetID="22" presetClass="entr" presetSubtype="4" fill="hold" nodeType="with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wipe(down)">
                                      <p:cBhvr>
                                        <p:cTn id="91" dur="500"/>
                                        <p:tgtEl>
                                          <p:spTgt spid="161"/>
                                        </p:tgtEl>
                                      </p:cBhvr>
                                    </p:animEffect>
                                  </p:childTnLst>
                                </p:cTn>
                              </p:par>
                              <p:par>
                                <p:cTn id="92" presetID="22" presetClass="entr" presetSubtype="4" fill="hold" nodeType="withEffect">
                                  <p:stCondLst>
                                    <p:cond delay="0"/>
                                  </p:stCondLst>
                                  <p:childTnLst>
                                    <p:set>
                                      <p:cBhvr>
                                        <p:cTn id="93" dur="1" fill="hold">
                                          <p:stCondLst>
                                            <p:cond delay="0"/>
                                          </p:stCondLst>
                                        </p:cTn>
                                        <p:tgtEl>
                                          <p:spTgt spid="162"/>
                                        </p:tgtEl>
                                        <p:attrNameLst>
                                          <p:attrName>style.visibility</p:attrName>
                                        </p:attrNameLst>
                                      </p:cBhvr>
                                      <p:to>
                                        <p:strVal val="visible"/>
                                      </p:to>
                                    </p:set>
                                    <p:animEffect transition="in" filter="wipe(down)">
                                      <p:cBhvr>
                                        <p:cTn id="94" dur="500"/>
                                        <p:tgtEl>
                                          <p:spTgt spid="162"/>
                                        </p:tgtEl>
                                      </p:cBhvr>
                                    </p:animEffect>
                                  </p:childTnLst>
                                </p:cTn>
                              </p:par>
                              <p:par>
                                <p:cTn id="95" presetID="22" presetClass="entr" presetSubtype="4" fill="hold" nodeType="withEffect">
                                  <p:stCondLst>
                                    <p:cond delay="0"/>
                                  </p:stCondLst>
                                  <p:childTnLst>
                                    <p:set>
                                      <p:cBhvr>
                                        <p:cTn id="96" dur="1" fill="hold">
                                          <p:stCondLst>
                                            <p:cond delay="0"/>
                                          </p:stCondLst>
                                        </p:cTn>
                                        <p:tgtEl>
                                          <p:spTgt spid="163"/>
                                        </p:tgtEl>
                                        <p:attrNameLst>
                                          <p:attrName>style.visibility</p:attrName>
                                        </p:attrNameLst>
                                      </p:cBhvr>
                                      <p:to>
                                        <p:strVal val="visible"/>
                                      </p:to>
                                    </p:set>
                                    <p:animEffect transition="in" filter="wipe(down)">
                                      <p:cBhvr>
                                        <p:cTn id="97" dur="500"/>
                                        <p:tgtEl>
                                          <p:spTgt spid="163"/>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91"/>
                                        </p:tgtEl>
                                        <p:attrNameLst>
                                          <p:attrName>style.visibility</p:attrName>
                                        </p:attrNameLst>
                                      </p:cBhvr>
                                      <p:to>
                                        <p:strVal val="visible"/>
                                      </p:to>
                                    </p:set>
                                    <p:animEffect transition="in" filter="wipe(down)">
                                      <p:cBhvr>
                                        <p:cTn id="100" dur="500"/>
                                        <p:tgtEl>
                                          <p:spTgt spid="191"/>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5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8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8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8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8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86"/>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87"/>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9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8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9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9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95"/>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70"/>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7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2"/>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7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81"/>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8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9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22" presetClass="entr" presetSubtype="1" fill="hold" nodeType="clickEffect">
                                  <p:stCondLst>
                                    <p:cond delay="0"/>
                                  </p:stCondLst>
                                  <p:childTnLst>
                                    <p:set>
                                      <p:cBhvr>
                                        <p:cTn id="148" dur="1" fill="hold">
                                          <p:stCondLst>
                                            <p:cond delay="0"/>
                                          </p:stCondLst>
                                        </p:cTn>
                                        <p:tgtEl>
                                          <p:spTgt spid="179"/>
                                        </p:tgtEl>
                                        <p:attrNameLst>
                                          <p:attrName>style.visibility</p:attrName>
                                        </p:attrNameLst>
                                      </p:cBhvr>
                                      <p:to>
                                        <p:strVal val="visible"/>
                                      </p:to>
                                    </p:set>
                                    <p:animEffect transition="in" filter="wipe(up)">
                                      <p:cBhvr>
                                        <p:cTn id="149" dur="500"/>
                                        <p:tgtEl>
                                          <p:spTgt spid="179"/>
                                        </p:tgtEl>
                                      </p:cBhvr>
                                    </p:animEffect>
                                  </p:childTnLst>
                                </p:cTn>
                              </p:par>
                              <p:par>
                                <p:cTn id="150" presetID="22" presetClass="entr" presetSubtype="1" fill="hold" nodeType="withEffect">
                                  <p:stCondLst>
                                    <p:cond delay="0"/>
                                  </p:stCondLst>
                                  <p:childTnLst>
                                    <p:set>
                                      <p:cBhvr>
                                        <p:cTn id="151" dur="1" fill="hold">
                                          <p:stCondLst>
                                            <p:cond delay="0"/>
                                          </p:stCondLst>
                                        </p:cTn>
                                        <p:tgtEl>
                                          <p:spTgt spid="178"/>
                                        </p:tgtEl>
                                        <p:attrNameLst>
                                          <p:attrName>style.visibility</p:attrName>
                                        </p:attrNameLst>
                                      </p:cBhvr>
                                      <p:to>
                                        <p:strVal val="visible"/>
                                      </p:to>
                                    </p:set>
                                    <p:animEffect transition="in" filter="wipe(up)">
                                      <p:cBhvr>
                                        <p:cTn id="152" dur="500"/>
                                        <p:tgtEl>
                                          <p:spTgt spid="178"/>
                                        </p:tgtEl>
                                      </p:cBhvr>
                                    </p:animEffect>
                                  </p:childTnLst>
                                </p:cTn>
                              </p:par>
                              <p:par>
                                <p:cTn id="153" presetID="22" presetClass="entr" presetSubtype="1" fill="hold" nodeType="withEffect">
                                  <p:stCondLst>
                                    <p:cond delay="0"/>
                                  </p:stCondLst>
                                  <p:childTnLst>
                                    <p:set>
                                      <p:cBhvr>
                                        <p:cTn id="154" dur="1" fill="hold">
                                          <p:stCondLst>
                                            <p:cond delay="0"/>
                                          </p:stCondLst>
                                        </p:cTn>
                                        <p:tgtEl>
                                          <p:spTgt spid="177"/>
                                        </p:tgtEl>
                                        <p:attrNameLst>
                                          <p:attrName>style.visibility</p:attrName>
                                        </p:attrNameLst>
                                      </p:cBhvr>
                                      <p:to>
                                        <p:strVal val="visible"/>
                                      </p:to>
                                    </p:set>
                                    <p:animEffect transition="in" filter="wipe(up)">
                                      <p:cBhvr>
                                        <p:cTn id="155" dur="500"/>
                                        <p:tgtEl>
                                          <p:spTgt spid="177"/>
                                        </p:tgtEl>
                                      </p:cBhvr>
                                    </p:animEffect>
                                  </p:childTnLst>
                                </p:cTn>
                              </p:par>
                              <p:par>
                                <p:cTn id="156" presetID="22" presetClass="entr" presetSubtype="1" fill="hold" nodeType="withEffect">
                                  <p:stCondLst>
                                    <p:cond delay="0"/>
                                  </p:stCondLst>
                                  <p:childTnLst>
                                    <p:set>
                                      <p:cBhvr>
                                        <p:cTn id="157" dur="1" fill="hold">
                                          <p:stCondLst>
                                            <p:cond delay="0"/>
                                          </p:stCondLst>
                                        </p:cTn>
                                        <p:tgtEl>
                                          <p:spTgt spid="176"/>
                                        </p:tgtEl>
                                        <p:attrNameLst>
                                          <p:attrName>style.visibility</p:attrName>
                                        </p:attrNameLst>
                                      </p:cBhvr>
                                      <p:to>
                                        <p:strVal val="visible"/>
                                      </p:to>
                                    </p:set>
                                    <p:animEffect transition="in" filter="wipe(up)">
                                      <p:cBhvr>
                                        <p:cTn id="158" dur="500"/>
                                        <p:tgtEl>
                                          <p:spTgt spid="176"/>
                                        </p:tgtEl>
                                      </p:cBhvr>
                                    </p:animEffect>
                                  </p:childTnLst>
                                </p:cTn>
                              </p:par>
                              <p:par>
                                <p:cTn id="159" presetID="22" presetClass="entr" presetSubtype="1" fill="hold" nodeType="withEffect">
                                  <p:stCondLst>
                                    <p:cond delay="0"/>
                                  </p:stCondLst>
                                  <p:childTnLst>
                                    <p:set>
                                      <p:cBhvr>
                                        <p:cTn id="160" dur="1" fill="hold">
                                          <p:stCondLst>
                                            <p:cond delay="0"/>
                                          </p:stCondLst>
                                        </p:cTn>
                                        <p:tgtEl>
                                          <p:spTgt spid="175"/>
                                        </p:tgtEl>
                                        <p:attrNameLst>
                                          <p:attrName>style.visibility</p:attrName>
                                        </p:attrNameLst>
                                      </p:cBhvr>
                                      <p:to>
                                        <p:strVal val="visible"/>
                                      </p:to>
                                    </p:set>
                                    <p:animEffect transition="in" filter="wipe(up)">
                                      <p:cBhvr>
                                        <p:cTn id="161" dur="500"/>
                                        <p:tgtEl>
                                          <p:spTgt spid="175"/>
                                        </p:tgtEl>
                                      </p:cBhvr>
                                    </p:animEffect>
                                  </p:childTnLst>
                                </p:cTn>
                              </p:par>
                              <p:par>
                                <p:cTn id="162" presetID="22" presetClass="entr" presetSubtype="1" fill="hold" nodeType="withEffect">
                                  <p:stCondLst>
                                    <p:cond delay="0"/>
                                  </p:stCondLst>
                                  <p:childTnLst>
                                    <p:set>
                                      <p:cBhvr>
                                        <p:cTn id="163" dur="1" fill="hold">
                                          <p:stCondLst>
                                            <p:cond delay="0"/>
                                          </p:stCondLst>
                                        </p:cTn>
                                        <p:tgtEl>
                                          <p:spTgt spid="174"/>
                                        </p:tgtEl>
                                        <p:attrNameLst>
                                          <p:attrName>style.visibility</p:attrName>
                                        </p:attrNameLst>
                                      </p:cBhvr>
                                      <p:to>
                                        <p:strVal val="visible"/>
                                      </p:to>
                                    </p:set>
                                    <p:animEffect transition="in" filter="wipe(up)">
                                      <p:cBhvr>
                                        <p:cTn id="164" dur="500"/>
                                        <p:tgtEl>
                                          <p:spTgt spid="174"/>
                                        </p:tgtEl>
                                      </p:cBhvr>
                                    </p:animEffect>
                                  </p:childTnLst>
                                </p:cTn>
                              </p:par>
                              <p:par>
                                <p:cTn id="165" presetID="22" presetClass="entr" presetSubtype="1" fill="hold" grpId="0" nodeType="withEffect">
                                  <p:stCondLst>
                                    <p:cond delay="0"/>
                                  </p:stCondLst>
                                  <p:childTnLst>
                                    <p:set>
                                      <p:cBhvr>
                                        <p:cTn id="166" dur="1" fill="hold">
                                          <p:stCondLst>
                                            <p:cond delay="0"/>
                                          </p:stCondLst>
                                        </p:cTn>
                                        <p:tgtEl>
                                          <p:spTgt spid="192"/>
                                        </p:tgtEl>
                                        <p:attrNameLst>
                                          <p:attrName>style.visibility</p:attrName>
                                        </p:attrNameLst>
                                      </p:cBhvr>
                                      <p:to>
                                        <p:strVal val="visible"/>
                                      </p:to>
                                    </p:set>
                                    <p:animEffect transition="in" filter="wipe(up)">
                                      <p:cBhvr>
                                        <p:cTn id="167"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98" grpId="0"/>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6" grpId="0" animBg="1"/>
      <p:bldP spid="164" grpId="0"/>
      <p:bldP spid="165" grpId="0" animBg="1"/>
      <p:bldP spid="166" grpId="0" animBg="1"/>
      <p:bldP spid="167" grpId="0"/>
      <p:bldP spid="168" grpId="0"/>
      <p:bldP spid="169" grpId="0" animBg="1"/>
      <p:bldP spid="170" grpId="0" animBg="1"/>
      <p:bldP spid="172" grpId="0"/>
      <p:bldP spid="182" grpId="0" animBg="1"/>
      <p:bldP spid="183" grpId="0" animBg="1"/>
      <p:bldP spid="184" grpId="0" animBg="1"/>
      <p:bldP spid="185" grpId="0" animBg="1"/>
      <p:bldP spid="186" grpId="0" animBg="1"/>
      <p:bldP spid="187" grpId="0" animBg="1"/>
      <p:bldP spid="191" grpId="0"/>
      <p:bldP spid="192" grpId="0"/>
      <p:bldP spid="193" grpId="0"/>
      <p:bldP spid="194" grpId="0"/>
      <p:bldP spid="196" grpId="0"/>
      <p:bldP spid="197" grpId="0"/>
      <p:bldP spid="189" grpId="0" animBg="1"/>
      <p:bldP spid="19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Roadmap (2/3)</a:t>
            </a:r>
          </a:p>
        </p:txBody>
      </p:sp>
      <p:sp>
        <p:nvSpPr>
          <p:cNvPr id="3" name="Text Placeholder 2"/>
          <p:cNvSpPr>
            <a:spLocks noGrp="1"/>
          </p:cNvSpPr>
          <p:nvPr>
            <p:ph type="body" idx="1"/>
          </p:nvPr>
        </p:nvSpPr>
        <p:spPr>
          <a:xfrm>
            <a:off x="311700" y="829340"/>
            <a:ext cx="8520599" cy="3729213"/>
          </a:xfrm>
        </p:spPr>
        <p:txBody>
          <a:bodyPr>
            <a:normAutofit fontScale="92500" lnSpcReduction="10000"/>
          </a:bodyPr>
          <a:lstStyle/>
          <a:p>
            <a:pPr marL="342900" indent="-342900">
              <a:spcAft>
                <a:spcPts val="0"/>
              </a:spcAft>
              <a:buFont typeface="Arial" panose="020B0604020202020204" pitchFamily="34" charset="0"/>
              <a:buChar char="•"/>
            </a:pPr>
            <a:r>
              <a:rPr lang="en-US" dirty="0">
                <a:solidFill>
                  <a:schemeClr val="tx1"/>
                </a:solidFill>
              </a:rPr>
              <a:t>Programmable Probes</a:t>
            </a:r>
          </a:p>
          <a:p>
            <a:pPr marL="800100" lvl="1" indent="-342900">
              <a:spcAft>
                <a:spcPts val="0"/>
              </a:spcAft>
              <a:buFont typeface="Arial" panose="020B0604020202020204" pitchFamily="34" charset="0"/>
              <a:buChar char="•"/>
            </a:pPr>
            <a:r>
              <a:rPr lang="en-US" dirty="0">
                <a:solidFill>
                  <a:schemeClr val="tx1"/>
                </a:solidFill>
              </a:rPr>
              <a:t>Software</a:t>
            </a:r>
          </a:p>
          <a:p>
            <a:pPr marL="1257300" lvl="2" indent="-342900">
              <a:spcAft>
                <a:spcPts val="0"/>
              </a:spcAft>
              <a:buFont typeface="Arial" panose="020B0604020202020204" pitchFamily="34" charset="0"/>
              <a:buChar char="•"/>
            </a:pPr>
            <a:r>
              <a:rPr lang="en-US" dirty="0" err="1">
                <a:solidFill>
                  <a:schemeClr val="tx1"/>
                </a:solidFill>
              </a:rPr>
              <a:t>vSG</a:t>
            </a:r>
            <a:r>
              <a:rPr lang="en-US" dirty="0">
                <a:solidFill>
                  <a:schemeClr val="tx1"/>
                </a:solidFill>
              </a:rPr>
              <a:t> VNF</a:t>
            </a:r>
          </a:p>
          <a:p>
            <a:pPr marL="1714500" lvl="3" indent="-342900">
              <a:spcAft>
                <a:spcPts val="0"/>
              </a:spcAft>
              <a:buFont typeface="Arial" panose="020B0604020202020204" pitchFamily="34" charset="0"/>
              <a:buChar char="•"/>
            </a:pPr>
            <a:r>
              <a:rPr lang="en-US" dirty="0">
                <a:solidFill>
                  <a:schemeClr val="tx1"/>
                </a:solidFill>
              </a:rPr>
              <a:t>Define and implement subscriber traffic events</a:t>
            </a:r>
          </a:p>
          <a:p>
            <a:pPr marL="1714500" lvl="3" indent="-342900">
              <a:spcAft>
                <a:spcPts val="0"/>
              </a:spcAft>
              <a:buFont typeface="Arial" panose="020B0604020202020204" pitchFamily="34" charset="0"/>
              <a:buChar char="•"/>
            </a:pPr>
            <a:r>
              <a:rPr lang="en-US" dirty="0">
                <a:solidFill>
                  <a:schemeClr val="tx1"/>
                </a:solidFill>
              </a:rPr>
              <a:t>Define and implement subscriber service events</a:t>
            </a:r>
          </a:p>
          <a:p>
            <a:pPr marL="1257300" lvl="2" indent="-342900">
              <a:spcAft>
                <a:spcPts val="0"/>
              </a:spcAft>
              <a:buFont typeface="Arial" panose="020B0604020202020204" pitchFamily="34" charset="0"/>
              <a:buChar char="•"/>
            </a:pPr>
            <a:r>
              <a:rPr lang="en-US" dirty="0" err="1">
                <a:solidFill>
                  <a:schemeClr val="tx1"/>
                </a:solidFill>
              </a:rPr>
              <a:t>vOLT</a:t>
            </a:r>
            <a:r>
              <a:rPr lang="en-US" dirty="0">
                <a:solidFill>
                  <a:schemeClr val="tx1"/>
                </a:solidFill>
              </a:rPr>
              <a:t> ONOS Application</a:t>
            </a:r>
          </a:p>
          <a:p>
            <a:pPr marL="1714500" lvl="3" indent="-342900">
              <a:spcAft>
                <a:spcPts val="0"/>
              </a:spcAft>
              <a:buFont typeface="Arial" panose="020B0604020202020204" pitchFamily="34" charset="0"/>
              <a:buChar char="•"/>
            </a:pPr>
            <a:r>
              <a:rPr lang="en-US" dirty="0">
                <a:solidFill>
                  <a:schemeClr val="tx1"/>
                </a:solidFill>
              </a:rPr>
              <a:t>Define and implement subscriber connection events</a:t>
            </a:r>
          </a:p>
          <a:p>
            <a:pPr marL="1257300" lvl="2" indent="-342900">
              <a:spcAft>
                <a:spcPts val="0"/>
              </a:spcAft>
              <a:buFont typeface="Arial" panose="020B0604020202020204" pitchFamily="34" charset="0"/>
              <a:buChar char="•"/>
            </a:pPr>
            <a:r>
              <a:rPr lang="en-US" dirty="0" err="1">
                <a:solidFill>
                  <a:schemeClr val="tx1"/>
                </a:solidFill>
              </a:rPr>
              <a:t>vRouter</a:t>
            </a:r>
            <a:r>
              <a:rPr lang="en-US" dirty="0">
                <a:solidFill>
                  <a:schemeClr val="tx1"/>
                </a:solidFill>
              </a:rPr>
              <a:t> ONOS Applications</a:t>
            </a:r>
          </a:p>
          <a:p>
            <a:pPr marL="1714500" lvl="3" indent="-342900">
              <a:spcAft>
                <a:spcPts val="0"/>
              </a:spcAft>
              <a:buFont typeface="Arial" panose="020B0604020202020204" pitchFamily="34" charset="0"/>
              <a:buChar char="•"/>
            </a:pPr>
            <a:r>
              <a:rPr lang="en-US" dirty="0">
                <a:solidFill>
                  <a:schemeClr val="tx1"/>
                </a:solidFill>
              </a:rPr>
              <a:t>Define and implement subscriber internet connectivity events</a:t>
            </a:r>
          </a:p>
          <a:p>
            <a:pPr marL="1257300" lvl="2" indent="-342900">
              <a:spcAft>
                <a:spcPts val="0"/>
              </a:spcAft>
              <a:buFont typeface="Arial" panose="020B0604020202020204" pitchFamily="34" charset="0"/>
              <a:buChar char="•"/>
            </a:pPr>
            <a:r>
              <a:rPr lang="en-US" dirty="0">
                <a:solidFill>
                  <a:schemeClr val="tx1"/>
                </a:solidFill>
              </a:rPr>
              <a:t>VTN and Fabric controller ONOS Applications</a:t>
            </a:r>
          </a:p>
          <a:p>
            <a:pPr marL="1714500" lvl="3" indent="-342900">
              <a:spcAft>
                <a:spcPts val="0"/>
              </a:spcAft>
              <a:buFont typeface="Arial" panose="020B0604020202020204" pitchFamily="34" charset="0"/>
              <a:buChar char="•"/>
            </a:pPr>
            <a:r>
              <a:rPr lang="en-US" dirty="0">
                <a:solidFill>
                  <a:schemeClr val="tx1"/>
                </a:solidFill>
              </a:rPr>
              <a:t>Define and implement metrics</a:t>
            </a:r>
          </a:p>
          <a:p>
            <a:pPr marL="1257300" lvl="2" indent="-342900">
              <a:spcAft>
                <a:spcPts val="0"/>
              </a:spcAft>
              <a:buFont typeface="Arial" panose="020B0604020202020204" pitchFamily="34" charset="0"/>
              <a:buChar char="•"/>
            </a:pPr>
            <a:r>
              <a:rPr lang="en-US" dirty="0">
                <a:solidFill>
                  <a:schemeClr val="tx1"/>
                </a:solidFill>
              </a:rPr>
              <a:t>Active Testing</a:t>
            </a:r>
          </a:p>
          <a:p>
            <a:pPr marL="1714500" lvl="3" indent="-342900">
              <a:spcAft>
                <a:spcPts val="0"/>
              </a:spcAft>
              <a:buFont typeface="Arial" panose="020B0604020202020204" pitchFamily="34" charset="0"/>
              <a:buChar char="•"/>
            </a:pPr>
            <a:r>
              <a:rPr lang="en-US" dirty="0">
                <a:solidFill>
                  <a:schemeClr val="tx1"/>
                </a:solidFill>
              </a:rPr>
              <a:t>Active test agents for fabric connectivity</a:t>
            </a:r>
          </a:p>
          <a:p>
            <a:pPr marL="1257300" lvl="2" indent="-342900">
              <a:spcAft>
                <a:spcPts val="0"/>
              </a:spcAft>
              <a:buFont typeface="Arial" panose="020B0604020202020204" pitchFamily="34" charset="0"/>
              <a:buChar char="•"/>
            </a:pPr>
            <a:r>
              <a:rPr lang="en-US" dirty="0">
                <a:solidFill>
                  <a:schemeClr val="tx1"/>
                </a:solidFill>
              </a:rPr>
              <a:t>Virtual Probes</a:t>
            </a:r>
          </a:p>
          <a:p>
            <a:pPr marL="1714500" lvl="3" indent="-342900">
              <a:spcAft>
                <a:spcPts val="0"/>
              </a:spcAft>
              <a:buFont typeface="Arial" panose="020B0604020202020204" pitchFamily="34" charset="0"/>
              <a:buChar char="•"/>
            </a:pPr>
            <a:r>
              <a:rPr lang="en-US" dirty="0">
                <a:solidFill>
                  <a:schemeClr val="tx1"/>
                </a:solidFill>
              </a:rPr>
              <a:t>“Inter packet arrival” &amp; “Jitter” virtual probes to be pushed to OVS kernel data path or </a:t>
            </a:r>
            <a:r>
              <a:rPr lang="en-US" dirty="0" err="1">
                <a:solidFill>
                  <a:schemeClr val="tx1"/>
                </a:solidFill>
              </a:rPr>
              <a:t>SmartNICs</a:t>
            </a:r>
            <a:endParaRPr lang="en-US" dirty="0">
              <a:solidFill>
                <a:schemeClr val="tx1"/>
              </a:solidFill>
            </a:endParaRPr>
          </a:p>
        </p:txBody>
      </p:sp>
      <p:sp>
        <p:nvSpPr>
          <p:cNvPr id="4" name="TextBox 3"/>
          <p:cNvSpPr txBox="1"/>
          <p:nvPr/>
        </p:nvSpPr>
        <p:spPr>
          <a:xfrm>
            <a:off x="564775" y="4410634"/>
            <a:ext cx="8267523" cy="584775"/>
          </a:xfrm>
          <a:prstGeom prst="rect">
            <a:avLst/>
          </a:prstGeom>
          <a:noFill/>
        </p:spPr>
        <p:txBody>
          <a:bodyPr wrap="square" rtlCol="0">
            <a:spAutoFit/>
          </a:bodyPr>
          <a:lstStyle/>
          <a:p>
            <a:pPr algn="ctr"/>
            <a:r>
              <a:rPr lang="en-US" sz="1600" b="1" i="1" dirty="0">
                <a:solidFill>
                  <a:srgbClr val="FF0000"/>
                </a:solidFill>
              </a:rPr>
              <a:t>Ensure each service VNF implements minimum set of programmable probes before they are introduced in R/M/E CORD</a:t>
            </a:r>
          </a:p>
        </p:txBody>
      </p:sp>
    </p:spTree>
    <p:extLst>
      <p:ext uri="{BB962C8B-B14F-4D97-AF65-F5344CB8AC3E}">
        <p14:creationId xmlns:p14="http://schemas.microsoft.com/office/powerpoint/2010/main" val="3934587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Roadmap (3/3)</a:t>
            </a:r>
          </a:p>
        </p:txBody>
      </p:sp>
      <p:sp>
        <p:nvSpPr>
          <p:cNvPr id="3" name="Text Placeholder 2"/>
          <p:cNvSpPr>
            <a:spLocks noGrp="1"/>
          </p:cNvSpPr>
          <p:nvPr>
            <p:ph type="body" idx="1"/>
          </p:nvPr>
        </p:nvSpPr>
        <p:spPr>
          <a:xfrm>
            <a:off x="311700" y="861237"/>
            <a:ext cx="8520599" cy="4199861"/>
          </a:xfrm>
        </p:spPr>
        <p:txBody>
          <a:bodyPr>
            <a:normAutofit fontScale="92500" lnSpcReduction="10000"/>
          </a:bodyPr>
          <a:lstStyle/>
          <a:p>
            <a:pPr marL="342900" indent="-342900">
              <a:spcBef>
                <a:spcPts val="1200"/>
              </a:spcBef>
              <a:spcAft>
                <a:spcPts val="0"/>
              </a:spcAft>
              <a:buFont typeface="Arial" panose="020B0604020202020204" pitchFamily="34" charset="0"/>
              <a:buChar char="•"/>
            </a:pPr>
            <a:r>
              <a:rPr lang="en-US" dirty="0">
                <a:solidFill>
                  <a:schemeClr val="tx1"/>
                </a:solidFill>
              </a:rPr>
              <a:t>Monitoring-as-a-Service</a:t>
            </a:r>
          </a:p>
          <a:p>
            <a:pPr marL="800100" lvl="1" indent="-342900">
              <a:spcAft>
                <a:spcPts val="0"/>
              </a:spcAft>
              <a:buFont typeface="Arial" panose="020B0604020202020204" pitchFamily="34" charset="0"/>
              <a:buChar char="•"/>
            </a:pPr>
            <a:r>
              <a:rPr lang="en-US" dirty="0">
                <a:solidFill>
                  <a:schemeClr val="tx1"/>
                </a:solidFill>
              </a:rPr>
              <a:t>Deployment of Monitoring-as-a-Service using Ceilometer and </a:t>
            </a:r>
            <a:r>
              <a:rPr lang="en-US" dirty="0" err="1">
                <a:solidFill>
                  <a:schemeClr val="tx1"/>
                </a:solidFill>
              </a:rPr>
              <a:t>sFlow</a:t>
            </a:r>
            <a:r>
              <a:rPr lang="en-US" dirty="0">
                <a:solidFill>
                  <a:schemeClr val="tx1"/>
                </a:solidFill>
              </a:rPr>
              <a:t> in CORD POD</a:t>
            </a:r>
          </a:p>
          <a:p>
            <a:pPr marL="800100" lvl="1" indent="-342900">
              <a:spcAft>
                <a:spcPts val="0"/>
              </a:spcAft>
              <a:buFont typeface="Arial" panose="020B0604020202020204" pitchFamily="34" charset="0"/>
              <a:buChar char="•"/>
            </a:pPr>
            <a:r>
              <a:rPr lang="en-US" dirty="0">
                <a:solidFill>
                  <a:schemeClr val="tx1"/>
                </a:solidFill>
              </a:rPr>
              <a:t>Replace Ceilometer components with OpenStack </a:t>
            </a:r>
            <a:r>
              <a:rPr lang="en-US" dirty="0" err="1">
                <a:solidFill>
                  <a:schemeClr val="tx1"/>
                </a:solidFill>
              </a:rPr>
              <a:t>Monasca</a:t>
            </a:r>
            <a:r>
              <a:rPr lang="en-US" dirty="0">
                <a:solidFill>
                  <a:schemeClr val="tx1"/>
                </a:solidFill>
              </a:rPr>
              <a:t> based API and data storage subsystems to improve query API performance</a:t>
            </a:r>
          </a:p>
          <a:p>
            <a:pPr marL="800100" lvl="1" indent="-342900">
              <a:spcAft>
                <a:spcPts val="0"/>
              </a:spcAft>
              <a:buFont typeface="Arial" panose="020B0604020202020204" pitchFamily="34" charset="0"/>
              <a:buChar char="•"/>
            </a:pPr>
            <a:r>
              <a:rPr lang="en-US" dirty="0">
                <a:solidFill>
                  <a:schemeClr val="tx1"/>
                </a:solidFill>
              </a:rPr>
              <a:t>Explore Ceilometer Gnocchi framework</a:t>
            </a:r>
          </a:p>
          <a:p>
            <a:pPr marL="800100" lvl="1" indent="-342900">
              <a:spcAft>
                <a:spcPts val="0"/>
              </a:spcAft>
              <a:buFont typeface="Arial" panose="020B0604020202020204" pitchFamily="34" charset="0"/>
              <a:buChar char="•"/>
            </a:pPr>
            <a:r>
              <a:rPr lang="en-US" dirty="0">
                <a:solidFill>
                  <a:schemeClr val="tx1"/>
                </a:solidFill>
              </a:rPr>
              <a:t>Load balancing framework for Ceilometer event parser plug-in subsystem</a:t>
            </a:r>
          </a:p>
          <a:p>
            <a:pPr marL="800100" lvl="1" indent="-342900">
              <a:spcAft>
                <a:spcPts val="0"/>
              </a:spcAft>
              <a:buFont typeface="Arial" panose="020B0604020202020204" pitchFamily="34" charset="0"/>
              <a:buChar char="•"/>
            </a:pPr>
            <a:r>
              <a:rPr lang="en-US" dirty="0">
                <a:solidFill>
                  <a:schemeClr val="tx1"/>
                </a:solidFill>
              </a:rPr>
              <a:t>Containerize publish/subscribe delivery service  </a:t>
            </a:r>
          </a:p>
          <a:p>
            <a:pPr marL="800100" lvl="1" indent="-342900">
              <a:spcAft>
                <a:spcPts val="0"/>
              </a:spcAft>
              <a:buFont typeface="Arial" panose="020B0604020202020204" pitchFamily="34" charset="0"/>
              <a:buChar char="•"/>
            </a:pPr>
            <a:r>
              <a:rPr lang="en-US" dirty="0">
                <a:solidFill>
                  <a:schemeClr val="tx1"/>
                </a:solidFill>
              </a:rPr>
              <a:t>Framework for programmability of probes </a:t>
            </a:r>
          </a:p>
          <a:p>
            <a:pPr marL="800100" lvl="1" indent="-342900">
              <a:spcAft>
                <a:spcPts val="0"/>
              </a:spcAft>
              <a:buFont typeface="Arial" panose="020B0604020202020204" pitchFamily="34" charset="0"/>
              <a:buChar char="•"/>
            </a:pPr>
            <a:r>
              <a:rPr lang="en-US" dirty="0">
                <a:solidFill>
                  <a:schemeClr val="tx1"/>
                </a:solidFill>
              </a:rPr>
              <a:t>Integration of Monitoring Service with new probes</a:t>
            </a:r>
          </a:p>
          <a:p>
            <a:pPr marL="800100" lvl="1" indent="-342900">
              <a:spcAft>
                <a:spcPts val="0"/>
              </a:spcAft>
              <a:buFont typeface="Arial" panose="020B0604020202020204" pitchFamily="34" charset="0"/>
              <a:buChar char="•"/>
            </a:pPr>
            <a:r>
              <a:rPr lang="en-US" dirty="0">
                <a:solidFill>
                  <a:schemeClr val="tx1"/>
                </a:solidFill>
              </a:rPr>
              <a:t>Framework for smart </a:t>
            </a:r>
            <a:r>
              <a:rPr lang="en-US" dirty="0" err="1">
                <a:solidFill>
                  <a:schemeClr val="tx1"/>
                </a:solidFill>
              </a:rPr>
              <a:t>vProbes</a:t>
            </a:r>
            <a:r>
              <a:rPr lang="en-US" dirty="0">
                <a:solidFill>
                  <a:schemeClr val="tx1"/>
                </a:solidFill>
              </a:rPr>
              <a:t> and Active Testing</a:t>
            </a:r>
          </a:p>
          <a:p>
            <a:pPr marL="342900" indent="-342900">
              <a:spcBef>
                <a:spcPts val="1200"/>
              </a:spcBef>
              <a:spcAft>
                <a:spcPts val="0"/>
              </a:spcAft>
              <a:buFont typeface="Arial" panose="020B0604020202020204" pitchFamily="34" charset="0"/>
              <a:buChar char="•"/>
            </a:pPr>
            <a:r>
              <a:rPr lang="en-US" dirty="0">
                <a:solidFill>
                  <a:schemeClr val="tx1"/>
                </a:solidFill>
              </a:rPr>
              <a:t>Analytics Applications</a:t>
            </a:r>
          </a:p>
          <a:p>
            <a:pPr marL="800100" lvl="1" indent="-342900">
              <a:spcAft>
                <a:spcPts val="0"/>
              </a:spcAft>
              <a:buFont typeface="Arial" panose="020B0604020202020204" pitchFamily="34" charset="0"/>
              <a:buChar char="•"/>
            </a:pPr>
            <a:r>
              <a:rPr lang="en-US" dirty="0">
                <a:solidFill>
                  <a:schemeClr val="tx1"/>
                </a:solidFill>
              </a:rPr>
              <a:t>Visualization (Dashboard)</a:t>
            </a:r>
          </a:p>
          <a:p>
            <a:pPr marL="800100" lvl="1" indent="-342900">
              <a:spcAft>
                <a:spcPts val="0"/>
              </a:spcAft>
              <a:buFont typeface="Arial" panose="020B0604020202020204" pitchFamily="34" charset="0"/>
              <a:buChar char="•"/>
            </a:pPr>
            <a:r>
              <a:rPr lang="en-US" dirty="0">
                <a:solidFill>
                  <a:schemeClr val="tx1"/>
                </a:solidFill>
              </a:rPr>
              <a:t>Fault correlation and Root cause analysis for service VNF faults</a:t>
            </a:r>
          </a:p>
          <a:p>
            <a:pPr marL="800100" lvl="1" indent="-342900">
              <a:spcAft>
                <a:spcPts val="0"/>
              </a:spcAft>
              <a:buFont typeface="Arial" panose="020B0604020202020204" pitchFamily="34" charset="0"/>
              <a:buChar char="•"/>
            </a:pPr>
            <a:r>
              <a:rPr lang="en-US" dirty="0">
                <a:solidFill>
                  <a:schemeClr val="tx1"/>
                </a:solidFill>
              </a:rPr>
              <a:t>Fabric network connectivity and throughput validation using Active Testing Probes</a:t>
            </a:r>
          </a:p>
          <a:p>
            <a:pPr marL="800100" lvl="1" indent="-342900">
              <a:spcAft>
                <a:spcPts val="0"/>
              </a:spcAft>
              <a:buFont typeface="Arial" panose="020B0604020202020204" pitchFamily="34" charset="0"/>
              <a:buChar char="•"/>
            </a:pPr>
            <a:r>
              <a:rPr lang="en-US" dirty="0">
                <a:solidFill>
                  <a:schemeClr val="tx1"/>
                </a:solidFill>
              </a:rPr>
              <a:t>End-to-End SLA violation detection using Active Testing Probes</a:t>
            </a:r>
          </a:p>
          <a:p>
            <a:pPr marL="800100" lvl="1" indent="-342900">
              <a:spcAft>
                <a:spcPts val="0"/>
              </a:spcAft>
              <a:buFont typeface="Arial" panose="020B0604020202020204" pitchFamily="34" charset="0"/>
              <a:buChar char="•"/>
            </a:pPr>
            <a:r>
              <a:rPr lang="en-US" dirty="0">
                <a:solidFill>
                  <a:schemeClr val="tx1"/>
                </a:solidFill>
              </a:rPr>
              <a:t>DDoS detection and mitigation</a:t>
            </a:r>
          </a:p>
          <a:p>
            <a:pPr marL="800100" lvl="1" indent="-342900">
              <a:spcAft>
                <a:spcPts val="0"/>
              </a:spcAft>
              <a:buFont typeface="Arial" panose="020B0604020202020204" pitchFamily="34" charset="0"/>
              <a:buChar char="•"/>
            </a:pPr>
            <a:r>
              <a:rPr lang="en-US" dirty="0">
                <a:solidFill>
                  <a:schemeClr val="tx1"/>
                </a:solidFill>
              </a:rPr>
              <a:t>For more use cases of closed control loops, refer to R/M/E-CORD slides</a:t>
            </a:r>
          </a:p>
        </p:txBody>
      </p:sp>
    </p:spTree>
    <p:extLst>
      <p:ext uri="{BB962C8B-B14F-4D97-AF65-F5344CB8AC3E}">
        <p14:creationId xmlns:p14="http://schemas.microsoft.com/office/powerpoint/2010/main" val="4137910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vert="horz" lIns="91425" tIns="91425" rIns="91425" bIns="91425" anchor="t" anchorCtr="0">
            <a:noAutofit/>
          </a:bodyPr>
          <a:lstStyle/>
          <a:p>
            <a:r>
              <a:rPr lang="en-US" sz="2700" dirty="0">
                <a:solidFill>
                  <a:srgbClr val="FFFFFF"/>
                </a:solidFill>
                <a:latin typeface="Calibri (Heading)"/>
                <a:cs typeface="Calibri (Heading)"/>
                <a:rtl val="0"/>
              </a:rPr>
              <a:t>A-CORD Plan in 2016</a:t>
            </a:r>
          </a:p>
        </p:txBody>
      </p:sp>
      <p:sp>
        <p:nvSpPr>
          <p:cNvPr id="4" name="Rectangle 3"/>
          <p:cNvSpPr/>
          <p:nvPr/>
        </p:nvSpPr>
        <p:spPr>
          <a:xfrm>
            <a:off x="113539" y="1371595"/>
            <a:ext cx="2035981" cy="3541599"/>
          </a:xfrm>
          <a:prstGeom prst="rect">
            <a:avLst/>
          </a:prstGeom>
          <a:solidFill>
            <a:srgbClr val="FCFFC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rPr>
              <a:t>Programmable Probes</a:t>
            </a:r>
          </a:p>
          <a:p>
            <a:pPr marL="173732" indent="-173732">
              <a:buFontTx/>
              <a:buChar char="-"/>
            </a:pPr>
            <a:r>
              <a:rPr lang="en-US" sz="1000" dirty="0">
                <a:solidFill>
                  <a:schemeClr val="tx1"/>
                </a:solidFill>
              </a:rPr>
              <a:t>Compute Servers</a:t>
            </a:r>
          </a:p>
          <a:p>
            <a:pPr marL="173732" indent="-173732">
              <a:buFontTx/>
              <a:buChar char="-"/>
            </a:pPr>
            <a:r>
              <a:rPr lang="en-US" sz="1000" dirty="0">
                <a:solidFill>
                  <a:schemeClr val="tx1"/>
                </a:solidFill>
              </a:rPr>
              <a:t>Hypervisors</a:t>
            </a:r>
          </a:p>
          <a:p>
            <a:pPr marL="173732" indent="-173732">
              <a:buFontTx/>
              <a:buChar char="-"/>
            </a:pPr>
            <a:r>
              <a:rPr lang="en-US" sz="1000" dirty="0" err="1">
                <a:solidFill>
                  <a:schemeClr val="tx1"/>
                </a:solidFill>
              </a:rPr>
              <a:t>vSG</a:t>
            </a:r>
            <a:r>
              <a:rPr lang="en-US" sz="1000" dirty="0">
                <a:solidFill>
                  <a:schemeClr val="tx1"/>
                </a:solidFill>
              </a:rPr>
              <a:t> VNF</a:t>
            </a:r>
          </a:p>
          <a:p>
            <a:pPr marL="285743" indent="-285743">
              <a:buFontTx/>
              <a:buChar char="-"/>
            </a:pPr>
            <a:endParaRPr lang="en-US" sz="2000" dirty="0">
              <a:solidFill>
                <a:schemeClr val="tx1"/>
              </a:solidFill>
            </a:endParaRPr>
          </a:p>
          <a:p>
            <a:r>
              <a:rPr lang="en-US" sz="1200" b="1" dirty="0">
                <a:solidFill>
                  <a:schemeClr val="tx1"/>
                </a:solidFill>
              </a:rPr>
              <a:t>Monitoring-as-a-Service</a:t>
            </a:r>
          </a:p>
          <a:p>
            <a:pPr marL="173732" indent="-173732">
              <a:buFontTx/>
              <a:buChar char="-"/>
            </a:pPr>
            <a:r>
              <a:rPr lang="en-US" sz="1000" dirty="0">
                <a:solidFill>
                  <a:schemeClr val="tx1"/>
                </a:solidFill>
              </a:rPr>
              <a:t>Decouple from </a:t>
            </a:r>
            <a:r>
              <a:rPr lang="en-US" sz="1000" dirty="0" err="1">
                <a:solidFill>
                  <a:schemeClr val="tx1"/>
                </a:solidFill>
              </a:rPr>
              <a:t>Openstack</a:t>
            </a:r>
            <a:r>
              <a:rPr lang="en-US" sz="1000" dirty="0">
                <a:solidFill>
                  <a:schemeClr val="tx1"/>
                </a:solidFill>
              </a:rPr>
              <a:t> to be deployable in CORD POD architecture</a:t>
            </a:r>
          </a:p>
          <a:p>
            <a:pPr marL="173732" indent="-173732">
              <a:buFontTx/>
              <a:buChar char="-"/>
            </a:pPr>
            <a:r>
              <a:rPr lang="en-US" sz="1000" dirty="0">
                <a:solidFill>
                  <a:schemeClr val="tx1"/>
                </a:solidFill>
              </a:rPr>
              <a:t>Automation of deployment process</a:t>
            </a:r>
          </a:p>
          <a:p>
            <a:pPr marL="173732" indent="-173732">
              <a:buFontTx/>
              <a:buChar char="-"/>
            </a:pPr>
            <a:r>
              <a:rPr lang="en-US" sz="1000" dirty="0">
                <a:solidFill>
                  <a:schemeClr val="tx1"/>
                </a:solidFill>
              </a:rPr>
              <a:t>Framework for enabling/disabling services &amp; resources to be monitored</a:t>
            </a:r>
          </a:p>
          <a:p>
            <a:endParaRPr lang="en-US" sz="450" dirty="0">
              <a:solidFill>
                <a:schemeClr val="tx1"/>
              </a:solidFill>
            </a:endParaRPr>
          </a:p>
          <a:p>
            <a:r>
              <a:rPr lang="en-US" sz="1200" b="1" dirty="0">
                <a:solidFill>
                  <a:schemeClr val="tx1"/>
                </a:solidFill>
              </a:rPr>
              <a:t>Analytics</a:t>
            </a:r>
          </a:p>
          <a:p>
            <a:pPr marL="171446" indent="-171446">
              <a:buFontTx/>
              <a:buChar char="-"/>
            </a:pPr>
            <a:r>
              <a:rPr lang="en-US" sz="1000" dirty="0">
                <a:solidFill>
                  <a:schemeClr val="tx1"/>
                </a:solidFill>
              </a:rPr>
              <a:t>Enhanced Visualization/Dashboard</a:t>
            </a:r>
          </a:p>
          <a:p>
            <a:endParaRPr lang="en-US" sz="1100" dirty="0">
              <a:solidFill>
                <a:schemeClr val="tx1"/>
              </a:solidFill>
            </a:endParaRPr>
          </a:p>
        </p:txBody>
      </p:sp>
      <p:sp>
        <p:nvSpPr>
          <p:cNvPr id="5" name="Rectangle 4"/>
          <p:cNvSpPr/>
          <p:nvPr/>
        </p:nvSpPr>
        <p:spPr>
          <a:xfrm>
            <a:off x="113538" y="881790"/>
            <a:ext cx="2035981" cy="244543"/>
          </a:xfrm>
          <a:prstGeom prst="rect">
            <a:avLst/>
          </a:prstGeom>
          <a:solidFill>
            <a:srgbClr val="FCFF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Basic Features</a:t>
            </a:r>
          </a:p>
        </p:txBody>
      </p:sp>
      <p:sp>
        <p:nvSpPr>
          <p:cNvPr id="6" name="Rectangle 5"/>
          <p:cNvSpPr/>
          <p:nvPr/>
        </p:nvSpPr>
        <p:spPr>
          <a:xfrm>
            <a:off x="2288275" y="1371595"/>
            <a:ext cx="2516375" cy="3541599"/>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rPr>
              <a:t>Programmable Probes</a:t>
            </a:r>
          </a:p>
          <a:p>
            <a:pPr marL="173732" indent="-173732">
              <a:buFontTx/>
              <a:buChar char="-"/>
            </a:pPr>
            <a:r>
              <a:rPr lang="en-US" sz="1000" dirty="0">
                <a:solidFill>
                  <a:schemeClr val="tx1"/>
                </a:solidFill>
              </a:rPr>
              <a:t>Integration of </a:t>
            </a:r>
            <a:r>
              <a:rPr lang="en-US" sz="1000" dirty="0" err="1">
                <a:solidFill>
                  <a:schemeClr val="tx1"/>
                </a:solidFill>
              </a:rPr>
              <a:t>BroadView</a:t>
            </a:r>
            <a:r>
              <a:rPr lang="en-US" sz="1000" dirty="0">
                <a:solidFill>
                  <a:schemeClr val="tx1"/>
                </a:solidFill>
              </a:rPr>
              <a:t> agent with ONL (Open Networking Linux) on Trident2/Tomahawk chipsets</a:t>
            </a:r>
          </a:p>
          <a:p>
            <a:pPr marL="173732" indent="-173732">
              <a:buFontTx/>
              <a:buChar char="-"/>
            </a:pPr>
            <a:endParaRPr lang="en-US" sz="2000" dirty="0">
              <a:solidFill>
                <a:schemeClr val="tx1"/>
              </a:solidFill>
            </a:endParaRPr>
          </a:p>
          <a:p>
            <a:r>
              <a:rPr lang="en-US" sz="1200" b="1" dirty="0">
                <a:solidFill>
                  <a:schemeClr val="tx1"/>
                </a:solidFill>
              </a:rPr>
              <a:t>Monitoring-as-a-Service</a:t>
            </a:r>
          </a:p>
          <a:p>
            <a:pPr marL="173732" indent="-173732">
              <a:buFontTx/>
              <a:buChar char="-"/>
            </a:pPr>
            <a:r>
              <a:rPr lang="en-US" sz="1000" dirty="0" err="1">
                <a:solidFill>
                  <a:schemeClr val="tx1"/>
                </a:solidFill>
              </a:rPr>
              <a:t>BroadView</a:t>
            </a:r>
            <a:r>
              <a:rPr lang="en-US" sz="1000" dirty="0">
                <a:solidFill>
                  <a:schemeClr val="tx1"/>
                </a:solidFill>
              </a:rPr>
              <a:t> configuration and parser plugins</a:t>
            </a:r>
          </a:p>
          <a:p>
            <a:pPr marL="173732" indent="-173732">
              <a:buFontTx/>
              <a:buChar char="-"/>
            </a:pPr>
            <a:r>
              <a:rPr lang="en-US" sz="1000" dirty="0">
                <a:solidFill>
                  <a:schemeClr val="tx1"/>
                </a:solidFill>
              </a:rPr>
              <a:t>Connectivity from fabric switches to monitoring service</a:t>
            </a:r>
          </a:p>
          <a:p>
            <a:pPr marL="173732" indent="-173732">
              <a:buFontTx/>
              <a:buChar char="-"/>
            </a:pPr>
            <a:r>
              <a:rPr lang="en-US" sz="1000" dirty="0">
                <a:solidFill>
                  <a:schemeClr val="tx1"/>
                </a:solidFill>
              </a:rPr>
              <a:t>Connectivity from analytics application to monitoring service</a:t>
            </a:r>
          </a:p>
          <a:p>
            <a:endParaRPr lang="en-US" sz="2000" dirty="0">
              <a:solidFill>
                <a:schemeClr val="tx1"/>
              </a:solidFill>
            </a:endParaRPr>
          </a:p>
          <a:p>
            <a:r>
              <a:rPr lang="en-US" sz="1200" b="1" dirty="0">
                <a:solidFill>
                  <a:schemeClr val="tx1"/>
                </a:solidFill>
              </a:rPr>
              <a:t>Analytics (</a:t>
            </a:r>
            <a:r>
              <a:rPr lang="en-US" sz="1200" b="1" dirty="0" err="1">
                <a:solidFill>
                  <a:schemeClr val="tx1"/>
                </a:solidFill>
              </a:rPr>
              <a:t>BroadView</a:t>
            </a:r>
            <a:r>
              <a:rPr lang="en-US" sz="1200" b="1" dirty="0">
                <a:solidFill>
                  <a:schemeClr val="tx1"/>
                </a:solidFill>
              </a:rPr>
              <a:t> Analytics)</a:t>
            </a:r>
          </a:p>
          <a:p>
            <a:pPr marL="171446" indent="-171446">
              <a:buFontTx/>
              <a:buChar char="-"/>
            </a:pPr>
            <a:r>
              <a:rPr lang="en-US" sz="1000" dirty="0">
                <a:solidFill>
                  <a:schemeClr val="tx1"/>
                </a:solidFill>
              </a:rPr>
              <a:t>Micro burst detection using BST</a:t>
            </a:r>
          </a:p>
          <a:p>
            <a:pPr marL="171446" indent="-171446">
              <a:buFontTx/>
              <a:buChar char="-"/>
            </a:pPr>
            <a:r>
              <a:rPr lang="en-US" sz="1000" dirty="0">
                <a:solidFill>
                  <a:schemeClr val="tx1"/>
                </a:solidFill>
              </a:rPr>
              <a:t>Live Traffic Triggered Trace Profile</a:t>
            </a:r>
          </a:p>
          <a:p>
            <a:pPr marL="171446" indent="-171446">
              <a:buFontTx/>
              <a:buChar char="-"/>
            </a:pPr>
            <a:r>
              <a:rPr lang="en-US" sz="1000" dirty="0">
                <a:solidFill>
                  <a:schemeClr val="tx1"/>
                </a:solidFill>
              </a:rPr>
              <a:t>E2E latency computation for live traffic</a:t>
            </a:r>
          </a:p>
          <a:p>
            <a:pPr marL="171446" indent="-171446">
              <a:buFontTx/>
              <a:buChar char="-"/>
            </a:pPr>
            <a:r>
              <a:rPr lang="en-US" sz="1000" dirty="0">
                <a:solidFill>
                  <a:schemeClr val="tx1"/>
                </a:solidFill>
              </a:rPr>
              <a:t>Analytics driven dynamic path optimization</a:t>
            </a:r>
          </a:p>
          <a:p>
            <a:pPr marL="171446" indent="-171446">
              <a:buFontTx/>
              <a:buChar char="-"/>
            </a:pPr>
            <a:r>
              <a:rPr lang="en-US" sz="1000" dirty="0">
                <a:solidFill>
                  <a:schemeClr val="tx1"/>
                </a:solidFill>
              </a:rPr>
              <a:t>Adaption to A-CORD</a:t>
            </a:r>
          </a:p>
          <a:p>
            <a:pPr marL="171446" indent="-171446">
              <a:buFontTx/>
              <a:buChar char="-"/>
            </a:pPr>
            <a:endParaRPr lang="en-US" sz="1000" dirty="0">
              <a:solidFill>
                <a:schemeClr val="tx1"/>
              </a:solidFill>
            </a:endParaRPr>
          </a:p>
          <a:p>
            <a:endParaRPr lang="en-US" sz="1100" dirty="0">
              <a:solidFill>
                <a:schemeClr val="tx1"/>
              </a:solidFill>
            </a:endParaRPr>
          </a:p>
        </p:txBody>
      </p:sp>
      <p:sp>
        <p:nvSpPr>
          <p:cNvPr id="7" name="Rectangle 6"/>
          <p:cNvSpPr/>
          <p:nvPr/>
        </p:nvSpPr>
        <p:spPr>
          <a:xfrm>
            <a:off x="2288275" y="881791"/>
            <a:ext cx="2516375" cy="244543"/>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BroadView</a:t>
            </a:r>
            <a:r>
              <a:rPr lang="en-US" sz="1050" dirty="0">
                <a:solidFill>
                  <a:schemeClr val="tx1"/>
                </a:solidFill>
              </a:rPr>
              <a:t> Analytics</a:t>
            </a:r>
          </a:p>
        </p:txBody>
      </p:sp>
      <p:sp>
        <p:nvSpPr>
          <p:cNvPr id="8" name="Rectangle 7"/>
          <p:cNvSpPr/>
          <p:nvPr/>
        </p:nvSpPr>
        <p:spPr>
          <a:xfrm>
            <a:off x="4935631" y="1371595"/>
            <a:ext cx="1994006" cy="354159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rPr>
              <a:t>Programmable Probes</a:t>
            </a:r>
          </a:p>
          <a:p>
            <a:pPr marL="173732" indent="-173732">
              <a:buFontTx/>
              <a:buChar char="-"/>
            </a:pPr>
            <a:r>
              <a:rPr lang="en-US" sz="1000" dirty="0">
                <a:solidFill>
                  <a:schemeClr val="tx1"/>
                </a:solidFill>
              </a:rPr>
              <a:t>Sample open source active test agents for validating fabric connectivity &amp; throughput</a:t>
            </a:r>
          </a:p>
          <a:p>
            <a:endParaRPr lang="en-US" sz="825" dirty="0">
              <a:solidFill>
                <a:schemeClr val="tx1"/>
              </a:solidFill>
            </a:endParaRPr>
          </a:p>
          <a:p>
            <a:r>
              <a:rPr lang="en-US" sz="1200" b="1" dirty="0">
                <a:solidFill>
                  <a:schemeClr val="tx1"/>
                </a:solidFill>
              </a:rPr>
              <a:t>Monitoring-as-a-Service</a:t>
            </a:r>
          </a:p>
          <a:p>
            <a:pPr marL="173732" indent="-173732">
              <a:buFontTx/>
              <a:buChar char="-"/>
            </a:pPr>
            <a:r>
              <a:rPr lang="en-US" sz="1000" dirty="0">
                <a:solidFill>
                  <a:schemeClr val="tx1"/>
                </a:solidFill>
              </a:rPr>
              <a:t>XOS Service Controller w/ LMAP Service controller &amp; collector</a:t>
            </a:r>
          </a:p>
          <a:p>
            <a:pPr marL="173732" indent="-173732">
              <a:buFontTx/>
              <a:buChar char="-"/>
            </a:pPr>
            <a:r>
              <a:rPr lang="en-US" sz="1000" dirty="0">
                <a:solidFill>
                  <a:schemeClr val="tx1"/>
                </a:solidFill>
              </a:rPr>
              <a:t>Connectivity from active test agents to monitoring service</a:t>
            </a:r>
          </a:p>
          <a:p>
            <a:pPr marL="173732" indent="-173732">
              <a:buFontTx/>
              <a:buChar char="-"/>
            </a:pPr>
            <a:r>
              <a:rPr lang="en-US" sz="1000" dirty="0">
                <a:solidFill>
                  <a:schemeClr val="tx1"/>
                </a:solidFill>
              </a:rPr>
              <a:t>Connectivity from analytics application to monitoring service</a:t>
            </a:r>
          </a:p>
          <a:p>
            <a:endParaRPr lang="en-US" sz="600" dirty="0">
              <a:solidFill>
                <a:schemeClr val="tx1"/>
              </a:solidFill>
            </a:endParaRPr>
          </a:p>
          <a:p>
            <a:r>
              <a:rPr lang="en-US" sz="1200" b="1" dirty="0">
                <a:solidFill>
                  <a:schemeClr val="tx1"/>
                </a:solidFill>
              </a:rPr>
              <a:t>Analytics</a:t>
            </a:r>
          </a:p>
          <a:p>
            <a:pPr marL="171446" indent="-171446">
              <a:buFontTx/>
              <a:buChar char="-"/>
            </a:pPr>
            <a:r>
              <a:rPr lang="en-US" sz="1000" dirty="0">
                <a:solidFill>
                  <a:schemeClr val="tx1"/>
                </a:solidFill>
              </a:rPr>
              <a:t>Virtual Truck Roll</a:t>
            </a:r>
          </a:p>
          <a:p>
            <a:pPr marL="171446" indent="-171446">
              <a:buFontTx/>
              <a:buChar char="-"/>
            </a:pPr>
            <a:r>
              <a:rPr lang="en-US" sz="1000" dirty="0">
                <a:solidFill>
                  <a:schemeClr val="tx1"/>
                </a:solidFill>
              </a:rPr>
              <a:t>Monitoring Service performance KPI</a:t>
            </a:r>
          </a:p>
          <a:p>
            <a:pPr marL="171446" indent="-171446">
              <a:buFontTx/>
              <a:buChar char="-"/>
            </a:pPr>
            <a:endParaRPr lang="en-US" sz="1000" dirty="0">
              <a:solidFill>
                <a:schemeClr val="tx1"/>
              </a:solidFill>
            </a:endParaRPr>
          </a:p>
          <a:p>
            <a:endParaRPr lang="en-US" sz="1100" dirty="0">
              <a:solidFill>
                <a:schemeClr val="tx1"/>
              </a:solidFill>
            </a:endParaRPr>
          </a:p>
        </p:txBody>
      </p:sp>
      <p:sp>
        <p:nvSpPr>
          <p:cNvPr id="9" name="Rectangle 8"/>
          <p:cNvSpPr/>
          <p:nvPr/>
        </p:nvSpPr>
        <p:spPr>
          <a:xfrm>
            <a:off x="4935630" y="881787"/>
            <a:ext cx="1994006" cy="24454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Active Test Analytics</a:t>
            </a:r>
          </a:p>
        </p:txBody>
      </p:sp>
      <p:sp>
        <p:nvSpPr>
          <p:cNvPr id="10" name="Rectangle 9"/>
          <p:cNvSpPr/>
          <p:nvPr/>
        </p:nvSpPr>
        <p:spPr>
          <a:xfrm>
            <a:off x="115242" y="1129157"/>
            <a:ext cx="2035981" cy="244543"/>
          </a:xfrm>
          <a:prstGeom prst="rect">
            <a:avLst/>
          </a:prstGeom>
          <a:solidFill>
            <a:srgbClr val="FCFF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tx1"/>
                </a:solidFill>
              </a:rPr>
              <a:t>ON.Lab</a:t>
            </a:r>
            <a:r>
              <a:rPr lang="en-US" sz="1100" dirty="0">
                <a:solidFill>
                  <a:schemeClr val="tx1"/>
                </a:solidFill>
              </a:rPr>
              <a:t>, Ericsson</a:t>
            </a:r>
          </a:p>
        </p:txBody>
      </p:sp>
      <p:sp>
        <p:nvSpPr>
          <p:cNvPr id="11" name="Rectangle 10"/>
          <p:cNvSpPr/>
          <p:nvPr/>
        </p:nvSpPr>
        <p:spPr>
          <a:xfrm>
            <a:off x="2289979" y="1129160"/>
            <a:ext cx="2514671" cy="242436"/>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tx1"/>
                </a:solidFill>
              </a:rPr>
              <a:t>ON.Lab</a:t>
            </a:r>
            <a:r>
              <a:rPr lang="en-US" sz="1100" dirty="0">
                <a:solidFill>
                  <a:schemeClr val="tx1"/>
                </a:solidFill>
              </a:rPr>
              <a:t>, Broadcom, ONL</a:t>
            </a:r>
          </a:p>
        </p:txBody>
      </p:sp>
      <p:sp>
        <p:nvSpPr>
          <p:cNvPr id="12" name="Rectangle 11"/>
          <p:cNvSpPr/>
          <p:nvPr/>
        </p:nvSpPr>
        <p:spPr>
          <a:xfrm>
            <a:off x="4937335" y="1129155"/>
            <a:ext cx="1994006" cy="24454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tx1"/>
                </a:solidFill>
              </a:rPr>
              <a:t>ON.Lab</a:t>
            </a:r>
            <a:r>
              <a:rPr lang="en-US" sz="1100" dirty="0">
                <a:solidFill>
                  <a:schemeClr val="tx1"/>
                </a:solidFill>
              </a:rPr>
              <a:t>, </a:t>
            </a:r>
            <a:r>
              <a:rPr lang="en-US" sz="1100" dirty="0" err="1">
                <a:solidFill>
                  <a:schemeClr val="tx1"/>
                </a:solidFill>
              </a:rPr>
              <a:t>Viavi</a:t>
            </a:r>
            <a:endParaRPr lang="en-US" sz="1100" dirty="0">
              <a:solidFill>
                <a:schemeClr val="tx1"/>
              </a:solidFill>
            </a:endParaRPr>
          </a:p>
        </p:txBody>
      </p:sp>
      <p:sp>
        <p:nvSpPr>
          <p:cNvPr id="13" name="Rectangle 12"/>
          <p:cNvSpPr/>
          <p:nvPr/>
        </p:nvSpPr>
        <p:spPr>
          <a:xfrm>
            <a:off x="7043936" y="1371595"/>
            <a:ext cx="1994006" cy="354159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rPr>
              <a:t>Programmable Probes</a:t>
            </a:r>
          </a:p>
          <a:p>
            <a:pPr marL="173732" indent="-173732">
              <a:buFontTx/>
              <a:buChar char="-"/>
            </a:pPr>
            <a:r>
              <a:rPr lang="en-US" sz="1000" dirty="0">
                <a:solidFill>
                  <a:schemeClr val="tx1"/>
                </a:solidFill>
              </a:rPr>
              <a:t>Integration of </a:t>
            </a:r>
            <a:r>
              <a:rPr lang="en-US" sz="1000" dirty="0" err="1">
                <a:solidFill>
                  <a:schemeClr val="tx1"/>
                </a:solidFill>
              </a:rPr>
              <a:t>sFlow</a:t>
            </a:r>
            <a:r>
              <a:rPr lang="en-US" sz="1000" dirty="0">
                <a:solidFill>
                  <a:schemeClr val="tx1"/>
                </a:solidFill>
              </a:rPr>
              <a:t> agent with ONL (Open Networking Linux)</a:t>
            </a:r>
          </a:p>
          <a:p>
            <a:endParaRPr lang="en-US" sz="1800" dirty="0">
              <a:solidFill>
                <a:schemeClr val="tx1"/>
              </a:solidFill>
            </a:endParaRPr>
          </a:p>
          <a:p>
            <a:r>
              <a:rPr lang="en-US" sz="1200" b="1" dirty="0">
                <a:solidFill>
                  <a:schemeClr val="tx1"/>
                </a:solidFill>
              </a:rPr>
              <a:t>Monitoring-as-a-Service</a:t>
            </a:r>
          </a:p>
          <a:p>
            <a:pPr marL="173732" indent="-173732">
              <a:buFontTx/>
              <a:buChar char="-"/>
            </a:pPr>
            <a:r>
              <a:rPr lang="en-US" sz="1000" dirty="0">
                <a:solidFill>
                  <a:schemeClr val="tx1"/>
                </a:solidFill>
              </a:rPr>
              <a:t>XOS Service Controller for </a:t>
            </a:r>
            <a:r>
              <a:rPr lang="en-US" sz="1000" dirty="0" err="1">
                <a:solidFill>
                  <a:schemeClr val="tx1"/>
                </a:solidFill>
              </a:rPr>
              <a:t>sFlow</a:t>
            </a:r>
            <a:r>
              <a:rPr lang="en-US" sz="1000" dirty="0">
                <a:solidFill>
                  <a:schemeClr val="tx1"/>
                </a:solidFill>
              </a:rPr>
              <a:t> collector</a:t>
            </a:r>
          </a:p>
          <a:p>
            <a:pPr marL="173732" indent="-173732">
              <a:buFontTx/>
              <a:buChar char="-"/>
            </a:pPr>
            <a:r>
              <a:rPr lang="en-US" sz="1000" dirty="0">
                <a:solidFill>
                  <a:schemeClr val="tx1"/>
                </a:solidFill>
              </a:rPr>
              <a:t>Connectivity from fabric switches to </a:t>
            </a:r>
            <a:r>
              <a:rPr lang="en-US" sz="1000" dirty="0" err="1">
                <a:solidFill>
                  <a:schemeClr val="tx1"/>
                </a:solidFill>
              </a:rPr>
              <a:t>sFlow</a:t>
            </a:r>
            <a:r>
              <a:rPr lang="en-US" sz="1000" dirty="0">
                <a:solidFill>
                  <a:schemeClr val="tx1"/>
                </a:solidFill>
              </a:rPr>
              <a:t> collector</a:t>
            </a:r>
          </a:p>
          <a:p>
            <a:pPr marL="173732" indent="-173732">
              <a:buFontTx/>
              <a:buChar char="-"/>
            </a:pPr>
            <a:r>
              <a:rPr lang="en-US" sz="1000" dirty="0">
                <a:solidFill>
                  <a:schemeClr val="tx1"/>
                </a:solidFill>
              </a:rPr>
              <a:t>Connectivity from analytics application to monitoring service</a:t>
            </a:r>
          </a:p>
          <a:p>
            <a:endParaRPr lang="en-US" dirty="0">
              <a:solidFill>
                <a:schemeClr val="tx1"/>
              </a:solidFill>
            </a:endParaRPr>
          </a:p>
          <a:p>
            <a:r>
              <a:rPr lang="en-US" sz="1200" b="1" dirty="0">
                <a:solidFill>
                  <a:schemeClr val="tx1"/>
                </a:solidFill>
              </a:rPr>
              <a:t>Analytics</a:t>
            </a:r>
          </a:p>
          <a:p>
            <a:pPr marL="171446" indent="-171446">
              <a:buFontTx/>
              <a:buChar char="-"/>
            </a:pPr>
            <a:r>
              <a:rPr lang="en-US" sz="1000" dirty="0">
                <a:solidFill>
                  <a:schemeClr val="tx1"/>
                </a:solidFill>
              </a:rPr>
              <a:t>Elephant Flow Collision detection and mitigation</a:t>
            </a:r>
          </a:p>
          <a:p>
            <a:pPr marL="171446" indent="-171446">
              <a:buFontTx/>
              <a:buChar char="-"/>
            </a:pPr>
            <a:endParaRPr lang="en-US" sz="1000" dirty="0">
              <a:solidFill>
                <a:schemeClr val="tx1"/>
              </a:solidFill>
            </a:endParaRPr>
          </a:p>
          <a:p>
            <a:endParaRPr lang="en-US" sz="1100" dirty="0">
              <a:solidFill>
                <a:schemeClr val="tx1"/>
              </a:solidFill>
            </a:endParaRPr>
          </a:p>
        </p:txBody>
      </p:sp>
      <p:sp>
        <p:nvSpPr>
          <p:cNvPr id="14" name="Rectangle 13"/>
          <p:cNvSpPr/>
          <p:nvPr/>
        </p:nvSpPr>
        <p:spPr>
          <a:xfrm>
            <a:off x="7043935" y="881787"/>
            <a:ext cx="1994006" cy="24454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err="1">
                <a:solidFill>
                  <a:schemeClr val="tx1"/>
                </a:solidFill>
              </a:rPr>
              <a:t>sFlow</a:t>
            </a:r>
            <a:r>
              <a:rPr lang="en-US" sz="1050" dirty="0">
                <a:solidFill>
                  <a:schemeClr val="tx1"/>
                </a:solidFill>
              </a:rPr>
              <a:t> Analytics</a:t>
            </a:r>
          </a:p>
        </p:txBody>
      </p:sp>
      <p:sp>
        <p:nvSpPr>
          <p:cNvPr id="15" name="Rectangle 14"/>
          <p:cNvSpPr/>
          <p:nvPr/>
        </p:nvSpPr>
        <p:spPr>
          <a:xfrm>
            <a:off x="7045641" y="1129155"/>
            <a:ext cx="1994006" cy="24454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tx1"/>
                </a:solidFill>
              </a:rPr>
              <a:t>ON.Lab</a:t>
            </a:r>
            <a:r>
              <a:rPr lang="en-US" sz="1100" dirty="0">
                <a:solidFill>
                  <a:schemeClr val="tx1"/>
                </a:solidFill>
              </a:rPr>
              <a:t>, </a:t>
            </a:r>
            <a:r>
              <a:rPr lang="en-US" sz="1100" dirty="0" err="1">
                <a:solidFill>
                  <a:schemeClr val="tx1"/>
                </a:solidFill>
              </a:rPr>
              <a:t>Accton</a:t>
            </a:r>
            <a:endParaRPr lang="en-US" sz="1100" dirty="0">
              <a:solidFill>
                <a:schemeClr val="tx1"/>
              </a:solidFill>
            </a:endParaRPr>
          </a:p>
        </p:txBody>
      </p:sp>
    </p:spTree>
    <p:extLst>
      <p:ext uri="{BB962C8B-B14F-4D97-AF65-F5344CB8AC3E}">
        <p14:creationId xmlns:p14="http://schemas.microsoft.com/office/powerpoint/2010/main" val="4012580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descr="rack_42U.gif"/>
          <p:cNvPicPr preferRelativeResize="0"/>
          <p:nvPr/>
        </p:nvPicPr>
        <p:blipFill rotWithShape="1">
          <a:blip r:embed="rId3">
            <a:alphaModFix/>
          </a:blip>
          <a:srcRect/>
          <a:stretch/>
        </p:blipFill>
        <p:spPr>
          <a:xfrm>
            <a:off x="3485859" y="3927794"/>
            <a:ext cx="711300" cy="1120500"/>
          </a:xfrm>
          <a:prstGeom prst="rect">
            <a:avLst/>
          </a:prstGeom>
          <a:noFill/>
          <a:ln>
            <a:noFill/>
          </a:ln>
        </p:spPr>
      </p:pic>
      <p:pic>
        <p:nvPicPr>
          <p:cNvPr id="179" name="Shape 179" descr="rack_42U.gif"/>
          <p:cNvPicPr preferRelativeResize="0"/>
          <p:nvPr/>
        </p:nvPicPr>
        <p:blipFill rotWithShape="1">
          <a:blip r:embed="rId3">
            <a:alphaModFix/>
          </a:blip>
          <a:srcRect/>
          <a:stretch/>
        </p:blipFill>
        <p:spPr>
          <a:xfrm>
            <a:off x="4322498" y="3927794"/>
            <a:ext cx="711300" cy="1120500"/>
          </a:xfrm>
          <a:prstGeom prst="rect">
            <a:avLst/>
          </a:prstGeom>
          <a:noFill/>
          <a:ln>
            <a:noFill/>
          </a:ln>
        </p:spPr>
      </p:pic>
      <p:pic>
        <p:nvPicPr>
          <p:cNvPr id="180" name="Shape 180" descr="rack_42U.gif"/>
          <p:cNvPicPr preferRelativeResize="0"/>
          <p:nvPr/>
        </p:nvPicPr>
        <p:blipFill rotWithShape="1">
          <a:blip r:embed="rId3">
            <a:alphaModFix/>
          </a:blip>
          <a:srcRect/>
          <a:stretch/>
        </p:blipFill>
        <p:spPr>
          <a:xfrm>
            <a:off x="5991757" y="3927794"/>
            <a:ext cx="711300" cy="1120500"/>
          </a:xfrm>
          <a:prstGeom prst="rect">
            <a:avLst/>
          </a:prstGeom>
          <a:noFill/>
          <a:ln>
            <a:noFill/>
          </a:ln>
        </p:spPr>
      </p:pic>
      <p:grpSp>
        <p:nvGrpSpPr>
          <p:cNvPr id="181" name="Shape 181"/>
          <p:cNvGrpSpPr/>
          <p:nvPr/>
        </p:nvGrpSpPr>
        <p:grpSpPr>
          <a:xfrm>
            <a:off x="2579943" y="3972683"/>
            <a:ext cx="671162" cy="1018979"/>
            <a:chOff x="1296937" y="4059583"/>
            <a:chExt cx="671162" cy="1132200"/>
          </a:xfrm>
        </p:grpSpPr>
        <p:sp>
          <p:nvSpPr>
            <p:cNvPr id="182" name="Shape 182"/>
            <p:cNvSpPr/>
            <p:nvPr/>
          </p:nvSpPr>
          <p:spPr>
            <a:xfrm>
              <a:off x="1478500" y="4059583"/>
              <a:ext cx="489599" cy="1132200"/>
            </a:xfrm>
            <a:prstGeom prst="rect">
              <a:avLst/>
            </a:prstGeom>
            <a:solidFill>
              <a:srgbClr val="262626"/>
            </a:solidFill>
            <a:ln w="25400" cap="flat" cmpd="sng">
              <a:solidFill>
                <a:srgbClr val="000000"/>
              </a:solidFill>
              <a:prstDash val="solid"/>
              <a:round/>
              <a:headEnd type="none" w="med" len="med"/>
              <a:tailEnd type="none" w="med" len="med"/>
            </a:ln>
          </p:spPr>
          <p:txBody>
            <a:bodyPr lIns="91375" tIns="45675" rIns="91375" bIns="45675" anchor="ctr" anchorCtr="0">
              <a:noAutofit/>
            </a:bodyPr>
            <a:lstStyle/>
            <a:p>
              <a:pPr marL="0" marR="0" lvl="0" indent="0" algn="l" rtl="0">
                <a:lnSpc>
                  <a:spcPct val="100000"/>
                </a:lnSpc>
                <a:spcBef>
                  <a:spcPts val="0"/>
                </a:spcBef>
                <a:spcAft>
                  <a:spcPts val="0"/>
                </a:spcAft>
                <a:buClr>
                  <a:srgbClr val="FFFFFF"/>
                </a:buClr>
                <a:buSzPct val="25000"/>
                <a:buFont typeface="Calibri"/>
                <a:buNone/>
              </a:pPr>
              <a:r>
                <a:rPr lang="en-GB" sz="900" b="0" i="0" u="none" strike="noStrike" cap="none">
                  <a:solidFill>
                    <a:srgbClr val="FFFFFF"/>
                  </a:solidFill>
                  <a:latin typeface="Calibri"/>
                  <a:ea typeface="Calibri"/>
                  <a:cs typeface="Calibri"/>
                  <a:sym typeface="Calibri"/>
                </a:rPr>
                <a:t>PON</a:t>
              </a:r>
            </a:p>
            <a:p>
              <a:pPr marL="0" marR="0" lvl="0" indent="0" algn="l" rtl="0">
                <a:lnSpc>
                  <a:spcPct val="100000"/>
                </a:lnSpc>
                <a:spcBef>
                  <a:spcPts val="0"/>
                </a:spcBef>
                <a:spcAft>
                  <a:spcPts val="0"/>
                </a:spcAft>
                <a:buClr>
                  <a:srgbClr val="FFFFFF"/>
                </a:buClr>
                <a:buSzPct val="25000"/>
                <a:buFont typeface="Calibri"/>
                <a:buNone/>
              </a:pPr>
              <a:r>
                <a:rPr lang="en-GB" sz="900" b="0" i="0" u="none" strike="noStrike" cap="none">
                  <a:solidFill>
                    <a:srgbClr val="FFFFFF"/>
                  </a:solidFill>
                  <a:latin typeface="Calibri"/>
                  <a:ea typeface="Calibri"/>
                  <a:cs typeface="Calibri"/>
                  <a:sym typeface="Calibri"/>
                </a:rPr>
                <a:t>OLT MACs</a:t>
              </a:r>
            </a:p>
          </p:txBody>
        </p:sp>
        <p:grpSp>
          <p:nvGrpSpPr>
            <p:cNvPr id="183" name="Shape 183"/>
            <p:cNvGrpSpPr/>
            <p:nvPr/>
          </p:nvGrpSpPr>
          <p:grpSpPr>
            <a:xfrm>
              <a:off x="1296937" y="4220762"/>
              <a:ext cx="177844" cy="757758"/>
              <a:chOff x="1069691" y="3423569"/>
              <a:chExt cx="177844" cy="681989"/>
            </a:xfrm>
          </p:grpSpPr>
          <p:cxnSp>
            <p:nvCxnSpPr>
              <p:cNvPr id="184" name="Shape 184"/>
              <p:cNvCxnSpPr/>
              <p:nvPr/>
            </p:nvCxnSpPr>
            <p:spPr>
              <a:xfrm rot="5400000">
                <a:off x="1158886" y="3565410"/>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85" name="Shape 185"/>
              <p:cNvCxnSpPr/>
              <p:nvPr/>
            </p:nvCxnSpPr>
            <p:spPr>
              <a:xfrm rot="5400000">
                <a:off x="1158886" y="3641357"/>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86" name="Shape 186"/>
              <p:cNvCxnSpPr/>
              <p:nvPr/>
            </p:nvCxnSpPr>
            <p:spPr>
              <a:xfrm rot="5400000">
                <a:off x="1157145" y="3718969"/>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87" name="Shape 187"/>
              <p:cNvCxnSpPr/>
              <p:nvPr/>
            </p:nvCxnSpPr>
            <p:spPr>
              <a:xfrm rot="5400000">
                <a:off x="1158886" y="3793246"/>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88" name="Shape 188"/>
              <p:cNvCxnSpPr/>
              <p:nvPr/>
            </p:nvCxnSpPr>
            <p:spPr>
              <a:xfrm rot="5400000">
                <a:off x="1158016" y="3861680"/>
                <a:ext cx="5100" cy="172200"/>
              </a:xfrm>
              <a:prstGeom prst="straightConnector1">
                <a:avLst/>
              </a:prstGeom>
              <a:noFill/>
              <a:ln w="38100" cap="flat" cmpd="sng">
                <a:solidFill>
                  <a:srgbClr val="FF0000"/>
                </a:solidFill>
                <a:prstDash val="solid"/>
                <a:round/>
                <a:headEnd type="none" w="med" len="med"/>
                <a:tailEnd type="none" w="med" len="med"/>
              </a:ln>
            </p:spPr>
          </p:cxnSp>
          <p:cxnSp>
            <p:nvCxnSpPr>
              <p:cNvPr id="189" name="Shape 189"/>
              <p:cNvCxnSpPr/>
              <p:nvPr/>
            </p:nvCxnSpPr>
            <p:spPr>
              <a:xfrm rot="5400000">
                <a:off x="1157145" y="3936791"/>
                <a:ext cx="5100" cy="172200"/>
              </a:xfrm>
              <a:prstGeom prst="straightConnector1">
                <a:avLst/>
              </a:prstGeom>
              <a:noFill/>
              <a:ln w="38100" cap="flat" cmpd="sng">
                <a:solidFill>
                  <a:srgbClr val="003399"/>
                </a:solidFill>
                <a:prstDash val="solid"/>
                <a:round/>
                <a:headEnd type="none" w="med" len="med"/>
                <a:tailEnd type="none" w="med" len="med"/>
              </a:ln>
            </p:spPr>
          </p:cxnSp>
          <p:cxnSp>
            <p:nvCxnSpPr>
              <p:cNvPr id="190" name="Shape 190"/>
              <p:cNvCxnSpPr/>
              <p:nvPr/>
            </p:nvCxnSpPr>
            <p:spPr>
              <a:xfrm rot="5400000">
                <a:off x="1158016" y="4016908"/>
                <a:ext cx="5100" cy="172200"/>
              </a:xfrm>
              <a:prstGeom prst="straightConnector1">
                <a:avLst/>
              </a:prstGeom>
              <a:noFill/>
              <a:ln w="38100" cap="flat" cmpd="sng">
                <a:solidFill>
                  <a:srgbClr val="E94A00"/>
                </a:solidFill>
                <a:prstDash val="solid"/>
                <a:round/>
                <a:headEnd type="none" w="med" len="med"/>
                <a:tailEnd type="none" w="med" len="med"/>
              </a:ln>
            </p:spPr>
          </p:cxnSp>
          <p:cxnSp>
            <p:nvCxnSpPr>
              <p:cNvPr id="191" name="Shape 191"/>
              <p:cNvCxnSpPr/>
              <p:nvPr/>
            </p:nvCxnSpPr>
            <p:spPr>
              <a:xfrm rot="5400000">
                <a:off x="1154112" y="3340019"/>
                <a:ext cx="5100" cy="172200"/>
              </a:xfrm>
              <a:prstGeom prst="straightConnector1">
                <a:avLst/>
              </a:prstGeom>
              <a:noFill/>
              <a:ln w="38100" cap="flat" cmpd="sng">
                <a:solidFill>
                  <a:srgbClr val="FF0000"/>
                </a:solidFill>
                <a:prstDash val="solid"/>
                <a:round/>
                <a:headEnd type="none" w="med" len="med"/>
                <a:tailEnd type="none" w="med" len="med"/>
              </a:ln>
            </p:spPr>
          </p:cxnSp>
          <p:cxnSp>
            <p:nvCxnSpPr>
              <p:cNvPr id="192" name="Shape 192"/>
              <p:cNvCxnSpPr/>
              <p:nvPr/>
            </p:nvCxnSpPr>
            <p:spPr>
              <a:xfrm rot="5400000">
                <a:off x="1153241" y="3415130"/>
                <a:ext cx="5100" cy="172200"/>
              </a:xfrm>
              <a:prstGeom prst="straightConnector1">
                <a:avLst/>
              </a:prstGeom>
              <a:noFill/>
              <a:ln w="38100" cap="flat" cmpd="sng">
                <a:solidFill>
                  <a:srgbClr val="003399"/>
                </a:solidFill>
                <a:prstDash val="solid"/>
                <a:round/>
                <a:headEnd type="none" w="med" len="med"/>
                <a:tailEnd type="none" w="med" len="med"/>
              </a:ln>
            </p:spPr>
          </p:cxnSp>
          <p:cxnSp>
            <p:nvCxnSpPr>
              <p:cNvPr id="193" name="Shape 193"/>
              <p:cNvCxnSpPr/>
              <p:nvPr/>
            </p:nvCxnSpPr>
            <p:spPr>
              <a:xfrm rot="5400000">
                <a:off x="1154112" y="3495248"/>
                <a:ext cx="5100" cy="172200"/>
              </a:xfrm>
              <a:prstGeom prst="straightConnector1">
                <a:avLst/>
              </a:prstGeom>
              <a:noFill/>
              <a:ln w="38100" cap="flat" cmpd="sng">
                <a:solidFill>
                  <a:srgbClr val="E94A00"/>
                </a:solidFill>
                <a:prstDash val="solid"/>
                <a:round/>
                <a:headEnd type="none" w="med" len="med"/>
                <a:tailEnd type="none" w="med" len="med"/>
              </a:ln>
            </p:spPr>
          </p:cxnSp>
        </p:grpSp>
      </p:grpSp>
      <p:grpSp>
        <p:nvGrpSpPr>
          <p:cNvPr id="194" name="Shape 194"/>
          <p:cNvGrpSpPr/>
          <p:nvPr/>
        </p:nvGrpSpPr>
        <p:grpSpPr>
          <a:xfrm>
            <a:off x="1750726" y="3972683"/>
            <a:ext cx="671162" cy="1018979"/>
            <a:chOff x="2120966" y="4059583"/>
            <a:chExt cx="671162" cy="1132200"/>
          </a:xfrm>
        </p:grpSpPr>
        <p:sp>
          <p:nvSpPr>
            <p:cNvPr id="195" name="Shape 195"/>
            <p:cNvSpPr/>
            <p:nvPr/>
          </p:nvSpPr>
          <p:spPr>
            <a:xfrm>
              <a:off x="2302528" y="4059583"/>
              <a:ext cx="489600" cy="1132200"/>
            </a:xfrm>
            <a:prstGeom prst="rect">
              <a:avLst/>
            </a:prstGeom>
            <a:solidFill>
              <a:srgbClr val="C0504D"/>
            </a:solidFill>
            <a:ln w="25400" cap="flat" cmpd="sng">
              <a:solidFill>
                <a:srgbClr val="000000"/>
              </a:solidFill>
              <a:prstDash val="solid"/>
              <a:round/>
              <a:headEnd type="none" w="med" len="med"/>
              <a:tailEnd type="none" w="med" len="med"/>
            </a:ln>
          </p:spPr>
          <p:txBody>
            <a:bodyPr lIns="91375" tIns="45675" rIns="91375" bIns="45675" anchor="ctr" anchorCtr="0">
              <a:noAutofit/>
            </a:bodyPr>
            <a:lstStyle/>
            <a:p>
              <a:pPr marL="0" marR="0" lvl="0" indent="0" algn="l" rtl="0">
                <a:lnSpc>
                  <a:spcPct val="100000"/>
                </a:lnSpc>
                <a:spcBef>
                  <a:spcPts val="0"/>
                </a:spcBef>
                <a:spcAft>
                  <a:spcPts val="0"/>
                </a:spcAft>
                <a:buClr>
                  <a:srgbClr val="FFFFFF"/>
                </a:buClr>
                <a:buSzPct val="25000"/>
                <a:buFont typeface="Calibri"/>
                <a:buNone/>
              </a:pPr>
              <a:r>
                <a:rPr lang="en-GB" sz="900" b="0" i="0" u="none" strike="noStrike" cap="none">
                  <a:solidFill>
                    <a:srgbClr val="FFFFFF"/>
                  </a:solidFill>
                  <a:latin typeface="Calibri"/>
                  <a:ea typeface="Calibri"/>
                  <a:cs typeface="Calibri"/>
                  <a:sym typeface="Calibri"/>
                </a:rPr>
                <a:t>BBUs</a:t>
              </a:r>
              <a:br>
                <a:rPr lang="en-GB" sz="900" b="0" i="0" u="none" strike="noStrike" cap="none">
                  <a:solidFill>
                    <a:srgbClr val="FFFFFF"/>
                  </a:solidFill>
                  <a:latin typeface="Calibri"/>
                  <a:ea typeface="Calibri"/>
                  <a:cs typeface="Calibri"/>
                  <a:sym typeface="Calibri"/>
                </a:rPr>
              </a:br>
              <a:r>
                <a:rPr lang="en-GB" sz="900" b="0" i="0" u="none" strike="noStrike" cap="none">
                  <a:solidFill>
                    <a:srgbClr val="FFFFFF"/>
                  </a:solidFill>
                  <a:latin typeface="Calibri"/>
                  <a:ea typeface="Calibri"/>
                  <a:cs typeface="Calibri"/>
                  <a:sym typeface="Calibri"/>
                </a:rPr>
                <a:t>(Multi-RATs)</a:t>
              </a:r>
            </a:p>
          </p:txBody>
        </p:sp>
        <p:grpSp>
          <p:nvGrpSpPr>
            <p:cNvPr id="196" name="Shape 196"/>
            <p:cNvGrpSpPr/>
            <p:nvPr/>
          </p:nvGrpSpPr>
          <p:grpSpPr>
            <a:xfrm>
              <a:off x="2120966" y="4220762"/>
              <a:ext cx="177844" cy="757758"/>
              <a:chOff x="1069691" y="3423569"/>
              <a:chExt cx="177844" cy="681989"/>
            </a:xfrm>
          </p:grpSpPr>
          <p:cxnSp>
            <p:nvCxnSpPr>
              <p:cNvPr id="197" name="Shape 197"/>
              <p:cNvCxnSpPr/>
              <p:nvPr/>
            </p:nvCxnSpPr>
            <p:spPr>
              <a:xfrm rot="5400000">
                <a:off x="1158886" y="3565410"/>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98" name="Shape 198"/>
              <p:cNvCxnSpPr/>
              <p:nvPr/>
            </p:nvCxnSpPr>
            <p:spPr>
              <a:xfrm rot="5400000">
                <a:off x="1158886" y="3641357"/>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199" name="Shape 199"/>
              <p:cNvCxnSpPr/>
              <p:nvPr/>
            </p:nvCxnSpPr>
            <p:spPr>
              <a:xfrm rot="5400000">
                <a:off x="1157145" y="3718969"/>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200" name="Shape 200"/>
              <p:cNvCxnSpPr/>
              <p:nvPr/>
            </p:nvCxnSpPr>
            <p:spPr>
              <a:xfrm rot="5400000">
                <a:off x="1158886" y="3793246"/>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201" name="Shape 201"/>
              <p:cNvCxnSpPr/>
              <p:nvPr/>
            </p:nvCxnSpPr>
            <p:spPr>
              <a:xfrm rot="5400000">
                <a:off x="1158016" y="3861680"/>
                <a:ext cx="5100" cy="172200"/>
              </a:xfrm>
              <a:prstGeom prst="straightConnector1">
                <a:avLst/>
              </a:prstGeom>
              <a:noFill/>
              <a:ln w="38100" cap="flat" cmpd="sng">
                <a:solidFill>
                  <a:srgbClr val="FF0000"/>
                </a:solidFill>
                <a:prstDash val="solid"/>
                <a:round/>
                <a:headEnd type="none" w="med" len="med"/>
                <a:tailEnd type="none" w="med" len="med"/>
              </a:ln>
            </p:spPr>
          </p:cxnSp>
          <p:cxnSp>
            <p:nvCxnSpPr>
              <p:cNvPr id="202" name="Shape 202"/>
              <p:cNvCxnSpPr/>
              <p:nvPr/>
            </p:nvCxnSpPr>
            <p:spPr>
              <a:xfrm rot="5400000">
                <a:off x="1157145" y="3936791"/>
                <a:ext cx="5100" cy="172200"/>
              </a:xfrm>
              <a:prstGeom prst="straightConnector1">
                <a:avLst/>
              </a:prstGeom>
              <a:noFill/>
              <a:ln w="38100" cap="flat" cmpd="sng">
                <a:solidFill>
                  <a:srgbClr val="003399"/>
                </a:solidFill>
                <a:prstDash val="solid"/>
                <a:round/>
                <a:headEnd type="none" w="med" len="med"/>
                <a:tailEnd type="none" w="med" len="med"/>
              </a:ln>
            </p:spPr>
          </p:cxnSp>
          <p:cxnSp>
            <p:nvCxnSpPr>
              <p:cNvPr id="203" name="Shape 203"/>
              <p:cNvCxnSpPr/>
              <p:nvPr/>
            </p:nvCxnSpPr>
            <p:spPr>
              <a:xfrm rot="5400000">
                <a:off x="1158016" y="4016908"/>
                <a:ext cx="5100" cy="172200"/>
              </a:xfrm>
              <a:prstGeom prst="straightConnector1">
                <a:avLst/>
              </a:prstGeom>
              <a:noFill/>
              <a:ln w="38100" cap="flat" cmpd="sng">
                <a:solidFill>
                  <a:srgbClr val="E94A00"/>
                </a:solidFill>
                <a:prstDash val="solid"/>
                <a:round/>
                <a:headEnd type="none" w="med" len="med"/>
                <a:tailEnd type="none" w="med" len="med"/>
              </a:ln>
            </p:spPr>
          </p:cxnSp>
          <p:cxnSp>
            <p:nvCxnSpPr>
              <p:cNvPr id="204" name="Shape 204"/>
              <p:cNvCxnSpPr/>
              <p:nvPr/>
            </p:nvCxnSpPr>
            <p:spPr>
              <a:xfrm rot="5400000">
                <a:off x="1154112" y="3340019"/>
                <a:ext cx="5100" cy="172200"/>
              </a:xfrm>
              <a:prstGeom prst="straightConnector1">
                <a:avLst/>
              </a:prstGeom>
              <a:noFill/>
              <a:ln w="38100" cap="flat" cmpd="sng">
                <a:solidFill>
                  <a:srgbClr val="FF0000"/>
                </a:solidFill>
                <a:prstDash val="solid"/>
                <a:round/>
                <a:headEnd type="none" w="med" len="med"/>
                <a:tailEnd type="none" w="med" len="med"/>
              </a:ln>
            </p:spPr>
          </p:cxnSp>
          <p:cxnSp>
            <p:nvCxnSpPr>
              <p:cNvPr id="205" name="Shape 205"/>
              <p:cNvCxnSpPr/>
              <p:nvPr/>
            </p:nvCxnSpPr>
            <p:spPr>
              <a:xfrm rot="5400000">
                <a:off x="1153241" y="3415130"/>
                <a:ext cx="5100" cy="172200"/>
              </a:xfrm>
              <a:prstGeom prst="straightConnector1">
                <a:avLst/>
              </a:prstGeom>
              <a:noFill/>
              <a:ln w="38100" cap="flat" cmpd="sng">
                <a:solidFill>
                  <a:srgbClr val="003399"/>
                </a:solidFill>
                <a:prstDash val="solid"/>
                <a:round/>
                <a:headEnd type="none" w="med" len="med"/>
                <a:tailEnd type="none" w="med" len="med"/>
              </a:ln>
            </p:spPr>
          </p:cxnSp>
          <p:cxnSp>
            <p:nvCxnSpPr>
              <p:cNvPr id="206" name="Shape 206"/>
              <p:cNvCxnSpPr/>
              <p:nvPr/>
            </p:nvCxnSpPr>
            <p:spPr>
              <a:xfrm rot="5400000">
                <a:off x="1154112" y="3495248"/>
                <a:ext cx="5100" cy="172200"/>
              </a:xfrm>
              <a:prstGeom prst="straightConnector1">
                <a:avLst/>
              </a:prstGeom>
              <a:noFill/>
              <a:ln w="38100" cap="flat" cmpd="sng">
                <a:solidFill>
                  <a:srgbClr val="E94A00"/>
                </a:solidFill>
                <a:prstDash val="solid"/>
                <a:round/>
                <a:headEnd type="none" w="med" len="med"/>
                <a:tailEnd type="none" w="med" len="med"/>
              </a:ln>
            </p:spPr>
          </p:cxnSp>
        </p:grpSp>
      </p:grpSp>
      <p:grpSp>
        <p:nvGrpSpPr>
          <p:cNvPr id="207" name="Shape 207"/>
          <p:cNvGrpSpPr/>
          <p:nvPr/>
        </p:nvGrpSpPr>
        <p:grpSpPr>
          <a:xfrm>
            <a:off x="799598" y="3972683"/>
            <a:ext cx="904562" cy="1018979"/>
            <a:chOff x="2909877" y="4057607"/>
            <a:chExt cx="904562" cy="1132200"/>
          </a:xfrm>
        </p:grpSpPr>
        <p:sp>
          <p:nvSpPr>
            <p:cNvPr id="208" name="Shape 208"/>
            <p:cNvSpPr/>
            <p:nvPr/>
          </p:nvSpPr>
          <p:spPr>
            <a:xfrm>
              <a:off x="3091440" y="4057607"/>
              <a:ext cx="723000" cy="1132200"/>
            </a:xfrm>
            <a:prstGeom prst="rect">
              <a:avLst/>
            </a:prstGeom>
            <a:solidFill>
              <a:srgbClr val="4BACC6"/>
            </a:solidFill>
            <a:ln w="25400" cap="flat" cmpd="sng">
              <a:solidFill>
                <a:srgbClr val="000000"/>
              </a:solidFill>
              <a:prstDash val="solid"/>
              <a:round/>
              <a:headEnd type="none" w="med" len="med"/>
              <a:tailEnd type="none" w="med" len="med"/>
            </a:ln>
          </p:spPr>
          <p:txBody>
            <a:bodyPr lIns="91375" tIns="45675" rIns="91375" bIns="45675" anchor="ctr" anchorCtr="0">
              <a:noAutofit/>
            </a:bodyPr>
            <a:lstStyle/>
            <a:p>
              <a:pPr marL="0" marR="0" lvl="0" indent="0" algn="l" rtl="0">
                <a:lnSpc>
                  <a:spcPct val="100000"/>
                </a:lnSpc>
                <a:spcBef>
                  <a:spcPts val="0"/>
                </a:spcBef>
                <a:spcAft>
                  <a:spcPts val="0"/>
                </a:spcAft>
                <a:buClr>
                  <a:srgbClr val="FFFFFF"/>
                </a:buClr>
                <a:buSzPct val="25000"/>
                <a:buFont typeface="Calibri"/>
                <a:buNone/>
              </a:pPr>
              <a:r>
                <a:rPr lang="en-GB" sz="900" b="0" i="0" u="none" strike="noStrike" cap="none">
                  <a:solidFill>
                    <a:srgbClr val="FFFFFF"/>
                  </a:solidFill>
                  <a:latin typeface="Calibri"/>
                  <a:ea typeface="Calibri"/>
                  <a:cs typeface="Calibri"/>
                  <a:sym typeface="Calibri"/>
                </a:rPr>
                <a:t>Enterprise</a:t>
              </a:r>
            </a:p>
            <a:p>
              <a:pPr marL="0" marR="0" lvl="0" indent="0" algn="l" rtl="0">
                <a:lnSpc>
                  <a:spcPct val="100000"/>
                </a:lnSpc>
                <a:spcBef>
                  <a:spcPts val="0"/>
                </a:spcBef>
                <a:spcAft>
                  <a:spcPts val="0"/>
                </a:spcAft>
                <a:buClr>
                  <a:srgbClr val="FFFFFF"/>
                </a:buClr>
                <a:buSzPct val="25000"/>
                <a:buFont typeface="Calibri"/>
                <a:buNone/>
              </a:pPr>
              <a:r>
                <a:rPr lang="en-GB" sz="900" b="0" i="0" u="none" strike="noStrike" cap="none">
                  <a:solidFill>
                    <a:srgbClr val="FFFFFF"/>
                  </a:solidFill>
                  <a:latin typeface="Calibri"/>
                  <a:ea typeface="Calibri"/>
                  <a:cs typeface="Calibri"/>
                  <a:sym typeface="Calibri"/>
                </a:rPr>
                <a:t>Metro Ethernet</a:t>
              </a:r>
            </a:p>
          </p:txBody>
        </p:sp>
        <p:grpSp>
          <p:nvGrpSpPr>
            <p:cNvPr id="209" name="Shape 209"/>
            <p:cNvGrpSpPr/>
            <p:nvPr/>
          </p:nvGrpSpPr>
          <p:grpSpPr>
            <a:xfrm>
              <a:off x="2909877" y="4218785"/>
              <a:ext cx="177844" cy="757758"/>
              <a:chOff x="1069691" y="3423569"/>
              <a:chExt cx="177844" cy="681989"/>
            </a:xfrm>
          </p:grpSpPr>
          <p:cxnSp>
            <p:nvCxnSpPr>
              <p:cNvPr id="210" name="Shape 210"/>
              <p:cNvCxnSpPr/>
              <p:nvPr/>
            </p:nvCxnSpPr>
            <p:spPr>
              <a:xfrm rot="5400000">
                <a:off x="1158886" y="3565410"/>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211" name="Shape 211"/>
              <p:cNvCxnSpPr/>
              <p:nvPr/>
            </p:nvCxnSpPr>
            <p:spPr>
              <a:xfrm rot="5400000">
                <a:off x="1158886" y="3641357"/>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212" name="Shape 212"/>
              <p:cNvCxnSpPr/>
              <p:nvPr/>
            </p:nvCxnSpPr>
            <p:spPr>
              <a:xfrm rot="5400000">
                <a:off x="1157145" y="3718969"/>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213" name="Shape 213"/>
              <p:cNvCxnSpPr/>
              <p:nvPr/>
            </p:nvCxnSpPr>
            <p:spPr>
              <a:xfrm rot="5400000">
                <a:off x="1158886" y="3793246"/>
                <a:ext cx="5100" cy="172200"/>
              </a:xfrm>
              <a:prstGeom prst="straightConnector1">
                <a:avLst/>
              </a:prstGeom>
              <a:noFill/>
              <a:ln w="38100" cap="flat" cmpd="sng">
                <a:solidFill>
                  <a:srgbClr val="000000"/>
                </a:solidFill>
                <a:prstDash val="solid"/>
                <a:round/>
                <a:headEnd type="none" w="med" len="med"/>
                <a:tailEnd type="none" w="med" len="med"/>
              </a:ln>
            </p:spPr>
          </p:cxnSp>
          <p:cxnSp>
            <p:nvCxnSpPr>
              <p:cNvPr id="214" name="Shape 214"/>
              <p:cNvCxnSpPr/>
              <p:nvPr/>
            </p:nvCxnSpPr>
            <p:spPr>
              <a:xfrm rot="5400000">
                <a:off x="1158016" y="3861680"/>
                <a:ext cx="5100" cy="172200"/>
              </a:xfrm>
              <a:prstGeom prst="straightConnector1">
                <a:avLst/>
              </a:prstGeom>
              <a:noFill/>
              <a:ln w="38100" cap="flat" cmpd="sng">
                <a:solidFill>
                  <a:srgbClr val="FF0000"/>
                </a:solidFill>
                <a:prstDash val="solid"/>
                <a:round/>
                <a:headEnd type="none" w="med" len="med"/>
                <a:tailEnd type="none" w="med" len="med"/>
              </a:ln>
            </p:spPr>
          </p:cxnSp>
          <p:cxnSp>
            <p:nvCxnSpPr>
              <p:cNvPr id="215" name="Shape 215"/>
              <p:cNvCxnSpPr/>
              <p:nvPr/>
            </p:nvCxnSpPr>
            <p:spPr>
              <a:xfrm rot="5400000">
                <a:off x="1157145" y="3936791"/>
                <a:ext cx="5100" cy="172200"/>
              </a:xfrm>
              <a:prstGeom prst="straightConnector1">
                <a:avLst/>
              </a:prstGeom>
              <a:noFill/>
              <a:ln w="38100" cap="flat" cmpd="sng">
                <a:solidFill>
                  <a:srgbClr val="003399"/>
                </a:solidFill>
                <a:prstDash val="solid"/>
                <a:round/>
                <a:headEnd type="none" w="med" len="med"/>
                <a:tailEnd type="none" w="med" len="med"/>
              </a:ln>
            </p:spPr>
          </p:cxnSp>
          <p:cxnSp>
            <p:nvCxnSpPr>
              <p:cNvPr id="216" name="Shape 216"/>
              <p:cNvCxnSpPr/>
              <p:nvPr/>
            </p:nvCxnSpPr>
            <p:spPr>
              <a:xfrm rot="5400000">
                <a:off x="1158016" y="4016908"/>
                <a:ext cx="5100" cy="172200"/>
              </a:xfrm>
              <a:prstGeom prst="straightConnector1">
                <a:avLst/>
              </a:prstGeom>
              <a:noFill/>
              <a:ln w="38100" cap="flat" cmpd="sng">
                <a:solidFill>
                  <a:srgbClr val="E94A00"/>
                </a:solidFill>
                <a:prstDash val="solid"/>
                <a:round/>
                <a:headEnd type="none" w="med" len="med"/>
                <a:tailEnd type="none" w="med" len="med"/>
              </a:ln>
            </p:spPr>
          </p:cxnSp>
          <p:cxnSp>
            <p:nvCxnSpPr>
              <p:cNvPr id="217" name="Shape 217"/>
              <p:cNvCxnSpPr/>
              <p:nvPr/>
            </p:nvCxnSpPr>
            <p:spPr>
              <a:xfrm rot="5400000">
                <a:off x="1154112" y="3340019"/>
                <a:ext cx="5100" cy="172200"/>
              </a:xfrm>
              <a:prstGeom prst="straightConnector1">
                <a:avLst/>
              </a:prstGeom>
              <a:noFill/>
              <a:ln w="38100" cap="flat" cmpd="sng">
                <a:solidFill>
                  <a:srgbClr val="FF0000"/>
                </a:solidFill>
                <a:prstDash val="solid"/>
                <a:round/>
                <a:headEnd type="none" w="med" len="med"/>
                <a:tailEnd type="none" w="med" len="med"/>
              </a:ln>
            </p:spPr>
          </p:cxnSp>
          <p:cxnSp>
            <p:nvCxnSpPr>
              <p:cNvPr id="218" name="Shape 218"/>
              <p:cNvCxnSpPr/>
              <p:nvPr/>
            </p:nvCxnSpPr>
            <p:spPr>
              <a:xfrm rot="5400000">
                <a:off x="1153241" y="3415130"/>
                <a:ext cx="5100" cy="172200"/>
              </a:xfrm>
              <a:prstGeom prst="straightConnector1">
                <a:avLst/>
              </a:prstGeom>
              <a:noFill/>
              <a:ln w="38100" cap="flat" cmpd="sng">
                <a:solidFill>
                  <a:srgbClr val="003399"/>
                </a:solidFill>
                <a:prstDash val="solid"/>
                <a:round/>
                <a:headEnd type="none" w="med" len="med"/>
                <a:tailEnd type="none" w="med" len="med"/>
              </a:ln>
            </p:spPr>
          </p:cxnSp>
          <p:cxnSp>
            <p:nvCxnSpPr>
              <p:cNvPr id="219" name="Shape 219"/>
              <p:cNvCxnSpPr/>
              <p:nvPr/>
            </p:nvCxnSpPr>
            <p:spPr>
              <a:xfrm rot="5400000">
                <a:off x="1154112" y="3495248"/>
                <a:ext cx="5100" cy="172200"/>
              </a:xfrm>
              <a:prstGeom prst="straightConnector1">
                <a:avLst/>
              </a:prstGeom>
              <a:noFill/>
              <a:ln w="38100" cap="flat" cmpd="sng">
                <a:solidFill>
                  <a:srgbClr val="E94A00"/>
                </a:solidFill>
                <a:prstDash val="solid"/>
                <a:round/>
                <a:headEnd type="none" w="med" len="med"/>
                <a:tailEnd type="none" w="med" len="med"/>
              </a:ln>
            </p:spPr>
          </p:cxnSp>
        </p:grpSp>
      </p:grpSp>
      <p:sp>
        <p:nvSpPr>
          <p:cNvPr id="220" name="Shape 220"/>
          <p:cNvSpPr/>
          <p:nvPr/>
        </p:nvSpPr>
        <p:spPr>
          <a:xfrm>
            <a:off x="4301983" y="4368101"/>
            <a:ext cx="514200" cy="274500"/>
          </a:xfrm>
          <a:prstGeom prst="roundRect">
            <a:avLst>
              <a:gd name="adj" fmla="val 16667"/>
            </a:avLst>
          </a:prstGeom>
          <a:solidFill>
            <a:srgbClr val="FFE599"/>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900"/>
              <a:t>VNF</a:t>
            </a:r>
          </a:p>
        </p:txBody>
      </p:sp>
      <p:sp>
        <p:nvSpPr>
          <p:cNvPr id="221" name="Shape 221"/>
          <p:cNvSpPr/>
          <p:nvPr/>
        </p:nvSpPr>
        <p:spPr>
          <a:xfrm>
            <a:off x="4378183" y="4291901"/>
            <a:ext cx="514200" cy="274500"/>
          </a:xfrm>
          <a:prstGeom prst="roundRect">
            <a:avLst>
              <a:gd name="adj" fmla="val 16667"/>
            </a:avLst>
          </a:prstGeom>
          <a:solidFill>
            <a:srgbClr val="FFE599"/>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900"/>
              <a:t>VNF</a:t>
            </a:r>
          </a:p>
        </p:txBody>
      </p:sp>
      <p:sp>
        <p:nvSpPr>
          <p:cNvPr id="222" name="Shape 222"/>
          <p:cNvSpPr/>
          <p:nvPr/>
        </p:nvSpPr>
        <p:spPr>
          <a:xfrm>
            <a:off x="5972803" y="4368101"/>
            <a:ext cx="514200" cy="274500"/>
          </a:xfrm>
          <a:prstGeom prst="roundRect">
            <a:avLst>
              <a:gd name="adj" fmla="val 16667"/>
            </a:avLst>
          </a:prstGeom>
          <a:solidFill>
            <a:srgbClr val="FFE599"/>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900"/>
              <a:t>VNF</a:t>
            </a:r>
          </a:p>
        </p:txBody>
      </p:sp>
      <p:sp>
        <p:nvSpPr>
          <p:cNvPr id="223" name="Shape 223"/>
          <p:cNvSpPr/>
          <p:nvPr/>
        </p:nvSpPr>
        <p:spPr>
          <a:xfrm>
            <a:off x="6049003" y="4291901"/>
            <a:ext cx="514200" cy="274500"/>
          </a:xfrm>
          <a:prstGeom prst="roundRect">
            <a:avLst>
              <a:gd name="adj" fmla="val 16667"/>
            </a:avLst>
          </a:prstGeom>
          <a:solidFill>
            <a:srgbClr val="FFE599"/>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900"/>
              <a:t>VNF</a:t>
            </a:r>
          </a:p>
        </p:txBody>
      </p:sp>
      <p:sp>
        <p:nvSpPr>
          <p:cNvPr id="224" name="Shape 224"/>
          <p:cNvSpPr/>
          <p:nvPr/>
        </p:nvSpPr>
        <p:spPr>
          <a:xfrm>
            <a:off x="3463783" y="4368101"/>
            <a:ext cx="514200" cy="274500"/>
          </a:xfrm>
          <a:prstGeom prst="roundRect">
            <a:avLst>
              <a:gd name="adj" fmla="val 16667"/>
            </a:avLst>
          </a:prstGeom>
          <a:solidFill>
            <a:srgbClr val="FFE599"/>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900"/>
              <a:t>VNF</a:t>
            </a:r>
          </a:p>
        </p:txBody>
      </p:sp>
      <p:sp>
        <p:nvSpPr>
          <p:cNvPr id="225" name="Shape 225"/>
          <p:cNvSpPr/>
          <p:nvPr/>
        </p:nvSpPr>
        <p:spPr>
          <a:xfrm>
            <a:off x="3539983" y="4291901"/>
            <a:ext cx="514200" cy="274500"/>
          </a:xfrm>
          <a:prstGeom prst="roundRect">
            <a:avLst>
              <a:gd name="adj" fmla="val 16667"/>
            </a:avLst>
          </a:prstGeom>
          <a:solidFill>
            <a:srgbClr val="FFE599"/>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900"/>
              <a:t>VNF</a:t>
            </a:r>
          </a:p>
        </p:txBody>
      </p:sp>
      <p:grpSp>
        <p:nvGrpSpPr>
          <p:cNvPr id="226" name="Shape 226"/>
          <p:cNvGrpSpPr/>
          <p:nvPr/>
        </p:nvGrpSpPr>
        <p:grpSpPr>
          <a:xfrm>
            <a:off x="6809195" y="3942206"/>
            <a:ext cx="931871" cy="588900"/>
            <a:chOff x="7604610" y="3288405"/>
            <a:chExt cx="931871" cy="588900"/>
          </a:xfrm>
        </p:grpSpPr>
        <p:pic>
          <p:nvPicPr>
            <p:cNvPr id="227" name="Shape 227" descr="DWDM.jpg"/>
            <p:cNvPicPr preferRelativeResize="0"/>
            <p:nvPr/>
          </p:nvPicPr>
          <p:blipFill rotWithShape="1">
            <a:blip r:embed="rId4">
              <a:alphaModFix/>
            </a:blip>
            <a:srcRect/>
            <a:stretch/>
          </p:blipFill>
          <p:spPr>
            <a:xfrm>
              <a:off x="7604610" y="3288405"/>
              <a:ext cx="740700" cy="588900"/>
            </a:xfrm>
            <a:prstGeom prst="rect">
              <a:avLst/>
            </a:prstGeom>
            <a:noFill/>
            <a:ln>
              <a:noFill/>
            </a:ln>
          </p:spPr>
        </p:pic>
        <p:grpSp>
          <p:nvGrpSpPr>
            <p:cNvPr id="228" name="Shape 228"/>
            <p:cNvGrpSpPr/>
            <p:nvPr/>
          </p:nvGrpSpPr>
          <p:grpSpPr>
            <a:xfrm rot="5400000">
              <a:off x="8201240" y="3499538"/>
              <a:ext cx="414297" cy="256185"/>
              <a:chOff x="9332200" y="4662707"/>
              <a:chExt cx="980121" cy="359710"/>
            </a:xfrm>
          </p:grpSpPr>
          <p:cxnSp>
            <p:nvCxnSpPr>
              <p:cNvPr id="229" name="Shape 229"/>
              <p:cNvCxnSpPr/>
              <p:nvPr/>
            </p:nvCxnSpPr>
            <p:spPr>
              <a:xfrm>
                <a:off x="9332200" y="4662707"/>
                <a:ext cx="9900" cy="355800"/>
              </a:xfrm>
              <a:prstGeom prst="straightConnector1">
                <a:avLst/>
              </a:prstGeom>
              <a:noFill/>
              <a:ln w="38100" cap="flat" cmpd="sng">
                <a:solidFill>
                  <a:srgbClr val="000000"/>
                </a:solidFill>
                <a:prstDash val="solid"/>
                <a:round/>
                <a:headEnd type="none" w="med" len="med"/>
                <a:tailEnd type="none" w="med" len="med"/>
              </a:ln>
            </p:spPr>
          </p:cxnSp>
          <p:cxnSp>
            <p:nvCxnSpPr>
              <p:cNvPr id="230" name="Shape 230"/>
              <p:cNvCxnSpPr/>
              <p:nvPr/>
            </p:nvCxnSpPr>
            <p:spPr>
              <a:xfrm>
                <a:off x="9495564" y="4662707"/>
                <a:ext cx="9900" cy="355800"/>
              </a:xfrm>
              <a:prstGeom prst="straightConnector1">
                <a:avLst/>
              </a:prstGeom>
              <a:noFill/>
              <a:ln w="38100" cap="flat" cmpd="sng">
                <a:solidFill>
                  <a:srgbClr val="000000"/>
                </a:solidFill>
                <a:prstDash val="solid"/>
                <a:round/>
                <a:headEnd type="none" w="med" len="med"/>
                <a:tailEnd type="none" w="med" len="med"/>
              </a:ln>
            </p:spPr>
          </p:cxnSp>
          <p:cxnSp>
            <p:nvCxnSpPr>
              <p:cNvPr id="231" name="Shape 231"/>
              <p:cNvCxnSpPr/>
              <p:nvPr/>
            </p:nvCxnSpPr>
            <p:spPr>
              <a:xfrm>
                <a:off x="9660918" y="4666617"/>
                <a:ext cx="12000" cy="355800"/>
              </a:xfrm>
              <a:prstGeom prst="straightConnector1">
                <a:avLst/>
              </a:prstGeom>
              <a:noFill/>
              <a:ln w="38100" cap="flat" cmpd="sng">
                <a:solidFill>
                  <a:srgbClr val="000000"/>
                </a:solidFill>
                <a:prstDash val="solid"/>
                <a:round/>
                <a:headEnd type="none" w="med" len="med"/>
                <a:tailEnd type="none" w="med" len="med"/>
              </a:ln>
            </p:spPr>
          </p:cxnSp>
          <p:cxnSp>
            <p:nvCxnSpPr>
              <p:cNvPr id="232" name="Shape 232"/>
              <p:cNvCxnSpPr/>
              <p:nvPr/>
            </p:nvCxnSpPr>
            <p:spPr>
              <a:xfrm>
                <a:off x="9822292" y="4662707"/>
                <a:ext cx="9900" cy="355800"/>
              </a:xfrm>
              <a:prstGeom prst="straightConnector1">
                <a:avLst/>
              </a:prstGeom>
              <a:noFill/>
              <a:ln w="38100" cap="flat" cmpd="sng">
                <a:solidFill>
                  <a:srgbClr val="000000"/>
                </a:solidFill>
                <a:prstDash val="solid"/>
                <a:round/>
                <a:headEnd type="none" w="med" len="med"/>
                <a:tailEnd type="none" w="med" len="med"/>
              </a:ln>
            </p:spPr>
          </p:cxnSp>
          <p:cxnSp>
            <p:nvCxnSpPr>
              <p:cNvPr id="233" name="Shape 233"/>
              <p:cNvCxnSpPr/>
              <p:nvPr/>
            </p:nvCxnSpPr>
            <p:spPr>
              <a:xfrm>
                <a:off x="9967725" y="4664664"/>
                <a:ext cx="12000" cy="355800"/>
              </a:xfrm>
              <a:prstGeom prst="straightConnector1">
                <a:avLst/>
              </a:prstGeom>
              <a:noFill/>
              <a:ln w="38100" cap="flat" cmpd="sng">
                <a:solidFill>
                  <a:srgbClr val="FF0000"/>
                </a:solidFill>
                <a:prstDash val="solid"/>
                <a:round/>
                <a:headEnd type="none" w="med" len="med"/>
                <a:tailEnd type="none" w="med" len="med"/>
              </a:ln>
            </p:spPr>
          </p:cxnSp>
          <p:cxnSp>
            <p:nvCxnSpPr>
              <p:cNvPr id="234" name="Shape 234"/>
              <p:cNvCxnSpPr/>
              <p:nvPr/>
            </p:nvCxnSpPr>
            <p:spPr>
              <a:xfrm>
                <a:off x="10129096" y="4666617"/>
                <a:ext cx="12000" cy="355800"/>
              </a:xfrm>
              <a:prstGeom prst="straightConnector1">
                <a:avLst/>
              </a:prstGeom>
              <a:noFill/>
              <a:ln w="38100" cap="flat" cmpd="sng">
                <a:solidFill>
                  <a:srgbClr val="003399"/>
                </a:solidFill>
                <a:prstDash val="solid"/>
                <a:round/>
                <a:headEnd type="none" w="med" len="med"/>
                <a:tailEnd type="none" w="med" len="med"/>
              </a:ln>
            </p:spPr>
          </p:cxnSp>
          <p:cxnSp>
            <p:nvCxnSpPr>
              <p:cNvPr id="235" name="Shape 235"/>
              <p:cNvCxnSpPr/>
              <p:nvPr/>
            </p:nvCxnSpPr>
            <p:spPr>
              <a:xfrm>
                <a:off x="10302421" y="4664662"/>
                <a:ext cx="9900" cy="355800"/>
              </a:xfrm>
              <a:prstGeom prst="straightConnector1">
                <a:avLst/>
              </a:prstGeom>
              <a:noFill/>
              <a:ln w="38100" cap="flat" cmpd="sng">
                <a:solidFill>
                  <a:srgbClr val="E94A00"/>
                </a:solidFill>
                <a:prstDash val="solid"/>
                <a:round/>
                <a:headEnd type="none" w="med" len="med"/>
                <a:tailEnd type="none" w="med" len="med"/>
              </a:ln>
            </p:spPr>
          </p:cxnSp>
        </p:grpSp>
      </p:grpSp>
      <p:sp>
        <p:nvSpPr>
          <p:cNvPr id="236" name="Shape 236"/>
          <p:cNvSpPr txBox="1"/>
          <p:nvPr/>
        </p:nvSpPr>
        <p:spPr>
          <a:xfrm rot="5400000">
            <a:off x="7476493" y="3975863"/>
            <a:ext cx="1207200" cy="584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Font typeface="Calibri"/>
              <a:buNone/>
            </a:pPr>
            <a:r>
              <a:rPr lang="en-GB" b="0" i="0" u="none" strike="noStrike" cap="none">
                <a:solidFill>
                  <a:srgbClr val="000000"/>
                </a:solidFill>
                <a:latin typeface="Calibri"/>
                <a:ea typeface="Calibri"/>
                <a:cs typeface="Calibri"/>
                <a:sym typeface="Calibri"/>
              </a:rPr>
              <a:t>ROADM</a:t>
            </a:r>
          </a:p>
          <a:p>
            <a:pPr marL="0" marR="0" lvl="0" indent="0" algn="ctr" rtl="0">
              <a:lnSpc>
                <a:spcPct val="100000"/>
              </a:lnSpc>
              <a:spcBef>
                <a:spcPts val="0"/>
              </a:spcBef>
              <a:spcAft>
                <a:spcPts val="0"/>
              </a:spcAft>
              <a:buClr>
                <a:srgbClr val="000000"/>
              </a:buClr>
              <a:buFont typeface="Calibri"/>
              <a:buNone/>
            </a:pPr>
            <a:r>
              <a:rPr lang="en-GB" b="0" i="0" u="none" strike="noStrike" cap="none">
                <a:solidFill>
                  <a:srgbClr val="000000"/>
                </a:solidFill>
                <a:latin typeface="Calibri"/>
                <a:ea typeface="Calibri"/>
                <a:cs typeface="Calibri"/>
                <a:sym typeface="Calibri"/>
              </a:rPr>
              <a:t>(Core)</a:t>
            </a:r>
          </a:p>
        </p:txBody>
      </p:sp>
      <p:sp>
        <p:nvSpPr>
          <p:cNvPr id="237" name="Shape 237"/>
          <p:cNvSpPr/>
          <p:nvPr/>
        </p:nvSpPr>
        <p:spPr>
          <a:xfrm>
            <a:off x="688225" y="2836575"/>
            <a:ext cx="7709400" cy="2266200"/>
          </a:xfrm>
          <a:prstGeom prst="roundRect">
            <a:avLst>
              <a:gd name="adj" fmla="val 16667"/>
            </a:avLst>
          </a:prstGeom>
          <a:noFill/>
          <a:ln w="28575" cap="flat" cmpd="sng">
            <a:solidFill>
              <a:srgbClr val="FF0000"/>
            </a:solidFill>
            <a:prstDash val="dash"/>
            <a:round/>
            <a:headEnd type="none" w="med" len="med"/>
            <a:tailEnd type="none" w="med" len="med"/>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pic>
        <p:nvPicPr>
          <p:cNvPr id="238" name="Shape 238"/>
          <p:cNvPicPr preferRelativeResize="0"/>
          <p:nvPr/>
        </p:nvPicPr>
        <p:blipFill rotWithShape="1">
          <a:blip r:embed="rId5">
            <a:alphaModFix/>
          </a:blip>
          <a:srcRect/>
          <a:stretch/>
        </p:blipFill>
        <p:spPr>
          <a:xfrm>
            <a:off x="2613332" y="2917127"/>
            <a:ext cx="489600" cy="156900"/>
          </a:xfrm>
          <a:prstGeom prst="rect">
            <a:avLst/>
          </a:prstGeom>
          <a:noFill/>
          <a:ln>
            <a:noFill/>
          </a:ln>
        </p:spPr>
      </p:pic>
      <p:pic>
        <p:nvPicPr>
          <p:cNvPr id="239" name="Shape 239"/>
          <p:cNvPicPr preferRelativeResize="0"/>
          <p:nvPr/>
        </p:nvPicPr>
        <p:blipFill rotWithShape="1">
          <a:blip r:embed="rId5">
            <a:alphaModFix/>
          </a:blip>
          <a:srcRect/>
          <a:stretch/>
        </p:blipFill>
        <p:spPr>
          <a:xfrm>
            <a:off x="3651410" y="2917127"/>
            <a:ext cx="489600" cy="156900"/>
          </a:xfrm>
          <a:prstGeom prst="rect">
            <a:avLst/>
          </a:prstGeom>
          <a:noFill/>
          <a:ln>
            <a:noFill/>
          </a:ln>
        </p:spPr>
      </p:pic>
      <p:pic>
        <p:nvPicPr>
          <p:cNvPr id="240" name="Shape 240"/>
          <p:cNvPicPr preferRelativeResize="0"/>
          <p:nvPr/>
        </p:nvPicPr>
        <p:blipFill rotWithShape="1">
          <a:blip r:embed="rId5">
            <a:alphaModFix/>
          </a:blip>
          <a:srcRect/>
          <a:stretch/>
        </p:blipFill>
        <p:spPr>
          <a:xfrm>
            <a:off x="4689487" y="2917127"/>
            <a:ext cx="489600" cy="156900"/>
          </a:xfrm>
          <a:prstGeom prst="rect">
            <a:avLst/>
          </a:prstGeom>
          <a:noFill/>
          <a:ln>
            <a:noFill/>
          </a:ln>
        </p:spPr>
      </p:pic>
      <p:pic>
        <p:nvPicPr>
          <p:cNvPr id="241" name="Shape 241"/>
          <p:cNvPicPr preferRelativeResize="0"/>
          <p:nvPr/>
        </p:nvPicPr>
        <p:blipFill rotWithShape="1">
          <a:blip r:embed="rId5">
            <a:alphaModFix/>
          </a:blip>
          <a:srcRect/>
          <a:stretch/>
        </p:blipFill>
        <p:spPr>
          <a:xfrm>
            <a:off x="5727567" y="2917127"/>
            <a:ext cx="489600" cy="156900"/>
          </a:xfrm>
          <a:prstGeom prst="rect">
            <a:avLst/>
          </a:prstGeom>
          <a:noFill/>
          <a:ln>
            <a:noFill/>
          </a:ln>
        </p:spPr>
      </p:pic>
      <p:pic>
        <p:nvPicPr>
          <p:cNvPr id="242" name="Shape 242"/>
          <p:cNvPicPr preferRelativeResize="0"/>
          <p:nvPr/>
        </p:nvPicPr>
        <p:blipFill rotWithShape="1">
          <a:blip r:embed="rId5">
            <a:alphaModFix/>
          </a:blip>
          <a:srcRect/>
          <a:stretch/>
        </p:blipFill>
        <p:spPr>
          <a:xfrm>
            <a:off x="4430328" y="3629135"/>
            <a:ext cx="489600" cy="156900"/>
          </a:xfrm>
          <a:prstGeom prst="rect">
            <a:avLst/>
          </a:prstGeom>
          <a:noFill/>
          <a:ln>
            <a:noFill/>
          </a:ln>
        </p:spPr>
      </p:pic>
      <p:pic>
        <p:nvPicPr>
          <p:cNvPr id="243" name="Shape 243"/>
          <p:cNvPicPr preferRelativeResize="0"/>
          <p:nvPr/>
        </p:nvPicPr>
        <p:blipFill rotWithShape="1">
          <a:blip r:embed="rId5">
            <a:alphaModFix/>
          </a:blip>
          <a:srcRect/>
          <a:stretch/>
        </p:blipFill>
        <p:spPr>
          <a:xfrm>
            <a:off x="3597123" y="3629135"/>
            <a:ext cx="489600" cy="156900"/>
          </a:xfrm>
          <a:prstGeom prst="rect">
            <a:avLst/>
          </a:prstGeom>
          <a:noFill/>
          <a:ln>
            <a:noFill/>
          </a:ln>
        </p:spPr>
      </p:pic>
      <p:pic>
        <p:nvPicPr>
          <p:cNvPr id="244" name="Shape 244"/>
          <p:cNvPicPr preferRelativeResize="0"/>
          <p:nvPr/>
        </p:nvPicPr>
        <p:blipFill rotWithShape="1">
          <a:blip r:embed="rId5">
            <a:alphaModFix/>
          </a:blip>
          <a:srcRect/>
          <a:stretch/>
        </p:blipFill>
        <p:spPr>
          <a:xfrm>
            <a:off x="5263535" y="3629135"/>
            <a:ext cx="489600" cy="156900"/>
          </a:xfrm>
          <a:prstGeom prst="rect">
            <a:avLst/>
          </a:prstGeom>
          <a:noFill/>
          <a:ln>
            <a:noFill/>
          </a:ln>
        </p:spPr>
      </p:pic>
      <p:pic>
        <p:nvPicPr>
          <p:cNvPr id="245" name="Shape 245"/>
          <p:cNvPicPr preferRelativeResize="0"/>
          <p:nvPr/>
        </p:nvPicPr>
        <p:blipFill rotWithShape="1">
          <a:blip r:embed="rId5">
            <a:alphaModFix/>
          </a:blip>
          <a:srcRect/>
          <a:stretch/>
        </p:blipFill>
        <p:spPr>
          <a:xfrm>
            <a:off x="6096739" y="3629135"/>
            <a:ext cx="489600" cy="156900"/>
          </a:xfrm>
          <a:prstGeom prst="rect">
            <a:avLst/>
          </a:prstGeom>
          <a:noFill/>
          <a:ln>
            <a:noFill/>
          </a:ln>
        </p:spPr>
      </p:pic>
      <p:pic>
        <p:nvPicPr>
          <p:cNvPr id="246" name="Shape 246"/>
          <p:cNvPicPr preferRelativeResize="0"/>
          <p:nvPr/>
        </p:nvPicPr>
        <p:blipFill rotWithShape="1">
          <a:blip r:embed="rId5">
            <a:alphaModFix/>
          </a:blip>
          <a:srcRect/>
          <a:stretch/>
        </p:blipFill>
        <p:spPr>
          <a:xfrm>
            <a:off x="6929946" y="3629135"/>
            <a:ext cx="489600" cy="156900"/>
          </a:xfrm>
          <a:prstGeom prst="rect">
            <a:avLst/>
          </a:prstGeom>
          <a:noFill/>
          <a:ln>
            <a:noFill/>
          </a:ln>
        </p:spPr>
      </p:pic>
      <p:cxnSp>
        <p:nvCxnSpPr>
          <p:cNvPr id="247" name="Shape 247"/>
          <p:cNvCxnSpPr>
            <a:stCxn id="243" idx="0"/>
            <a:endCxn id="238" idx="2"/>
          </p:cNvCxnSpPr>
          <p:nvPr/>
        </p:nvCxnSpPr>
        <p:spPr>
          <a:xfrm rot="10800000">
            <a:off x="2858223" y="3074135"/>
            <a:ext cx="9837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48" name="Shape 248"/>
          <p:cNvCxnSpPr>
            <a:stCxn id="242" idx="0"/>
            <a:endCxn id="238" idx="2"/>
          </p:cNvCxnSpPr>
          <p:nvPr/>
        </p:nvCxnSpPr>
        <p:spPr>
          <a:xfrm rot="10800000">
            <a:off x="2858028" y="3074135"/>
            <a:ext cx="18171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49" name="Shape 249"/>
          <p:cNvCxnSpPr>
            <a:stCxn id="244" idx="0"/>
            <a:endCxn id="238" idx="2"/>
          </p:cNvCxnSpPr>
          <p:nvPr/>
        </p:nvCxnSpPr>
        <p:spPr>
          <a:xfrm rot="10800000">
            <a:off x="2858135" y="3074135"/>
            <a:ext cx="26502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50" name="Shape 250"/>
          <p:cNvCxnSpPr>
            <a:stCxn id="245" idx="0"/>
            <a:endCxn id="238" idx="2"/>
          </p:cNvCxnSpPr>
          <p:nvPr/>
        </p:nvCxnSpPr>
        <p:spPr>
          <a:xfrm rot="10800000">
            <a:off x="2858239" y="3074135"/>
            <a:ext cx="34833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51" name="Shape 251"/>
          <p:cNvCxnSpPr>
            <a:stCxn id="246" idx="0"/>
            <a:endCxn id="238" idx="2"/>
          </p:cNvCxnSpPr>
          <p:nvPr/>
        </p:nvCxnSpPr>
        <p:spPr>
          <a:xfrm rot="10800000">
            <a:off x="2858046" y="3074135"/>
            <a:ext cx="43167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52" name="Shape 252"/>
          <p:cNvCxnSpPr>
            <a:stCxn id="243" idx="0"/>
            <a:endCxn id="239" idx="2"/>
          </p:cNvCxnSpPr>
          <p:nvPr/>
        </p:nvCxnSpPr>
        <p:spPr>
          <a:xfrm rot="10800000" flipH="1">
            <a:off x="3841923" y="3074135"/>
            <a:ext cx="543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53" name="Shape 253"/>
          <p:cNvCxnSpPr>
            <a:stCxn id="242" idx="0"/>
            <a:endCxn id="239" idx="2"/>
          </p:cNvCxnSpPr>
          <p:nvPr/>
        </p:nvCxnSpPr>
        <p:spPr>
          <a:xfrm rot="10800000">
            <a:off x="3896328" y="3074135"/>
            <a:ext cx="7788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54" name="Shape 254"/>
          <p:cNvCxnSpPr>
            <a:stCxn id="244" idx="0"/>
            <a:endCxn id="239" idx="2"/>
          </p:cNvCxnSpPr>
          <p:nvPr/>
        </p:nvCxnSpPr>
        <p:spPr>
          <a:xfrm rot="10800000">
            <a:off x="3896135" y="3074135"/>
            <a:ext cx="16122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55" name="Shape 255"/>
          <p:cNvCxnSpPr>
            <a:stCxn id="245" idx="0"/>
            <a:endCxn id="239" idx="2"/>
          </p:cNvCxnSpPr>
          <p:nvPr/>
        </p:nvCxnSpPr>
        <p:spPr>
          <a:xfrm rot="10800000">
            <a:off x="3896239" y="3074135"/>
            <a:ext cx="24453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56" name="Shape 256"/>
          <p:cNvCxnSpPr>
            <a:stCxn id="246" idx="0"/>
            <a:endCxn id="239" idx="2"/>
          </p:cNvCxnSpPr>
          <p:nvPr/>
        </p:nvCxnSpPr>
        <p:spPr>
          <a:xfrm rot="10800000">
            <a:off x="3896346" y="3074135"/>
            <a:ext cx="32784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57" name="Shape 257"/>
          <p:cNvCxnSpPr>
            <a:stCxn id="246" idx="0"/>
            <a:endCxn id="240" idx="2"/>
          </p:cNvCxnSpPr>
          <p:nvPr/>
        </p:nvCxnSpPr>
        <p:spPr>
          <a:xfrm rot="10800000">
            <a:off x="4934346" y="3074135"/>
            <a:ext cx="22404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58" name="Shape 258"/>
          <p:cNvCxnSpPr>
            <a:stCxn id="245" idx="0"/>
            <a:endCxn id="240" idx="2"/>
          </p:cNvCxnSpPr>
          <p:nvPr/>
        </p:nvCxnSpPr>
        <p:spPr>
          <a:xfrm rot="10800000">
            <a:off x="4934239" y="3074135"/>
            <a:ext cx="14073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59" name="Shape 259"/>
          <p:cNvCxnSpPr>
            <a:stCxn id="244" idx="0"/>
            <a:endCxn id="240" idx="2"/>
          </p:cNvCxnSpPr>
          <p:nvPr/>
        </p:nvCxnSpPr>
        <p:spPr>
          <a:xfrm rot="10800000">
            <a:off x="4934435" y="3074135"/>
            <a:ext cx="5739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60" name="Shape 260"/>
          <p:cNvCxnSpPr>
            <a:stCxn id="242" idx="0"/>
            <a:endCxn id="240" idx="2"/>
          </p:cNvCxnSpPr>
          <p:nvPr/>
        </p:nvCxnSpPr>
        <p:spPr>
          <a:xfrm rot="10800000" flipH="1">
            <a:off x="4675128" y="3074135"/>
            <a:ext cx="2592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61" name="Shape 261"/>
          <p:cNvCxnSpPr>
            <a:stCxn id="243" idx="0"/>
            <a:endCxn id="240" idx="2"/>
          </p:cNvCxnSpPr>
          <p:nvPr/>
        </p:nvCxnSpPr>
        <p:spPr>
          <a:xfrm rot="10800000" flipH="1">
            <a:off x="3841923" y="3074135"/>
            <a:ext cx="10923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grpSp>
        <p:nvGrpSpPr>
          <p:cNvPr id="262" name="Shape 262"/>
          <p:cNvGrpSpPr/>
          <p:nvPr/>
        </p:nvGrpSpPr>
        <p:grpSpPr>
          <a:xfrm>
            <a:off x="1099353" y="3074158"/>
            <a:ext cx="4872899" cy="708749"/>
            <a:chOff x="1480350" y="3161732"/>
            <a:chExt cx="4872899" cy="787499"/>
          </a:xfrm>
        </p:grpSpPr>
        <p:cxnSp>
          <p:nvCxnSpPr>
            <p:cNvPr id="263" name="Shape 263"/>
            <p:cNvCxnSpPr>
              <a:stCxn id="264" idx="0"/>
              <a:endCxn id="240" idx="2"/>
            </p:cNvCxnSpPr>
            <p:nvPr/>
          </p:nvCxnSpPr>
          <p:spPr>
            <a:xfrm rot="10800000" flipH="1">
              <a:off x="1725150" y="3161732"/>
              <a:ext cx="3590100" cy="6129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grpSp>
          <p:nvGrpSpPr>
            <p:cNvPr id="265" name="Shape 265"/>
            <p:cNvGrpSpPr/>
            <p:nvPr/>
          </p:nvGrpSpPr>
          <p:grpSpPr>
            <a:xfrm>
              <a:off x="1480350" y="3161732"/>
              <a:ext cx="4872899" cy="787499"/>
              <a:chOff x="1478501" y="3165473"/>
              <a:chExt cx="4872900" cy="787500"/>
            </a:xfrm>
          </p:grpSpPr>
          <p:pic>
            <p:nvPicPr>
              <p:cNvPr id="264" name="Shape 264"/>
              <p:cNvPicPr preferRelativeResize="0"/>
              <p:nvPr/>
            </p:nvPicPr>
            <p:blipFill rotWithShape="1">
              <a:blip r:embed="rId6">
                <a:alphaModFix/>
              </a:blip>
              <a:srcRect/>
              <a:stretch/>
            </p:blipFill>
            <p:spPr>
              <a:xfrm>
                <a:off x="1478501" y="3778373"/>
                <a:ext cx="489600" cy="174600"/>
              </a:xfrm>
              <a:prstGeom prst="rect">
                <a:avLst/>
              </a:prstGeom>
              <a:noFill/>
              <a:ln>
                <a:noFill/>
              </a:ln>
            </p:spPr>
          </p:pic>
          <p:cxnSp>
            <p:nvCxnSpPr>
              <p:cNvPr id="266" name="Shape 266"/>
              <p:cNvCxnSpPr>
                <a:stCxn id="264" idx="0"/>
                <a:endCxn id="238" idx="2"/>
              </p:cNvCxnSpPr>
              <p:nvPr/>
            </p:nvCxnSpPr>
            <p:spPr>
              <a:xfrm rot="10800000" flipH="1">
                <a:off x="1723301" y="3165473"/>
                <a:ext cx="1514100" cy="6129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67" name="Shape 267"/>
              <p:cNvCxnSpPr>
                <a:stCxn id="264" idx="0"/>
                <a:endCxn id="239" idx="2"/>
              </p:cNvCxnSpPr>
              <p:nvPr/>
            </p:nvCxnSpPr>
            <p:spPr>
              <a:xfrm rot="10800000" flipH="1">
                <a:off x="1723301" y="3165473"/>
                <a:ext cx="2552099" cy="6129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68" name="Shape 268"/>
              <p:cNvCxnSpPr>
                <a:stCxn id="264" idx="0"/>
                <a:endCxn id="241" idx="2"/>
              </p:cNvCxnSpPr>
              <p:nvPr/>
            </p:nvCxnSpPr>
            <p:spPr>
              <a:xfrm rot="10800000" flipH="1">
                <a:off x="1723301" y="3165473"/>
                <a:ext cx="4628100" cy="6129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grpSp>
      </p:grpSp>
      <p:grpSp>
        <p:nvGrpSpPr>
          <p:cNvPr id="269" name="Shape 269"/>
          <p:cNvGrpSpPr/>
          <p:nvPr/>
        </p:nvGrpSpPr>
        <p:grpSpPr>
          <a:xfrm>
            <a:off x="1930711" y="3074015"/>
            <a:ext cx="4041600" cy="712259"/>
            <a:chOff x="2311708" y="3161573"/>
            <a:chExt cx="4041600" cy="791400"/>
          </a:xfrm>
        </p:grpSpPr>
        <p:pic>
          <p:nvPicPr>
            <p:cNvPr id="270" name="Shape 270"/>
            <p:cNvPicPr preferRelativeResize="0"/>
            <p:nvPr/>
          </p:nvPicPr>
          <p:blipFill rotWithShape="1">
            <a:blip r:embed="rId6">
              <a:alphaModFix/>
            </a:blip>
            <a:srcRect/>
            <a:stretch/>
          </p:blipFill>
          <p:spPr>
            <a:xfrm>
              <a:off x="2311708" y="3778373"/>
              <a:ext cx="489600" cy="174600"/>
            </a:xfrm>
            <a:prstGeom prst="rect">
              <a:avLst/>
            </a:prstGeom>
            <a:noFill/>
            <a:ln>
              <a:noFill/>
            </a:ln>
          </p:spPr>
        </p:pic>
        <p:cxnSp>
          <p:nvCxnSpPr>
            <p:cNvPr id="271" name="Shape 271"/>
            <p:cNvCxnSpPr>
              <a:stCxn id="270" idx="0"/>
              <a:endCxn id="238" idx="2"/>
            </p:cNvCxnSpPr>
            <p:nvPr/>
          </p:nvCxnSpPr>
          <p:spPr>
            <a:xfrm rot="10800000" flipH="1">
              <a:off x="2556508" y="3161573"/>
              <a:ext cx="682500" cy="6168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72" name="Shape 272"/>
            <p:cNvCxnSpPr>
              <a:stCxn id="270" idx="0"/>
              <a:endCxn id="239" idx="2"/>
            </p:cNvCxnSpPr>
            <p:nvPr/>
          </p:nvCxnSpPr>
          <p:spPr>
            <a:xfrm rot="10800000" flipH="1">
              <a:off x="2556508" y="3161573"/>
              <a:ext cx="1720800" cy="6168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73" name="Shape 273"/>
            <p:cNvCxnSpPr>
              <a:stCxn id="270" idx="0"/>
              <a:endCxn id="240" idx="2"/>
            </p:cNvCxnSpPr>
            <p:nvPr/>
          </p:nvCxnSpPr>
          <p:spPr>
            <a:xfrm rot="10800000" flipH="1">
              <a:off x="2556508" y="3161573"/>
              <a:ext cx="2758800" cy="6168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74" name="Shape 274"/>
            <p:cNvCxnSpPr>
              <a:stCxn id="270" idx="0"/>
              <a:endCxn id="241" idx="2"/>
            </p:cNvCxnSpPr>
            <p:nvPr/>
          </p:nvCxnSpPr>
          <p:spPr>
            <a:xfrm rot="10800000" flipH="1">
              <a:off x="2556508" y="3161573"/>
              <a:ext cx="3796800" cy="6168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grpSp>
      <p:grpSp>
        <p:nvGrpSpPr>
          <p:cNvPr id="275" name="Shape 275"/>
          <p:cNvGrpSpPr/>
          <p:nvPr/>
        </p:nvGrpSpPr>
        <p:grpSpPr>
          <a:xfrm>
            <a:off x="2763917" y="3074015"/>
            <a:ext cx="3208500" cy="712259"/>
            <a:chOff x="3144914" y="3161573"/>
            <a:chExt cx="3208500" cy="791400"/>
          </a:xfrm>
        </p:grpSpPr>
        <p:pic>
          <p:nvPicPr>
            <p:cNvPr id="276" name="Shape 276"/>
            <p:cNvPicPr preferRelativeResize="0"/>
            <p:nvPr/>
          </p:nvPicPr>
          <p:blipFill rotWithShape="1">
            <a:blip r:embed="rId6">
              <a:alphaModFix/>
            </a:blip>
            <a:srcRect/>
            <a:stretch/>
          </p:blipFill>
          <p:spPr>
            <a:xfrm>
              <a:off x="3144914" y="3778373"/>
              <a:ext cx="489600" cy="174600"/>
            </a:xfrm>
            <a:prstGeom prst="rect">
              <a:avLst/>
            </a:prstGeom>
            <a:noFill/>
            <a:ln>
              <a:noFill/>
            </a:ln>
          </p:spPr>
        </p:pic>
        <p:cxnSp>
          <p:nvCxnSpPr>
            <p:cNvPr id="277" name="Shape 277"/>
            <p:cNvCxnSpPr>
              <a:stCxn id="276" idx="0"/>
              <a:endCxn id="238" idx="2"/>
            </p:cNvCxnSpPr>
            <p:nvPr/>
          </p:nvCxnSpPr>
          <p:spPr>
            <a:xfrm rot="10800000">
              <a:off x="3239114" y="3161573"/>
              <a:ext cx="150600" cy="6168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78" name="Shape 278"/>
            <p:cNvCxnSpPr>
              <a:stCxn id="276" idx="0"/>
              <a:endCxn id="239" idx="2"/>
            </p:cNvCxnSpPr>
            <p:nvPr/>
          </p:nvCxnSpPr>
          <p:spPr>
            <a:xfrm rot="10800000" flipH="1">
              <a:off x="3389714" y="3161573"/>
              <a:ext cx="887400" cy="6168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79" name="Shape 279"/>
            <p:cNvCxnSpPr>
              <a:stCxn id="276" idx="0"/>
              <a:endCxn id="240" idx="2"/>
            </p:cNvCxnSpPr>
            <p:nvPr/>
          </p:nvCxnSpPr>
          <p:spPr>
            <a:xfrm rot="10800000" flipH="1">
              <a:off x="3389714" y="3161573"/>
              <a:ext cx="1925700" cy="6168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80" name="Shape 280"/>
            <p:cNvCxnSpPr>
              <a:stCxn id="276" idx="0"/>
              <a:endCxn id="241" idx="2"/>
            </p:cNvCxnSpPr>
            <p:nvPr/>
          </p:nvCxnSpPr>
          <p:spPr>
            <a:xfrm rot="10800000" flipH="1">
              <a:off x="3389714" y="3161573"/>
              <a:ext cx="2963700" cy="6168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grpSp>
      <p:cxnSp>
        <p:nvCxnSpPr>
          <p:cNvPr id="281" name="Shape 281"/>
          <p:cNvCxnSpPr>
            <a:stCxn id="243" idx="0"/>
            <a:endCxn id="241" idx="2"/>
          </p:cNvCxnSpPr>
          <p:nvPr/>
        </p:nvCxnSpPr>
        <p:spPr>
          <a:xfrm rot="10800000" flipH="1">
            <a:off x="3841923" y="3074135"/>
            <a:ext cx="21303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82" name="Shape 282"/>
          <p:cNvCxnSpPr>
            <a:stCxn id="242" idx="0"/>
            <a:endCxn id="241" idx="2"/>
          </p:cNvCxnSpPr>
          <p:nvPr/>
        </p:nvCxnSpPr>
        <p:spPr>
          <a:xfrm rot="10800000" flipH="1">
            <a:off x="4675128" y="3074135"/>
            <a:ext cx="12972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83" name="Shape 283"/>
          <p:cNvCxnSpPr>
            <a:stCxn id="244" idx="0"/>
            <a:endCxn id="241" idx="2"/>
          </p:cNvCxnSpPr>
          <p:nvPr/>
        </p:nvCxnSpPr>
        <p:spPr>
          <a:xfrm rot="10800000" flipH="1">
            <a:off x="5508335" y="3074135"/>
            <a:ext cx="4641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84" name="Shape 284"/>
          <p:cNvCxnSpPr>
            <a:stCxn id="245" idx="0"/>
            <a:endCxn id="241" idx="2"/>
          </p:cNvCxnSpPr>
          <p:nvPr/>
        </p:nvCxnSpPr>
        <p:spPr>
          <a:xfrm rot="10800000">
            <a:off x="5972239" y="3074135"/>
            <a:ext cx="3693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cxnSp>
        <p:nvCxnSpPr>
          <p:cNvPr id="285" name="Shape 285"/>
          <p:cNvCxnSpPr>
            <a:stCxn id="246" idx="0"/>
            <a:endCxn id="241" idx="2"/>
          </p:cNvCxnSpPr>
          <p:nvPr/>
        </p:nvCxnSpPr>
        <p:spPr>
          <a:xfrm rot="10800000">
            <a:off x="5972346" y="3074135"/>
            <a:ext cx="1202400" cy="555000"/>
          </a:xfrm>
          <a:prstGeom prst="straightConnector1">
            <a:avLst/>
          </a:prstGeom>
          <a:noFill/>
          <a:ln w="9525" cap="flat" cmpd="sng">
            <a:solidFill>
              <a:srgbClr val="7F7F7F"/>
            </a:solidFill>
            <a:prstDash val="solid"/>
            <a:round/>
            <a:headEnd type="none" w="med" len="med"/>
            <a:tailEnd type="none" w="med" len="med"/>
          </a:ln>
          <a:effectLst>
            <a:outerShdw blurRad="39999" dist="20000" dir="5400000" rotWithShape="0">
              <a:srgbClr val="000000">
                <a:alpha val="37650"/>
              </a:srgbClr>
            </a:outerShdw>
          </a:effectLst>
        </p:spPr>
      </p:cxnSp>
      <p:sp>
        <p:nvSpPr>
          <p:cNvPr id="286" name="Shape 286"/>
          <p:cNvSpPr txBox="1"/>
          <p:nvPr/>
        </p:nvSpPr>
        <p:spPr>
          <a:xfrm>
            <a:off x="1008669" y="2898492"/>
            <a:ext cx="1164600" cy="646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GB" sz="1800">
                <a:latin typeface="Calibri"/>
                <a:ea typeface="Calibri"/>
                <a:cs typeface="Calibri"/>
                <a:sym typeface="Calibri"/>
              </a:rPr>
              <a:t>CORD</a:t>
            </a:r>
          </a:p>
        </p:txBody>
      </p:sp>
      <p:pic>
        <p:nvPicPr>
          <p:cNvPr id="287" name="Shape 287" descr="rack_42U.gif"/>
          <p:cNvPicPr preferRelativeResize="0"/>
          <p:nvPr/>
        </p:nvPicPr>
        <p:blipFill rotWithShape="1">
          <a:blip r:embed="rId3">
            <a:alphaModFix/>
          </a:blip>
          <a:srcRect/>
          <a:stretch/>
        </p:blipFill>
        <p:spPr>
          <a:xfrm>
            <a:off x="5159137" y="3927794"/>
            <a:ext cx="711300" cy="1120500"/>
          </a:xfrm>
          <a:prstGeom prst="rect">
            <a:avLst/>
          </a:prstGeom>
          <a:noFill/>
          <a:ln>
            <a:noFill/>
          </a:ln>
        </p:spPr>
      </p:pic>
      <p:sp>
        <p:nvSpPr>
          <p:cNvPr id="288" name="Shape 288"/>
          <p:cNvSpPr/>
          <p:nvPr/>
        </p:nvSpPr>
        <p:spPr>
          <a:xfrm>
            <a:off x="5140183" y="4368101"/>
            <a:ext cx="514200" cy="274500"/>
          </a:xfrm>
          <a:prstGeom prst="roundRect">
            <a:avLst>
              <a:gd name="adj" fmla="val 16667"/>
            </a:avLst>
          </a:prstGeom>
          <a:solidFill>
            <a:srgbClr val="FFE599"/>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900"/>
              <a:t>VNF</a:t>
            </a:r>
          </a:p>
        </p:txBody>
      </p:sp>
      <p:sp>
        <p:nvSpPr>
          <p:cNvPr id="289" name="Shape 289"/>
          <p:cNvSpPr/>
          <p:nvPr/>
        </p:nvSpPr>
        <p:spPr>
          <a:xfrm>
            <a:off x="5216383" y="4291901"/>
            <a:ext cx="514200" cy="274500"/>
          </a:xfrm>
          <a:prstGeom prst="roundRect">
            <a:avLst>
              <a:gd name="adj" fmla="val 16667"/>
            </a:avLst>
          </a:prstGeom>
          <a:solidFill>
            <a:srgbClr val="FFE599"/>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900"/>
              <a:t>VNF</a:t>
            </a:r>
          </a:p>
        </p:txBody>
      </p:sp>
      <p:cxnSp>
        <p:nvCxnSpPr>
          <p:cNvPr id="290" name="Shape 290"/>
          <p:cNvCxnSpPr>
            <a:stCxn id="264" idx="2"/>
            <a:endCxn id="208" idx="0"/>
          </p:cNvCxnSpPr>
          <p:nvPr/>
        </p:nvCxnSpPr>
        <p:spPr>
          <a:xfrm flipH="1">
            <a:off x="1342653" y="3782908"/>
            <a:ext cx="1500" cy="189900"/>
          </a:xfrm>
          <a:prstGeom prst="straightConnector1">
            <a:avLst/>
          </a:prstGeom>
          <a:noFill/>
          <a:ln w="9525" cap="flat" cmpd="sng">
            <a:solidFill>
              <a:schemeClr val="dk2"/>
            </a:solidFill>
            <a:prstDash val="solid"/>
            <a:round/>
            <a:headEnd type="none" w="lg" len="lg"/>
            <a:tailEnd type="none" w="lg" len="lg"/>
          </a:ln>
        </p:spPr>
      </p:cxnSp>
      <p:cxnSp>
        <p:nvCxnSpPr>
          <p:cNvPr id="291" name="Shape 291"/>
          <p:cNvCxnSpPr>
            <a:stCxn id="270" idx="2"/>
            <a:endCxn id="195" idx="0"/>
          </p:cNvCxnSpPr>
          <p:nvPr/>
        </p:nvCxnSpPr>
        <p:spPr>
          <a:xfrm>
            <a:off x="2175511" y="3786275"/>
            <a:ext cx="1500" cy="186300"/>
          </a:xfrm>
          <a:prstGeom prst="straightConnector1">
            <a:avLst/>
          </a:prstGeom>
          <a:noFill/>
          <a:ln w="9525" cap="flat" cmpd="sng">
            <a:solidFill>
              <a:schemeClr val="dk2"/>
            </a:solidFill>
            <a:prstDash val="solid"/>
            <a:round/>
            <a:headEnd type="none" w="lg" len="lg"/>
            <a:tailEnd type="none" w="lg" len="lg"/>
          </a:ln>
        </p:spPr>
      </p:cxnSp>
      <p:cxnSp>
        <p:nvCxnSpPr>
          <p:cNvPr id="292" name="Shape 292"/>
          <p:cNvCxnSpPr>
            <a:stCxn id="276" idx="2"/>
            <a:endCxn id="182" idx="0"/>
          </p:cNvCxnSpPr>
          <p:nvPr/>
        </p:nvCxnSpPr>
        <p:spPr>
          <a:xfrm flipH="1">
            <a:off x="3006317" y="3786275"/>
            <a:ext cx="2400" cy="186300"/>
          </a:xfrm>
          <a:prstGeom prst="straightConnector1">
            <a:avLst/>
          </a:prstGeom>
          <a:noFill/>
          <a:ln w="9525" cap="flat" cmpd="sng">
            <a:solidFill>
              <a:schemeClr val="dk2"/>
            </a:solidFill>
            <a:prstDash val="solid"/>
            <a:round/>
            <a:headEnd type="none" w="lg" len="lg"/>
            <a:tailEnd type="none" w="lg" len="lg"/>
          </a:ln>
        </p:spPr>
      </p:cxnSp>
      <p:cxnSp>
        <p:nvCxnSpPr>
          <p:cNvPr id="293" name="Shape 293"/>
          <p:cNvCxnSpPr>
            <a:stCxn id="243" idx="2"/>
            <a:endCxn id="178" idx="0"/>
          </p:cNvCxnSpPr>
          <p:nvPr/>
        </p:nvCxnSpPr>
        <p:spPr>
          <a:xfrm flipH="1">
            <a:off x="3841623" y="3786035"/>
            <a:ext cx="300" cy="141900"/>
          </a:xfrm>
          <a:prstGeom prst="straightConnector1">
            <a:avLst/>
          </a:prstGeom>
          <a:noFill/>
          <a:ln w="9525" cap="flat" cmpd="sng">
            <a:solidFill>
              <a:schemeClr val="dk2"/>
            </a:solidFill>
            <a:prstDash val="solid"/>
            <a:round/>
            <a:headEnd type="none" w="lg" len="lg"/>
            <a:tailEnd type="none" w="lg" len="lg"/>
          </a:ln>
        </p:spPr>
      </p:cxnSp>
      <p:cxnSp>
        <p:nvCxnSpPr>
          <p:cNvPr id="294" name="Shape 294"/>
          <p:cNvCxnSpPr>
            <a:stCxn id="242" idx="2"/>
            <a:endCxn id="179" idx="0"/>
          </p:cNvCxnSpPr>
          <p:nvPr/>
        </p:nvCxnSpPr>
        <p:spPr>
          <a:xfrm>
            <a:off x="4675128" y="3786035"/>
            <a:ext cx="3000" cy="141900"/>
          </a:xfrm>
          <a:prstGeom prst="straightConnector1">
            <a:avLst/>
          </a:prstGeom>
          <a:noFill/>
          <a:ln w="9525" cap="flat" cmpd="sng">
            <a:solidFill>
              <a:schemeClr val="dk2"/>
            </a:solidFill>
            <a:prstDash val="solid"/>
            <a:round/>
            <a:headEnd type="none" w="lg" len="lg"/>
            <a:tailEnd type="none" w="lg" len="lg"/>
          </a:ln>
        </p:spPr>
      </p:cxnSp>
      <p:cxnSp>
        <p:nvCxnSpPr>
          <p:cNvPr id="295" name="Shape 295"/>
          <p:cNvCxnSpPr>
            <a:stCxn id="244" idx="2"/>
            <a:endCxn id="287" idx="0"/>
          </p:cNvCxnSpPr>
          <p:nvPr/>
        </p:nvCxnSpPr>
        <p:spPr>
          <a:xfrm>
            <a:off x="5508335" y="3786035"/>
            <a:ext cx="6600" cy="141900"/>
          </a:xfrm>
          <a:prstGeom prst="straightConnector1">
            <a:avLst/>
          </a:prstGeom>
          <a:noFill/>
          <a:ln w="9525" cap="flat" cmpd="sng">
            <a:solidFill>
              <a:schemeClr val="dk2"/>
            </a:solidFill>
            <a:prstDash val="solid"/>
            <a:round/>
            <a:headEnd type="none" w="lg" len="lg"/>
            <a:tailEnd type="none" w="lg" len="lg"/>
          </a:ln>
        </p:spPr>
      </p:cxnSp>
      <p:cxnSp>
        <p:nvCxnSpPr>
          <p:cNvPr id="296" name="Shape 296"/>
          <p:cNvCxnSpPr>
            <a:stCxn id="245" idx="2"/>
            <a:endCxn id="180" idx="0"/>
          </p:cNvCxnSpPr>
          <p:nvPr/>
        </p:nvCxnSpPr>
        <p:spPr>
          <a:xfrm>
            <a:off x="6341539" y="3786035"/>
            <a:ext cx="6000" cy="141900"/>
          </a:xfrm>
          <a:prstGeom prst="straightConnector1">
            <a:avLst/>
          </a:prstGeom>
          <a:noFill/>
          <a:ln w="9525" cap="flat" cmpd="sng">
            <a:solidFill>
              <a:schemeClr val="dk2"/>
            </a:solidFill>
            <a:prstDash val="solid"/>
            <a:round/>
            <a:headEnd type="none" w="lg" len="lg"/>
            <a:tailEnd type="none" w="lg" len="lg"/>
          </a:ln>
        </p:spPr>
      </p:cxnSp>
      <p:cxnSp>
        <p:nvCxnSpPr>
          <p:cNvPr id="297" name="Shape 297"/>
          <p:cNvCxnSpPr>
            <a:stCxn id="246" idx="2"/>
            <a:endCxn id="227" idx="0"/>
          </p:cNvCxnSpPr>
          <p:nvPr/>
        </p:nvCxnSpPr>
        <p:spPr>
          <a:xfrm>
            <a:off x="7174746" y="3786035"/>
            <a:ext cx="4800" cy="156300"/>
          </a:xfrm>
          <a:prstGeom prst="straightConnector1">
            <a:avLst/>
          </a:prstGeom>
          <a:noFill/>
          <a:ln w="9525" cap="flat" cmpd="sng">
            <a:solidFill>
              <a:schemeClr val="dk2"/>
            </a:solidFill>
            <a:prstDash val="solid"/>
            <a:round/>
            <a:headEnd type="none" w="lg" len="lg"/>
            <a:tailEnd type="none" w="lg" len="lg"/>
          </a:ln>
        </p:spPr>
      </p:cxnSp>
      <p:sp>
        <p:nvSpPr>
          <p:cNvPr id="298" name="Shape 298"/>
          <p:cNvSpPr/>
          <p:nvPr/>
        </p:nvSpPr>
        <p:spPr>
          <a:xfrm>
            <a:off x="5319600" y="1631262"/>
            <a:ext cx="2049000" cy="708600"/>
          </a:xfrm>
          <a:prstGeom prst="roundRect">
            <a:avLst>
              <a:gd name="adj" fmla="val 16667"/>
            </a:avLst>
          </a:prstGeom>
          <a:noFill/>
          <a:ln w="38100" cap="flat" cmpd="sng">
            <a:solidFill>
              <a:srgbClr val="A64D79"/>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299" name="Shape 299"/>
          <p:cNvPicPr preferRelativeResize="0"/>
          <p:nvPr/>
        </p:nvPicPr>
        <p:blipFill>
          <a:blip r:embed="rId7">
            <a:alphaModFix/>
          </a:blip>
          <a:stretch>
            <a:fillRect/>
          </a:stretch>
        </p:blipFill>
        <p:spPr>
          <a:xfrm>
            <a:off x="6729022" y="1884884"/>
            <a:ext cx="584699" cy="378990"/>
          </a:xfrm>
          <a:prstGeom prst="rect">
            <a:avLst/>
          </a:prstGeom>
          <a:noFill/>
          <a:ln>
            <a:noFill/>
          </a:ln>
        </p:spPr>
      </p:pic>
      <p:pic>
        <p:nvPicPr>
          <p:cNvPr id="300" name="Shape 300"/>
          <p:cNvPicPr preferRelativeResize="0"/>
          <p:nvPr/>
        </p:nvPicPr>
        <p:blipFill>
          <a:blip r:embed="rId8">
            <a:alphaModFix/>
          </a:blip>
          <a:stretch>
            <a:fillRect/>
          </a:stretch>
        </p:blipFill>
        <p:spPr>
          <a:xfrm>
            <a:off x="6762455" y="1678483"/>
            <a:ext cx="538800" cy="212683"/>
          </a:xfrm>
          <a:prstGeom prst="rect">
            <a:avLst/>
          </a:prstGeom>
          <a:noFill/>
          <a:ln>
            <a:noFill/>
          </a:ln>
        </p:spPr>
      </p:pic>
      <p:sp>
        <p:nvSpPr>
          <p:cNvPr id="301" name="Shape 301"/>
          <p:cNvSpPr txBox="1"/>
          <p:nvPr/>
        </p:nvSpPr>
        <p:spPr>
          <a:xfrm>
            <a:off x="5480584" y="1751487"/>
            <a:ext cx="1164600" cy="476400"/>
          </a:xfrm>
          <a:prstGeom prst="rect">
            <a:avLst/>
          </a:prstGeom>
          <a:noFill/>
          <a:ln>
            <a:noFill/>
          </a:ln>
        </p:spPr>
        <p:txBody>
          <a:bodyPr lIns="91425" tIns="91425" rIns="91425" bIns="91425" anchor="ctr" anchorCtr="0">
            <a:noAutofit/>
          </a:bodyPr>
          <a:lstStyle/>
          <a:p>
            <a:pPr lvl="0" algn="ctr" rtl="0">
              <a:spcBef>
                <a:spcPts val="0"/>
              </a:spcBef>
              <a:buNone/>
            </a:pPr>
            <a:r>
              <a:rPr lang="en-GB" sz="1100" b="1"/>
              <a:t>CORD Orchestration</a:t>
            </a:r>
          </a:p>
          <a:p>
            <a:pPr lvl="0" algn="ctr" rtl="0">
              <a:spcBef>
                <a:spcPts val="0"/>
              </a:spcBef>
              <a:buNone/>
            </a:pPr>
            <a:r>
              <a:rPr lang="en-GB" sz="1100" b="1"/>
              <a:t>Platform</a:t>
            </a:r>
          </a:p>
        </p:txBody>
      </p:sp>
      <p:sp>
        <p:nvSpPr>
          <p:cNvPr id="302" name="Shape 302"/>
          <p:cNvSpPr/>
          <p:nvPr/>
        </p:nvSpPr>
        <p:spPr>
          <a:xfrm>
            <a:off x="2195425" y="1631262"/>
            <a:ext cx="2049000" cy="708600"/>
          </a:xfrm>
          <a:prstGeom prst="roundRect">
            <a:avLst>
              <a:gd name="adj" fmla="val 16667"/>
            </a:avLst>
          </a:prstGeom>
          <a:noFill/>
          <a:ln w="38100" cap="flat" cmpd="sng">
            <a:solidFill>
              <a:srgbClr val="A64D79"/>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303" name="Shape 303"/>
          <p:cNvPicPr preferRelativeResize="0"/>
          <p:nvPr/>
        </p:nvPicPr>
        <p:blipFill>
          <a:blip r:embed="rId8">
            <a:alphaModFix/>
          </a:blip>
          <a:stretch>
            <a:fillRect/>
          </a:stretch>
        </p:blipFill>
        <p:spPr>
          <a:xfrm>
            <a:off x="3638255" y="1678483"/>
            <a:ext cx="538800" cy="212683"/>
          </a:xfrm>
          <a:prstGeom prst="rect">
            <a:avLst/>
          </a:prstGeom>
          <a:noFill/>
          <a:ln>
            <a:noFill/>
          </a:ln>
        </p:spPr>
      </p:pic>
      <p:sp>
        <p:nvSpPr>
          <p:cNvPr id="304" name="Shape 304"/>
          <p:cNvSpPr/>
          <p:nvPr/>
        </p:nvSpPr>
        <p:spPr>
          <a:xfrm>
            <a:off x="3174060" y="2111507"/>
            <a:ext cx="983700" cy="212700"/>
          </a:xfrm>
          <a:prstGeom prst="roundRect">
            <a:avLst>
              <a:gd name="adj" fmla="val 16667"/>
            </a:avLst>
          </a:prstGeom>
          <a:solidFill>
            <a:srgbClr val="FF0000"/>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700" b="1" dirty="0">
                <a:solidFill>
                  <a:schemeClr val="lt1"/>
                </a:solidFill>
              </a:rPr>
              <a:t>BroadView Collector Plugin</a:t>
            </a:r>
          </a:p>
        </p:txBody>
      </p:sp>
      <p:sp>
        <p:nvSpPr>
          <p:cNvPr id="305" name="Shape 305"/>
          <p:cNvSpPr/>
          <p:nvPr/>
        </p:nvSpPr>
        <p:spPr>
          <a:xfrm>
            <a:off x="2269560" y="2111512"/>
            <a:ext cx="904500" cy="212700"/>
          </a:xfrm>
          <a:prstGeom prst="roundRect">
            <a:avLst>
              <a:gd name="adj" fmla="val 16667"/>
            </a:avLst>
          </a:prstGeom>
          <a:solidFill>
            <a:srgbClr val="FF0000"/>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700" b="1" dirty="0">
                <a:solidFill>
                  <a:schemeClr val="lt1"/>
                </a:solidFill>
              </a:rPr>
              <a:t>BroadView </a:t>
            </a:r>
            <a:r>
              <a:rPr lang="en-GB" sz="700" b="1" dirty="0" err="1">
                <a:solidFill>
                  <a:schemeClr val="lt1"/>
                </a:solidFill>
              </a:rPr>
              <a:t>Config</a:t>
            </a:r>
            <a:r>
              <a:rPr lang="en-GB" sz="700" b="1" dirty="0">
                <a:solidFill>
                  <a:schemeClr val="lt1"/>
                </a:solidFill>
              </a:rPr>
              <a:t> Plugin</a:t>
            </a:r>
          </a:p>
        </p:txBody>
      </p:sp>
      <p:sp>
        <p:nvSpPr>
          <p:cNvPr id="306" name="Shape 306"/>
          <p:cNvSpPr txBox="1"/>
          <p:nvPr/>
        </p:nvSpPr>
        <p:spPr>
          <a:xfrm>
            <a:off x="2275169" y="1662379"/>
            <a:ext cx="1779014" cy="476399"/>
          </a:xfrm>
          <a:prstGeom prst="rect">
            <a:avLst/>
          </a:prstGeom>
          <a:noFill/>
          <a:ln>
            <a:noFill/>
          </a:ln>
        </p:spPr>
        <p:txBody>
          <a:bodyPr lIns="91425" tIns="91425" rIns="91425" bIns="91425" anchor="ctr" anchorCtr="0">
            <a:noAutofit/>
          </a:bodyPr>
          <a:lstStyle/>
          <a:p>
            <a:pPr lvl="0" algn="ctr" rtl="0">
              <a:spcBef>
                <a:spcPts val="0"/>
              </a:spcBef>
              <a:buNone/>
            </a:pPr>
            <a:r>
              <a:rPr lang="en-GB" sz="1100" b="1" dirty="0"/>
              <a:t>CORD </a:t>
            </a:r>
          </a:p>
          <a:p>
            <a:pPr lvl="0" algn="ctr" rtl="0">
              <a:spcBef>
                <a:spcPts val="0"/>
              </a:spcBef>
              <a:buNone/>
            </a:pPr>
            <a:r>
              <a:rPr lang="en-GB" sz="1100" b="1" dirty="0"/>
              <a:t>Monitoring-as-a-Service</a:t>
            </a:r>
          </a:p>
        </p:txBody>
      </p:sp>
      <p:cxnSp>
        <p:nvCxnSpPr>
          <p:cNvPr id="307" name="Shape 307"/>
          <p:cNvCxnSpPr/>
          <p:nvPr/>
        </p:nvCxnSpPr>
        <p:spPr>
          <a:xfrm>
            <a:off x="3207025" y="2667637"/>
            <a:ext cx="1153500" cy="0"/>
          </a:xfrm>
          <a:prstGeom prst="straightConnector1">
            <a:avLst/>
          </a:prstGeom>
          <a:noFill/>
          <a:ln w="28575" cap="flat" cmpd="sng">
            <a:solidFill>
              <a:srgbClr val="351C75"/>
            </a:solidFill>
            <a:prstDash val="solid"/>
            <a:round/>
            <a:headEnd type="none" w="lg" len="lg"/>
            <a:tailEnd type="none" w="lg" len="lg"/>
          </a:ln>
        </p:spPr>
      </p:cxnSp>
      <p:cxnSp>
        <p:nvCxnSpPr>
          <p:cNvPr id="308" name="Shape 308"/>
          <p:cNvCxnSpPr/>
          <p:nvPr/>
        </p:nvCxnSpPr>
        <p:spPr>
          <a:xfrm>
            <a:off x="4348725" y="2679405"/>
            <a:ext cx="0" cy="451445"/>
          </a:xfrm>
          <a:prstGeom prst="straightConnector1">
            <a:avLst/>
          </a:prstGeom>
          <a:noFill/>
          <a:ln w="28575" cap="flat" cmpd="sng">
            <a:solidFill>
              <a:srgbClr val="351C75"/>
            </a:solidFill>
            <a:prstDash val="solid"/>
            <a:round/>
            <a:headEnd type="none" w="lg" len="lg"/>
            <a:tailEnd type="triangle" w="lg" len="lg"/>
          </a:ln>
        </p:spPr>
      </p:cxnSp>
      <p:cxnSp>
        <p:nvCxnSpPr>
          <p:cNvPr id="309" name="Shape 309"/>
          <p:cNvCxnSpPr>
            <a:endCxn id="302" idx="2"/>
          </p:cNvCxnSpPr>
          <p:nvPr/>
        </p:nvCxnSpPr>
        <p:spPr>
          <a:xfrm rot="10800000" flipH="1">
            <a:off x="3218725" y="2339862"/>
            <a:ext cx="1200" cy="339600"/>
          </a:xfrm>
          <a:prstGeom prst="straightConnector1">
            <a:avLst/>
          </a:prstGeom>
          <a:noFill/>
          <a:ln w="28575" cap="flat" cmpd="sng">
            <a:solidFill>
              <a:srgbClr val="351C75"/>
            </a:solidFill>
            <a:prstDash val="solid"/>
            <a:round/>
            <a:headEnd type="none" w="lg" len="lg"/>
            <a:tailEnd type="triangle" w="lg" len="lg"/>
          </a:ln>
        </p:spPr>
      </p:cxnSp>
      <p:cxnSp>
        <p:nvCxnSpPr>
          <p:cNvPr id="310" name="Shape 310"/>
          <p:cNvCxnSpPr/>
          <p:nvPr/>
        </p:nvCxnSpPr>
        <p:spPr>
          <a:xfrm>
            <a:off x="4519774" y="2667637"/>
            <a:ext cx="1153500" cy="0"/>
          </a:xfrm>
          <a:prstGeom prst="straightConnector1">
            <a:avLst/>
          </a:prstGeom>
          <a:noFill/>
          <a:ln w="28575" cap="flat" cmpd="sng">
            <a:solidFill>
              <a:srgbClr val="274E13"/>
            </a:solidFill>
            <a:prstDash val="solid"/>
            <a:round/>
            <a:headEnd type="none" w="lg" len="lg"/>
            <a:tailEnd type="none" w="lg" len="lg"/>
          </a:ln>
        </p:spPr>
      </p:cxnSp>
      <p:cxnSp>
        <p:nvCxnSpPr>
          <p:cNvPr id="311" name="Shape 311"/>
          <p:cNvCxnSpPr/>
          <p:nvPr/>
        </p:nvCxnSpPr>
        <p:spPr>
          <a:xfrm>
            <a:off x="4524665" y="2679405"/>
            <a:ext cx="0" cy="451445"/>
          </a:xfrm>
          <a:prstGeom prst="straightConnector1">
            <a:avLst/>
          </a:prstGeom>
          <a:noFill/>
          <a:ln w="28575" cap="flat" cmpd="sng">
            <a:solidFill>
              <a:srgbClr val="274E13"/>
            </a:solidFill>
            <a:prstDash val="solid"/>
            <a:round/>
            <a:headEnd type="none" w="lg" len="lg"/>
            <a:tailEnd type="triangle" w="lg" len="lg"/>
          </a:ln>
        </p:spPr>
      </p:cxnSp>
      <p:cxnSp>
        <p:nvCxnSpPr>
          <p:cNvPr id="312" name="Shape 312"/>
          <p:cNvCxnSpPr/>
          <p:nvPr/>
        </p:nvCxnSpPr>
        <p:spPr>
          <a:xfrm rot="10800000" flipH="1">
            <a:off x="5668895" y="2339862"/>
            <a:ext cx="1200" cy="339600"/>
          </a:xfrm>
          <a:prstGeom prst="straightConnector1">
            <a:avLst/>
          </a:prstGeom>
          <a:noFill/>
          <a:ln w="28575" cap="flat" cmpd="sng">
            <a:solidFill>
              <a:srgbClr val="274E13"/>
            </a:solidFill>
            <a:prstDash val="solid"/>
            <a:round/>
            <a:headEnd type="none" w="lg" len="lg"/>
            <a:tailEnd type="none" w="lg" len="lg"/>
          </a:ln>
        </p:spPr>
      </p:cxnSp>
      <p:pic>
        <p:nvPicPr>
          <p:cNvPr id="313" name="Shape 313"/>
          <p:cNvPicPr preferRelativeResize="0"/>
          <p:nvPr/>
        </p:nvPicPr>
        <p:blipFill>
          <a:blip r:embed="rId9">
            <a:alphaModFix/>
          </a:blip>
          <a:stretch>
            <a:fillRect/>
          </a:stretch>
        </p:blipFill>
        <p:spPr>
          <a:xfrm>
            <a:off x="3962900" y="705194"/>
            <a:ext cx="1092299" cy="901670"/>
          </a:xfrm>
          <a:prstGeom prst="rect">
            <a:avLst/>
          </a:prstGeom>
          <a:noFill/>
          <a:ln>
            <a:noFill/>
          </a:ln>
        </p:spPr>
      </p:pic>
      <p:cxnSp>
        <p:nvCxnSpPr>
          <p:cNvPr id="314" name="Shape 314"/>
          <p:cNvCxnSpPr>
            <a:stCxn id="313" idx="3"/>
          </p:cNvCxnSpPr>
          <p:nvPr/>
        </p:nvCxnSpPr>
        <p:spPr>
          <a:xfrm>
            <a:off x="5055199" y="1156029"/>
            <a:ext cx="623400" cy="0"/>
          </a:xfrm>
          <a:prstGeom prst="straightConnector1">
            <a:avLst/>
          </a:prstGeom>
          <a:noFill/>
          <a:ln w="28575" cap="flat" cmpd="sng">
            <a:solidFill>
              <a:srgbClr val="274E13"/>
            </a:solidFill>
            <a:prstDash val="solid"/>
            <a:round/>
            <a:headEnd type="none" w="lg" len="lg"/>
            <a:tailEnd type="none" w="lg" len="lg"/>
          </a:ln>
        </p:spPr>
      </p:cxnSp>
      <p:cxnSp>
        <p:nvCxnSpPr>
          <p:cNvPr id="315" name="Shape 315"/>
          <p:cNvCxnSpPr/>
          <p:nvPr/>
        </p:nvCxnSpPr>
        <p:spPr>
          <a:xfrm>
            <a:off x="5666950" y="1166662"/>
            <a:ext cx="0" cy="465100"/>
          </a:xfrm>
          <a:prstGeom prst="straightConnector1">
            <a:avLst/>
          </a:prstGeom>
          <a:noFill/>
          <a:ln w="28575" cap="flat" cmpd="sng">
            <a:solidFill>
              <a:srgbClr val="274E13"/>
            </a:solidFill>
            <a:prstDash val="solid"/>
            <a:round/>
            <a:headEnd type="none" w="lg" len="lg"/>
            <a:tailEnd type="triangle" w="lg" len="lg"/>
          </a:ln>
        </p:spPr>
      </p:cxnSp>
      <p:cxnSp>
        <p:nvCxnSpPr>
          <p:cNvPr id="316" name="Shape 316"/>
          <p:cNvCxnSpPr>
            <a:stCxn id="302" idx="0"/>
            <a:endCxn id="313" idx="1"/>
          </p:cNvCxnSpPr>
          <p:nvPr/>
        </p:nvCxnSpPr>
        <p:spPr>
          <a:xfrm rot="5400000" flipH="1" flipV="1">
            <a:off x="3353796" y="1022159"/>
            <a:ext cx="475233" cy="742975"/>
          </a:xfrm>
          <a:prstGeom prst="bentConnector2">
            <a:avLst/>
          </a:prstGeom>
          <a:noFill/>
          <a:ln w="28575" cap="flat" cmpd="sng">
            <a:solidFill>
              <a:srgbClr val="351C75"/>
            </a:solidFill>
            <a:prstDash val="solid"/>
            <a:round/>
            <a:headEnd type="triangle" w="lg" len="lg"/>
            <a:tailEnd type="triangle" w="lg" len="lg"/>
          </a:ln>
        </p:spPr>
      </p:cxnSp>
      <p:sp>
        <p:nvSpPr>
          <p:cNvPr id="317" name="Shape 317"/>
          <p:cNvSpPr txBox="1"/>
          <p:nvPr/>
        </p:nvSpPr>
        <p:spPr>
          <a:xfrm>
            <a:off x="3847489" y="1386620"/>
            <a:ext cx="1331598" cy="89293"/>
          </a:xfrm>
          <a:prstGeom prst="rect">
            <a:avLst/>
          </a:prstGeom>
          <a:solidFill>
            <a:schemeClr val="lt1"/>
          </a:solidFill>
          <a:ln>
            <a:noFill/>
          </a:ln>
        </p:spPr>
        <p:txBody>
          <a:bodyPr lIns="91425" tIns="91425" rIns="91425" bIns="91425" anchor="ctr" anchorCtr="0">
            <a:noAutofit/>
          </a:bodyPr>
          <a:lstStyle/>
          <a:p>
            <a:pPr lvl="0" algn="ctr" rtl="0">
              <a:spcBef>
                <a:spcPts val="0"/>
              </a:spcBef>
              <a:buNone/>
            </a:pPr>
            <a:r>
              <a:rPr lang="en-GB" sz="900" b="1" dirty="0"/>
              <a:t>BroadView Analytics</a:t>
            </a:r>
          </a:p>
        </p:txBody>
      </p:sp>
      <p:sp>
        <p:nvSpPr>
          <p:cNvPr id="318" name="Shape 318"/>
          <p:cNvSpPr txBox="1"/>
          <p:nvPr/>
        </p:nvSpPr>
        <p:spPr>
          <a:xfrm>
            <a:off x="4740596" y="2518637"/>
            <a:ext cx="711300" cy="152400"/>
          </a:xfrm>
          <a:prstGeom prst="rect">
            <a:avLst/>
          </a:prstGeom>
          <a:noFill/>
          <a:ln>
            <a:noFill/>
          </a:ln>
        </p:spPr>
        <p:txBody>
          <a:bodyPr lIns="91425" tIns="91425" rIns="91425" bIns="91425" anchor="ctr" anchorCtr="0">
            <a:noAutofit/>
          </a:bodyPr>
          <a:lstStyle/>
          <a:p>
            <a:pPr lvl="0" algn="ctr" rtl="0">
              <a:spcBef>
                <a:spcPts val="0"/>
              </a:spcBef>
              <a:buNone/>
            </a:pPr>
            <a:r>
              <a:rPr lang="en-GB" sz="800" b="1"/>
              <a:t>Control</a:t>
            </a:r>
          </a:p>
        </p:txBody>
      </p:sp>
      <p:sp>
        <p:nvSpPr>
          <p:cNvPr id="319" name="Shape 319"/>
          <p:cNvSpPr txBox="1">
            <a:spLocks noGrp="1"/>
          </p:cNvSpPr>
          <p:nvPr>
            <p:ph type="title"/>
          </p:nvPr>
        </p:nvSpPr>
        <p:spPr>
          <a:xfrm>
            <a:off x="83099" y="64025"/>
            <a:ext cx="8571803" cy="646200"/>
          </a:xfrm>
          <a:prstGeom prst="rect">
            <a:avLst/>
          </a:prstGeom>
        </p:spPr>
        <p:txBody>
          <a:bodyPr lIns="91425" tIns="91425" rIns="91425" bIns="91425" anchor="t" anchorCtr="0">
            <a:noAutofit/>
          </a:bodyPr>
          <a:lstStyle/>
          <a:p>
            <a:pPr lvl="0" rtl="0">
              <a:spcBef>
                <a:spcPts val="0"/>
              </a:spcBef>
              <a:buNone/>
            </a:pPr>
            <a:r>
              <a:rPr lang="en-GB" dirty="0">
                <a:solidFill>
                  <a:schemeClr val="bg1"/>
                </a:solidFill>
              </a:rPr>
              <a:t>A-CORD &amp; </a:t>
            </a:r>
            <a:r>
              <a:rPr lang="en-GB" dirty="0" err="1">
                <a:solidFill>
                  <a:schemeClr val="bg1"/>
                </a:solidFill>
              </a:rPr>
              <a:t>BroadView</a:t>
            </a:r>
            <a:r>
              <a:rPr lang="en-GB" dirty="0">
                <a:solidFill>
                  <a:schemeClr val="bg1"/>
                </a:solidFill>
              </a:rPr>
              <a:t> Analytics (1)</a:t>
            </a:r>
          </a:p>
        </p:txBody>
      </p:sp>
      <p:sp>
        <p:nvSpPr>
          <p:cNvPr id="320" name="Shape 320"/>
          <p:cNvSpPr txBox="1"/>
          <p:nvPr/>
        </p:nvSpPr>
        <p:spPr>
          <a:xfrm>
            <a:off x="3368996" y="2471556"/>
            <a:ext cx="711300" cy="152400"/>
          </a:xfrm>
          <a:prstGeom prst="rect">
            <a:avLst/>
          </a:prstGeom>
          <a:noFill/>
          <a:ln>
            <a:noFill/>
          </a:ln>
        </p:spPr>
        <p:txBody>
          <a:bodyPr lIns="91425" tIns="91425" rIns="91425" bIns="91425" anchor="ctr" anchorCtr="0">
            <a:noAutofit/>
          </a:bodyPr>
          <a:lstStyle/>
          <a:p>
            <a:pPr lvl="0" algn="ctr" rtl="0">
              <a:spcBef>
                <a:spcPts val="0"/>
              </a:spcBef>
              <a:buNone/>
            </a:pPr>
            <a:r>
              <a:rPr lang="en-GB" sz="800" b="1"/>
              <a:t>Program &amp; Observe</a:t>
            </a:r>
          </a:p>
        </p:txBody>
      </p:sp>
    </p:spTree>
    <p:extLst>
      <p:ext uri="{BB962C8B-B14F-4D97-AF65-F5344CB8AC3E}">
        <p14:creationId xmlns:p14="http://schemas.microsoft.com/office/powerpoint/2010/main" val="1919455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A-CORD &amp; </a:t>
            </a:r>
            <a:r>
              <a:rPr lang="en-GB" dirty="0" err="1">
                <a:solidFill>
                  <a:schemeClr val="bg1"/>
                </a:solidFill>
              </a:rPr>
              <a:t>BroadView</a:t>
            </a:r>
            <a:r>
              <a:rPr lang="en-GB" dirty="0">
                <a:solidFill>
                  <a:schemeClr val="bg1"/>
                </a:solidFill>
              </a:rPr>
              <a:t> Analytics (2)</a:t>
            </a:r>
            <a:endParaRPr lang="en-US" dirty="0"/>
          </a:p>
        </p:txBody>
      </p:sp>
      <p:sp>
        <p:nvSpPr>
          <p:cNvPr id="4" name="Shape 331"/>
          <p:cNvSpPr/>
          <p:nvPr/>
        </p:nvSpPr>
        <p:spPr>
          <a:xfrm>
            <a:off x="3032207" y="803390"/>
            <a:ext cx="2460000" cy="904384"/>
          </a:xfrm>
          <a:prstGeom prst="roundRect">
            <a:avLst>
              <a:gd name="adj" fmla="val 16667"/>
            </a:avLst>
          </a:prstGeom>
          <a:solidFill>
            <a:schemeClr val="accent2">
              <a:lumMod val="10000"/>
              <a:lumOff val="90000"/>
            </a:schemeClr>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algn="ctr"/>
            <a:endParaRPr sz="1100" b="1"/>
          </a:p>
        </p:txBody>
      </p:sp>
      <p:pic>
        <p:nvPicPr>
          <p:cNvPr id="5" name="Picture 4"/>
          <p:cNvPicPr>
            <a:picLocks noChangeAspect="1"/>
          </p:cNvPicPr>
          <p:nvPr/>
        </p:nvPicPr>
        <p:blipFill>
          <a:blip r:embed="rId2"/>
          <a:stretch>
            <a:fillRect/>
          </a:stretch>
        </p:blipFill>
        <p:spPr>
          <a:xfrm>
            <a:off x="3598304" y="1075458"/>
            <a:ext cx="1331570" cy="611445"/>
          </a:xfrm>
          <a:prstGeom prst="rect">
            <a:avLst/>
          </a:prstGeom>
          <a:ln>
            <a:solidFill>
              <a:srgbClr val="FF0000"/>
            </a:solidFill>
          </a:ln>
        </p:spPr>
      </p:pic>
      <p:sp>
        <p:nvSpPr>
          <p:cNvPr id="6" name="Shape 325"/>
          <p:cNvSpPr/>
          <p:nvPr/>
        </p:nvSpPr>
        <p:spPr>
          <a:xfrm>
            <a:off x="2842190" y="3506707"/>
            <a:ext cx="2801100" cy="1352372"/>
          </a:xfrm>
          <a:prstGeom prst="rect">
            <a:avLst/>
          </a:prstGeom>
          <a:noFill/>
          <a:ln w="9525" cap="flat" cmpd="sng">
            <a:solidFill>
              <a:schemeClr val="dk2"/>
            </a:solidFill>
            <a:prstDash val="dash"/>
            <a:round/>
            <a:headEnd type="none" w="med" len="med"/>
            <a:tailEnd type="none" w="med" len="med"/>
          </a:ln>
        </p:spPr>
        <p:txBody>
          <a:bodyPr lIns="91425" tIns="91425" rIns="91425" bIns="91425" anchor="t" anchorCtr="0">
            <a:noAutofit/>
          </a:bodyPr>
          <a:lstStyle/>
          <a:p>
            <a:pPr lvl="0"/>
            <a:r>
              <a:rPr lang="en-US" sz="900" dirty="0">
                <a:latin typeface="+mj-lt"/>
                <a:ea typeface="Calibri"/>
                <a:cs typeface="Calibri"/>
                <a:sym typeface="Calibri"/>
              </a:rPr>
              <a:t>Fabric</a:t>
            </a:r>
          </a:p>
          <a:p>
            <a:pPr lvl="0"/>
            <a:r>
              <a:rPr lang="en-US" sz="900" dirty="0" err="1">
                <a:latin typeface="+mj-lt"/>
                <a:ea typeface="Calibri"/>
                <a:cs typeface="Calibri"/>
                <a:sym typeface="Calibri"/>
              </a:rPr>
              <a:t>Whitebox</a:t>
            </a:r>
            <a:endParaRPr lang="en-US" sz="900" dirty="0">
              <a:latin typeface="+mj-lt"/>
              <a:ea typeface="Calibri"/>
              <a:cs typeface="Calibri"/>
              <a:sym typeface="Calibri"/>
            </a:endParaRPr>
          </a:p>
          <a:p>
            <a:pPr lvl="0">
              <a:spcBef>
                <a:spcPts val="0"/>
              </a:spcBef>
              <a:buNone/>
            </a:pPr>
            <a:r>
              <a:rPr lang="en-US" sz="900" dirty="0">
                <a:latin typeface="+mj-lt"/>
              </a:rPr>
              <a:t>Switch</a:t>
            </a:r>
            <a:endParaRPr sz="900" dirty="0">
              <a:latin typeface="+mj-lt"/>
            </a:endParaRPr>
          </a:p>
        </p:txBody>
      </p:sp>
      <p:sp>
        <p:nvSpPr>
          <p:cNvPr id="7" name="Shape 326"/>
          <p:cNvSpPr/>
          <p:nvPr/>
        </p:nvSpPr>
        <p:spPr>
          <a:xfrm>
            <a:off x="3395774" y="3895045"/>
            <a:ext cx="1612500" cy="176400"/>
          </a:xfrm>
          <a:prstGeom prst="rect">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100">
                <a:solidFill>
                  <a:schemeClr val="lt1"/>
                </a:solidFill>
              </a:rPr>
              <a:t>SDK</a:t>
            </a:r>
          </a:p>
        </p:txBody>
      </p:sp>
      <p:sp>
        <p:nvSpPr>
          <p:cNvPr id="8" name="Shape 327"/>
          <p:cNvSpPr/>
          <p:nvPr/>
        </p:nvSpPr>
        <p:spPr>
          <a:xfrm>
            <a:off x="3406132" y="4122670"/>
            <a:ext cx="1612500" cy="331800"/>
          </a:xfrm>
          <a:prstGeom prst="rect">
            <a:avLst/>
          </a:prstGeom>
          <a:solidFill>
            <a:srgbClr val="3C78D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200">
                <a:solidFill>
                  <a:schemeClr val="lt1"/>
                </a:solidFill>
              </a:rPr>
              <a:t>BRCM ASIC</a:t>
            </a:r>
          </a:p>
          <a:p>
            <a:pPr lvl="0" algn="ctr" rtl="0">
              <a:spcBef>
                <a:spcPts val="0"/>
              </a:spcBef>
              <a:buNone/>
            </a:pPr>
            <a:r>
              <a:rPr lang="en-GB" sz="900">
                <a:solidFill>
                  <a:schemeClr val="lt1"/>
                </a:solidFill>
              </a:rPr>
              <a:t>(Trident2, Tomahawk)</a:t>
            </a:r>
          </a:p>
        </p:txBody>
      </p:sp>
      <p:sp>
        <p:nvSpPr>
          <p:cNvPr id="9" name="Shape 328"/>
          <p:cNvSpPr/>
          <p:nvPr/>
        </p:nvSpPr>
        <p:spPr>
          <a:xfrm>
            <a:off x="3005125" y="4511075"/>
            <a:ext cx="2460000" cy="263400"/>
          </a:xfrm>
          <a:prstGeom prst="roundRect">
            <a:avLst>
              <a:gd name="adj" fmla="val 16667"/>
            </a:avLst>
          </a:prstGeom>
          <a:solidFill>
            <a:srgbClr val="0B539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1200">
                <a:solidFill>
                  <a:schemeClr val="lt1"/>
                </a:solidFill>
              </a:rPr>
              <a:t>OCP Bare Metal Hardware</a:t>
            </a:r>
          </a:p>
        </p:txBody>
      </p:sp>
      <p:sp>
        <p:nvSpPr>
          <p:cNvPr id="11" name="Shape 330"/>
          <p:cNvSpPr/>
          <p:nvPr/>
        </p:nvSpPr>
        <p:spPr>
          <a:xfrm>
            <a:off x="3649629" y="3579535"/>
            <a:ext cx="1189800" cy="263400"/>
          </a:xfrm>
          <a:prstGeom prst="rect">
            <a:avLst/>
          </a:prstGeom>
          <a:solidFill>
            <a:srgbClr val="92D05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900" dirty="0"/>
              <a:t>BroadView Agent</a:t>
            </a:r>
          </a:p>
        </p:txBody>
      </p:sp>
      <p:sp>
        <p:nvSpPr>
          <p:cNvPr id="12" name="Shape 331"/>
          <p:cNvSpPr/>
          <p:nvPr/>
        </p:nvSpPr>
        <p:spPr>
          <a:xfrm>
            <a:off x="3028665" y="2071695"/>
            <a:ext cx="2460000" cy="1025400"/>
          </a:xfrm>
          <a:prstGeom prst="roundRect">
            <a:avLst>
              <a:gd name="adj" fmla="val 16667"/>
            </a:avLst>
          </a:prstGeom>
          <a:solidFill>
            <a:srgbClr val="741B4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13" name="Shape 332"/>
          <p:cNvSpPr txBox="1"/>
          <p:nvPr/>
        </p:nvSpPr>
        <p:spPr>
          <a:xfrm>
            <a:off x="3451985" y="2079585"/>
            <a:ext cx="1649400" cy="152400"/>
          </a:xfrm>
          <a:prstGeom prst="rect">
            <a:avLst/>
          </a:prstGeom>
          <a:noFill/>
          <a:ln>
            <a:noFill/>
          </a:ln>
        </p:spPr>
        <p:txBody>
          <a:bodyPr lIns="91425" tIns="91425" rIns="91425" bIns="91425" anchor="ctr" anchorCtr="0">
            <a:noAutofit/>
          </a:bodyPr>
          <a:lstStyle/>
          <a:p>
            <a:pPr lvl="0" algn="ctr" rtl="0">
              <a:spcBef>
                <a:spcPts val="0"/>
              </a:spcBef>
              <a:buNone/>
            </a:pPr>
            <a:r>
              <a:rPr lang="en-GB" sz="1000" dirty="0">
                <a:solidFill>
                  <a:schemeClr val="lt1"/>
                </a:solidFill>
              </a:rPr>
              <a:t>Monitoring-as-a-Service</a:t>
            </a:r>
          </a:p>
        </p:txBody>
      </p:sp>
      <p:sp>
        <p:nvSpPr>
          <p:cNvPr id="14" name="Shape 333"/>
          <p:cNvSpPr/>
          <p:nvPr/>
        </p:nvSpPr>
        <p:spPr>
          <a:xfrm>
            <a:off x="3200590" y="2297465"/>
            <a:ext cx="1020600" cy="194630"/>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700"/>
              <a:t>A-CORD Probe Configuration</a:t>
            </a:r>
          </a:p>
        </p:txBody>
      </p:sp>
      <p:sp>
        <p:nvSpPr>
          <p:cNvPr id="15" name="Shape 334"/>
          <p:cNvSpPr/>
          <p:nvPr/>
        </p:nvSpPr>
        <p:spPr>
          <a:xfrm>
            <a:off x="4322940" y="2301574"/>
            <a:ext cx="1020600" cy="199021"/>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700"/>
              <a:t>A-CORD Data Collector</a:t>
            </a:r>
          </a:p>
        </p:txBody>
      </p:sp>
      <p:sp>
        <p:nvSpPr>
          <p:cNvPr id="16" name="Shape 335"/>
          <p:cNvSpPr/>
          <p:nvPr/>
        </p:nvSpPr>
        <p:spPr>
          <a:xfrm>
            <a:off x="4319815" y="2702710"/>
            <a:ext cx="1023600" cy="331800"/>
          </a:xfrm>
          <a:prstGeom prst="roundRect">
            <a:avLst>
              <a:gd name="adj" fmla="val 16667"/>
            </a:avLst>
          </a:prstGeom>
          <a:solidFill>
            <a:srgbClr val="92D050"/>
          </a:solidFill>
          <a:ln w="9525" cap="flat" cmpd="sng">
            <a:solidFill>
              <a:schemeClr val="dk2"/>
            </a:solidFill>
            <a:prstDash val="solid"/>
            <a:round/>
            <a:headEnd type="none" w="med" len="med"/>
            <a:tailEnd type="none" w="med" len="med"/>
          </a:ln>
        </p:spPr>
        <p:txBody>
          <a:bodyPr lIns="91425" tIns="91425" rIns="91425" bIns="91425" anchor="b" anchorCtr="0">
            <a:noAutofit/>
          </a:bodyPr>
          <a:lstStyle/>
          <a:p>
            <a:pPr lvl="0" algn="ctr" rtl="0">
              <a:spcBef>
                <a:spcPts val="0"/>
              </a:spcBef>
              <a:buNone/>
            </a:pPr>
            <a:endParaRPr sz="700"/>
          </a:p>
        </p:txBody>
      </p:sp>
      <p:sp>
        <p:nvSpPr>
          <p:cNvPr id="17" name="Shape 336"/>
          <p:cNvSpPr/>
          <p:nvPr/>
        </p:nvSpPr>
        <p:spPr>
          <a:xfrm>
            <a:off x="3197490" y="2702710"/>
            <a:ext cx="1023600" cy="331800"/>
          </a:xfrm>
          <a:prstGeom prst="roundRect">
            <a:avLst>
              <a:gd name="adj" fmla="val 16667"/>
            </a:avLst>
          </a:prstGeom>
          <a:solidFill>
            <a:srgbClr val="92D05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700" dirty="0"/>
              <a:t>BroadView </a:t>
            </a:r>
            <a:r>
              <a:rPr lang="en-GB" sz="700" dirty="0" err="1"/>
              <a:t>Config</a:t>
            </a:r>
            <a:r>
              <a:rPr lang="en-GB" sz="700" dirty="0"/>
              <a:t> Module</a:t>
            </a:r>
          </a:p>
        </p:txBody>
      </p:sp>
      <p:sp>
        <p:nvSpPr>
          <p:cNvPr id="18" name="Shape 337"/>
          <p:cNvSpPr/>
          <p:nvPr/>
        </p:nvSpPr>
        <p:spPr>
          <a:xfrm>
            <a:off x="4455365" y="2708759"/>
            <a:ext cx="741900" cy="95700"/>
          </a:xfrm>
          <a:prstGeom prst="rect">
            <a:avLst/>
          </a:prstGeom>
          <a:solidFill>
            <a:srgbClr val="D9EAD3"/>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sz="600"/>
              <a:t>A-CORD Plugin</a:t>
            </a:r>
          </a:p>
        </p:txBody>
      </p:sp>
      <p:sp>
        <p:nvSpPr>
          <p:cNvPr id="19" name="Shape 338"/>
          <p:cNvSpPr txBox="1"/>
          <p:nvPr/>
        </p:nvSpPr>
        <p:spPr>
          <a:xfrm>
            <a:off x="4322935" y="2841392"/>
            <a:ext cx="1023600" cy="152400"/>
          </a:xfrm>
          <a:prstGeom prst="rect">
            <a:avLst/>
          </a:prstGeom>
          <a:noFill/>
          <a:ln>
            <a:noFill/>
          </a:ln>
        </p:spPr>
        <p:txBody>
          <a:bodyPr lIns="91425" tIns="91425" rIns="91425" bIns="91425" anchor="ctr" anchorCtr="0">
            <a:noAutofit/>
          </a:bodyPr>
          <a:lstStyle/>
          <a:p>
            <a:pPr lvl="0" algn="ctr" rtl="0">
              <a:spcBef>
                <a:spcPts val="0"/>
              </a:spcBef>
              <a:buNone/>
            </a:pPr>
            <a:r>
              <a:rPr lang="en-GB" sz="700" dirty="0">
                <a:solidFill>
                  <a:schemeClr val="dk1"/>
                </a:solidFill>
              </a:rPr>
              <a:t>BroadView Collector</a:t>
            </a:r>
          </a:p>
        </p:txBody>
      </p:sp>
      <p:cxnSp>
        <p:nvCxnSpPr>
          <p:cNvPr id="20" name="Shape 339"/>
          <p:cNvCxnSpPr>
            <a:stCxn id="16" idx="0"/>
            <a:endCxn id="15" idx="2"/>
          </p:cNvCxnSpPr>
          <p:nvPr/>
        </p:nvCxnSpPr>
        <p:spPr>
          <a:xfrm flipV="1">
            <a:off x="4831615" y="2500595"/>
            <a:ext cx="1625" cy="202115"/>
          </a:xfrm>
          <a:prstGeom prst="straightConnector1">
            <a:avLst/>
          </a:prstGeom>
          <a:noFill/>
          <a:ln w="9525" cap="flat" cmpd="sng">
            <a:solidFill>
              <a:schemeClr val="lt1"/>
            </a:solidFill>
            <a:prstDash val="solid"/>
            <a:round/>
            <a:headEnd type="none" w="lg" len="lg"/>
            <a:tailEnd type="triangle" w="lg" len="med"/>
          </a:ln>
        </p:spPr>
      </p:cxnSp>
      <p:cxnSp>
        <p:nvCxnSpPr>
          <p:cNvPr id="21" name="Shape 340"/>
          <p:cNvCxnSpPr>
            <a:stCxn id="14" idx="2"/>
            <a:endCxn id="17" idx="0"/>
          </p:cNvCxnSpPr>
          <p:nvPr/>
        </p:nvCxnSpPr>
        <p:spPr>
          <a:xfrm flipH="1">
            <a:off x="3709290" y="2492095"/>
            <a:ext cx="1600" cy="210615"/>
          </a:xfrm>
          <a:prstGeom prst="straightConnector1">
            <a:avLst/>
          </a:prstGeom>
          <a:noFill/>
          <a:ln w="9525" cap="flat" cmpd="sng">
            <a:solidFill>
              <a:schemeClr val="lt1"/>
            </a:solidFill>
            <a:prstDash val="solid"/>
            <a:round/>
            <a:headEnd type="none" w="lg" len="lg"/>
            <a:tailEnd type="triangle" w="lg" len="med"/>
          </a:ln>
        </p:spPr>
      </p:cxnSp>
      <p:sp>
        <p:nvSpPr>
          <p:cNvPr id="22" name="Shape 341"/>
          <p:cNvSpPr txBox="1"/>
          <p:nvPr/>
        </p:nvSpPr>
        <p:spPr>
          <a:xfrm>
            <a:off x="3247459" y="2524785"/>
            <a:ext cx="519000" cy="152400"/>
          </a:xfrm>
          <a:prstGeom prst="rect">
            <a:avLst/>
          </a:prstGeom>
          <a:noFill/>
          <a:ln>
            <a:noFill/>
          </a:ln>
        </p:spPr>
        <p:txBody>
          <a:bodyPr lIns="91425" tIns="91425" rIns="91425" bIns="91425" anchor="ctr" anchorCtr="0">
            <a:noAutofit/>
          </a:bodyPr>
          <a:lstStyle/>
          <a:p>
            <a:pPr lvl="0" algn="ctr" rtl="0">
              <a:spcBef>
                <a:spcPts val="0"/>
              </a:spcBef>
              <a:buNone/>
            </a:pPr>
            <a:r>
              <a:rPr lang="en-GB" sz="800">
                <a:solidFill>
                  <a:schemeClr val="lt1"/>
                </a:solidFill>
              </a:rPr>
              <a:t>REST</a:t>
            </a:r>
          </a:p>
        </p:txBody>
      </p:sp>
      <p:sp>
        <p:nvSpPr>
          <p:cNvPr id="23" name="Shape 342"/>
          <p:cNvSpPr txBox="1"/>
          <p:nvPr/>
        </p:nvSpPr>
        <p:spPr>
          <a:xfrm>
            <a:off x="4826255" y="2534545"/>
            <a:ext cx="652500" cy="152400"/>
          </a:xfrm>
          <a:prstGeom prst="rect">
            <a:avLst/>
          </a:prstGeom>
          <a:noFill/>
          <a:ln>
            <a:noFill/>
          </a:ln>
        </p:spPr>
        <p:txBody>
          <a:bodyPr lIns="91425" tIns="91425" rIns="91425" bIns="91425" anchor="ctr" anchorCtr="0">
            <a:noAutofit/>
          </a:bodyPr>
          <a:lstStyle/>
          <a:p>
            <a:pPr lvl="0" algn="ctr" rtl="0">
              <a:spcBef>
                <a:spcPts val="0"/>
              </a:spcBef>
              <a:buNone/>
            </a:pPr>
            <a:r>
              <a:rPr lang="en-GB" sz="800">
                <a:solidFill>
                  <a:schemeClr val="lt1"/>
                </a:solidFill>
              </a:rPr>
              <a:t>RabbitMQ</a:t>
            </a:r>
          </a:p>
        </p:txBody>
      </p:sp>
      <p:cxnSp>
        <p:nvCxnSpPr>
          <p:cNvPr id="24" name="Shape 343"/>
          <p:cNvCxnSpPr>
            <a:stCxn id="16" idx="2"/>
          </p:cNvCxnSpPr>
          <p:nvPr/>
        </p:nvCxnSpPr>
        <p:spPr>
          <a:xfrm>
            <a:off x="4831615" y="3034510"/>
            <a:ext cx="120" cy="478548"/>
          </a:xfrm>
          <a:prstGeom prst="straightConnector1">
            <a:avLst/>
          </a:prstGeom>
          <a:noFill/>
          <a:ln w="28575" cap="flat" cmpd="sng">
            <a:solidFill>
              <a:schemeClr val="dk2"/>
            </a:solidFill>
            <a:prstDash val="solid"/>
            <a:round/>
            <a:headEnd type="triangle" w="lg" len="lg"/>
            <a:tailEnd type="none" w="lg" len="lg"/>
          </a:ln>
        </p:spPr>
      </p:cxnSp>
      <p:cxnSp>
        <p:nvCxnSpPr>
          <p:cNvPr id="25" name="Shape 344"/>
          <p:cNvCxnSpPr>
            <a:stCxn id="17" idx="2"/>
          </p:cNvCxnSpPr>
          <p:nvPr/>
        </p:nvCxnSpPr>
        <p:spPr>
          <a:xfrm>
            <a:off x="3709290" y="3034510"/>
            <a:ext cx="0" cy="478548"/>
          </a:xfrm>
          <a:prstGeom prst="straightConnector1">
            <a:avLst/>
          </a:prstGeom>
          <a:noFill/>
          <a:ln w="28575" cap="flat" cmpd="sng">
            <a:solidFill>
              <a:schemeClr val="dk2"/>
            </a:solidFill>
            <a:prstDash val="solid"/>
            <a:round/>
            <a:headEnd type="none" w="lg" len="lg"/>
            <a:tailEnd type="triangle" w="lg" len="lg"/>
          </a:ln>
        </p:spPr>
      </p:cxnSp>
      <p:sp>
        <p:nvSpPr>
          <p:cNvPr id="26" name="Shape 347"/>
          <p:cNvSpPr txBox="1"/>
          <p:nvPr/>
        </p:nvSpPr>
        <p:spPr>
          <a:xfrm>
            <a:off x="3252335" y="872732"/>
            <a:ext cx="2048699" cy="95699"/>
          </a:xfrm>
          <a:prstGeom prst="rect">
            <a:avLst/>
          </a:prstGeom>
          <a:noFill/>
          <a:ln>
            <a:noFill/>
          </a:ln>
        </p:spPr>
        <p:txBody>
          <a:bodyPr lIns="91425" tIns="91425" rIns="91425" bIns="91425" anchor="ctr" anchorCtr="0">
            <a:noAutofit/>
          </a:bodyPr>
          <a:lstStyle/>
          <a:p>
            <a:pPr lvl="0" algn="ctr" rtl="0">
              <a:spcBef>
                <a:spcPts val="0"/>
              </a:spcBef>
              <a:buNone/>
            </a:pPr>
            <a:r>
              <a:rPr lang="en-GB" sz="1000" b="1" dirty="0"/>
              <a:t>CORD Network Diagnostics</a:t>
            </a:r>
          </a:p>
        </p:txBody>
      </p:sp>
      <p:cxnSp>
        <p:nvCxnSpPr>
          <p:cNvPr id="27" name="Shape 348"/>
          <p:cNvCxnSpPr/>
          <p:nvPr/>
        </p:nvCxnSpPr>
        <p:spPr>
          <a:xfrm>
            <a:off x="4818185" y="1697525"/>
            <a:ext cx="0" cy="382060"/>
          </a:xfrm>
          <a:prstGeom prst="straightConnector1">
            <a:avLst/>
          </a:prstGeom>
          <a:noFill/>
          <a:ln w="19050" cap="flat" cmpd="sng">
            <a:solidFill>
              <a:schemeClr val="dk2"/>
            </a:solidFill>
            <a:prstDash val="solid"/>
            <a:round/>
            <a:headEnd type="triangle" w="lg" len="med"/>
            <a:tailEnd type="triangle" w="lg" len="med"/>
          </a:ln>
        </p:spPr>
      </p:cxnSp>
      <p:sp>
        <p:nvSpPr>
          <p:cNvPr id="28" name="Shape 349"/>
          <p:cNvSpPr txBox="1"/>
          <p:nvPr/>
        </p:nvSpPr>
        <p:spPr>
          <a:xfrm>
            <a:off x="4893009" y="3215079"/>
            <a:ext cx="519000" cy="152400"/>
          </a:xfrm>
          <a:prstGeom prst="rect">
            <a:avLst/>
          </a:prstGeom>
          <a:noFill/>
          <a:ln>
            <a:noFill/>
          </a:ln>
        </p:spPr>
        <p:txBody>
          <a:bodyPr lIns="91425" tIns="91425" rIns="91425" bIns="91425" anchor="ctr" anchorCtr="0">
            <a:noAutofit/>
          </a:bodyPr>
          <a:lstStyle/>
          <a:p>
            <a:pPr lvl="0" algn="ctr" rtl="0">
              <a:spcBef>
                <a:spcPts val="0"/>
              </a:spcBef>
              <a:buNone/>
            </a:pPr>
            <a:r>
              <a:rPr lang="en-GB" sz="800"/>
              <a:t>JSON RPC</a:t>
            </a:r>
          </a:p>
        </p:txBody>
      </p:sp>
      <p:sp>
        <p:nvSpPr>
          <p:cNvPr id="29" name="Shape 350"/>
          <p:cNvSpPr txBox="1"/>
          <p:nvPr/>
        </p:nvSpPr>
        <p:spPr>
          <a:xfrm>
            <a:off x="3216609" y="3138879"/>
            <a:ext cx="518999" cy="152400"/>
          </a:xfrm>
          <a:prstGeom prst="rect">
            <a:avLst/>
          </a:prstGeom>
          <a:noFill/>
          <a:ln>
            <a:noFill/>
          </a:ln>
        </p:spPr>
        <p:txBody>
          <a:bodyPr lIns="91425" tIns="91425" rIns="91425" bIns="91425" anchor="ctr" anchorCtr="0">
            <a:noAutofit/>
          </a:bodyPr>
          <a:lstStyle/>
          <a:p>
            <a:pPr lvl="0" algn="ctr" rtl="0">
              <a:spcBef>
                <a:spcPts val="0"/>
              </a:spcBef>
              <a:buNone/>
            </a:pPr>
            <a:r>
              <a:rPr lang="en-GB" sz="800"/>
              <a:t>REST</a:t>
            </a:r>
          </a:p>
        </p:txBody>
      </p:sp>
      <p:sp>
        <p:nvSpPr>
          <p:cNvPr id="30" name="Shape 351"/>
          <p:cNvSpPr txBox="1"/>
          <p:nvPr/>
        </p:nvSpPr>
        <p:spPr>
          <a:xfrm>
            <a:off x="4864156" y="1826130"/>
            <a:ext cx="519000" cy="152400"/>
          </a:xfrm>
          <a:prstGeom prst="rect">
            <a:avLst/>
          </a:prstGeom>
          <a:noFill/>
          <a:ln>
            <a:noFill/>
          </a:ln>
        </p:spPr>
        <p:txBody>
          <a:bodyPr lIns="91425" tIns="91425" rIns="91425" bIns="91425" anchor="ctr" anchorCtr="0">
            <a:noAutofit/>
          </a:bodyPr>
          <a:lstStyle/>
          <a:p>
            <a:pPr lvl="0" algn="ctr" rtl="0">
              <a:spcBef>
                <a:spcPts val="0"/>
              </a:spcBef>
              <a:buNone/>
            </a:pPr>
            <a:r>
              <a:rPr lang="en-GB" sz="800" dirty="0"/>
              <a:t>REST</a:t>
            </a:r>
          </a:p>
        </p:txBody>
      </p:sp>
      <p:cxnSp>
        <p:nvCxnSpPr>
          <p:cNvPr id="32" name="Shape 348"/>
          <p:cNvCxnSpPr/>
          <p:nvPr/>
        </p:nvCxnSpPr>
        <p:spPr>
          <a:xfrm>
            <a:off x="3715949" y="1711696"/>
            <a:ext cx="0" cy="382060"/>
          </a:xfrm>
          <a:prstGeom prst="straightConnector1">
            <a:avLst/>
          </a:prstGeom>
          <a:noFill/>
          <a:ln w="19050" cap="flat" cmpd="sng">
            <a:solidFill>
              <a:schemeClr val="dk2"/>
            </a:solidFill>
            <a:prstDash val="solid"/>
            <a:round/>
            <a:headEnd type="none" w="lg" len="med"/>
            <a:tailEnd type="triangle" w="lg" len="med"/>
          </a:ln>
        </p:spPr>
      </p:cxnSp>
      <p:sp>
        <p:nvSpPr>
          <p:cNvPr id="33" name="Shape 351"/>
          <p:cNvSpPr txBox="1"/>
          <p:nvPr/>
        </p:nvSpPr>
        <p:spPr>
          <a:xfrm>
            <a:off x="3183661" y="1830490"/>
            <a:ext cx="522234" cy="135348"/>
          </a:xfrm>
          <a:prstGeom prst="rect">
            <a:avLst/>
          </a:prstGeom>
          <a:noFill/>
          <a:ln>
            <a:noFill/>
          </a:ln>
        </p:spPr>
        <p:txBody>
          <a:bodyPr lIns="91425" tIns="91425" rIns="91425" bIns="91425" anchor="ctr" anchorCtr="0">
            <a:noAutofit/>
          </a:bodyPr>
          <a:lstStyle/>
          <a:p>
            <a:pPr lvl="0" algn="ctr" rtl="0">
              <a:spcBef>
                <a:spcPts val="0"/>
              </a:spcBef>
              <a:buNone/>
            </a:pPr>
            <a:r>
              <a:rPr lang="en-GB" sz="800" dirty="0"/>
              <a:t>REST</a:t>
            </a:r>
          </a:p>
        </p:txBody>
      </p:sp>
      <p:sp>
        <p:nvSpPr>
          <p:cNvPr id="34" name="Shape 105"/>
          <p:cNvSpPr/>
          <p:nvPr/>
        </p:nvSpPr>
        <p:spPr>
          <a:xfrm>
            <a:off x="2549487" y="1647646"/>
            <a:ext cx="331800" cy="303000"/>
          </a:xfrm>
          <a:prstGeom prst="ellipse">
            <a:avLst/>
          </a:prstGeom>
          <a:solidFill>
            <a:srgbClr val="FFE5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b="1"/>
              <a:t>1</a:t>
            </a:r>
          </a:p>
        </p:txBody>
      </p:sp>
      <p:sp>
        <p:nvSpPr>
          <p:cNvPr id="35" name="Shape 106"/>
          <p:cNvSpPr/>
          <p:nvPr/>
        </p:nvSpPr>
        <p:spPr>
          <a:xfrm>
            <a:off x="2549487" y="3045254"/>
            <a:ext cx="331800" cy="303000"/>
          </a:xfrm>
          <a:prstGeom prst="ellipse">
            <a:avLst/>
          </a:prstGeom>
          <a:solidFill>
            <a:srgbClr val="FFE5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b="1"/>
              <a:t>2</a:t>
            </a:r>
          </a:p>
        </p:txBody>
      </p:sp>
      <p:sp>
        <p:nvSpPr>
          <p:cNvPr id="36" name="Shape 106"/>
          <p:cNvSpPr/>
          <p:nvPr/>
        </p:nvSpPr>
        <p:spPr>
          <a:xfrm>
            <a:off x="5837490" y="3045554"/>
            <a:ext cx="331800" cy="303000"/>
          </a:xfrm>
          <a:prstGeom prst="ellipse">
            <a:avLst/>
          </a:prstGeom>
          <a:solidFill>
            <a:srgbClr val="FFE5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b="1" dirty="0"/>
              <a:t>3</a:t>
            </a:r>
          </a:p>
        </p:txBody>
      </p:sp>
      <p:sp>
        <p:nvSpPr>
          <p:cNvPr id="37" name="Shape 106"/>
          <p:cNvSpPr/>
          <p:nvPr/>
        </p:nvSpPr>
        <p:spPr>
          <a:xfrm>
            <a:off x="5837490" y="1675530"/>
            <a:ext cx="331800" cy="303000"/>
          </a:xfrm>
          <a:prstGeom prst="ellipse">
            <a:avLst/>
          </a:prstGeom>
          <a:solidFill>
            <a:srgbClr val="FFE5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GB" b="1" dirty="0"/>
              <a:t>4</a:t>
            </a:r>
          </a:p>
        </p:txBody>
      </p:sp>
      <p:sp>
        <p:nvSpPr>
          <p:cNvPr id="38" name="Line Callout 2 37"/>
          <p:cNvSpPr/>
          <p:nvPr/>
        </p:nvSpPr>
        <p:spPr>
          <a:xfrm>
            <a:off x="6643264" y="1372297"/>
            <a:ext cx="2394410" cy="537499"/>
          </a:xfrm>
          <a:prstGeom prst="borderCallout2">
            <a:avLst>
              <a:gd name="adj1" fmla="val 51039"/>
              <a:gd name="adj2" fmla="val -823"/>
              <a:gd name="adj3" fmla="val 53057"/>
              <a:gd name="adj4" fmla="val -17418"/>
              <a:gd name="adj5" fmla="val 64107"/>
              <a:gd name="adj6" fmla="val -22446"/>
            </a:avLst>
          </a:prstGeom>
          <a:solidFill>
            <a:srgbClr val="FCFF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en-US" sz="900" dirty="0">
                <a:solidFill>
                  <a:schemeClr val="tx1"/>
                </a:solidFill>
              </a:rPr>
              <a:t>Diagnostics application pulls the observed data over REST interface and displays the LAG resolution of a given switch</a:t>
            </a:r>
          </a:p>
        </p:txBody>
      </p:sp>
      <p:sp>
        <p:nvSpPr>
          <p:cNvPr id="39" name="Line Callout 2 38"/>
          <p:cNvSpPr/>
          <p:nvPr/>
        </p:nvSpPr>
        <p:spPr>
          <a:xfrm>
            <a:off x="83100" y="1372297"/>
            <a:ext cx="2122618" cy="466743"/>
          </a:xfrm>
          <a:prstGeom prst="borderCallout2">
            <a:avLst>
              <a:gd name="adj1" fmla="val 46743"/>
              <a:gd name="adj2" fmla="val 99624"/>
              <a:gd name="adj3" fmla="val 46680"/>
              <a:gd name="adj4" fmla="val 111496"/>
              <a:gd name="adj5" fmla="val 69217"/>
              <a:gd name="adj6" fmla="val 118296"/>
            </a:avLst>
          </a:prstGeom>
          <a:solidFill>
            <a:srgbClr val="FCFF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en-US" sz="900" dirty="0" err="1">
                <a:solidFill>
                  <a:schemeClr val="tx1"/>
                </a:solidFill>
              </a:rPr>
              <a:t>enable_fabric_lag_resolution_diagnostics</a:t>
            </a:r>
            <a:r>
              <a:rPr lang="en-US" sz="900" dirty="0">
                <a:solidFill>
                  <a:schemeClr val="tx1"/>
                </a:solidFill>
              </a:rPr>
              <a:t> &lt;</a:t>
            </a:r>
            <a:r>
              <a:rPr lang="en-US" sz="900" dirty="0" err="1">
                <a:solidFill>
                  <a:schemeClr val="tx1"/>
                </a:solidFill>
              </a:rPr>
              <a:t>pcap_trace</a:t>
            </a:r>
            <a:r>
              <a:rPr lang="en-US" sz="900" dirty="0">
                <a:solidFill>
                  <a:schemeClr val="tx1"/>
                </a:solidFill>
              </a:rPr>
              <a:t>&gt;</a:t>
            </a:r>
            <a:endParaRPr lang="en-US" sz="800" dirty="0">
              <a:solidFill>
                <a:schemeClr val="tx1"/>
              </a:solidFill>
            </a:endParaRPr>
          </a:p>
        </p:txBody>
      </p:sp>
      <p:sp>
        <p:nvSpPr>
          <p:cNvPr id="40" name="Line Callout 2 39"/>
          <p:cNvSpPr/>
          <p:nvPr/>
        </p:nvSpPr>
        <p:spPr>
          <a:xfrm>
            <a:off x="85064" y="2713796"/>
            <a:ext cx="2120654" cy="526087"/>
          </a:xfrm>
          <a:prstGeom prst="borderCallout2">
            <a:avLst>
              <a:gd name="adj1" fmla="val 49021"/>
              <a:gd name="adj2" fmla="val 99568"/>
              <a:gd name="adj3" fmla="val 49050"/>
              <a:gd name="adj4" fmla="val 112753"/>
              <a:gd name="adj5" fmla="val 68147"/>
              <a:gd name="adj6" fmla="val 119049"/>
            </a:avLst>
          </a:prstGeom>
          <a:solidFill>
            <a:srgbClr val="FCFF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en-US" sz="900" dirty="0" err="1">
                <a:solidFill>
                  <a:schemeClr val="tx1"/>
                </a:solidFill>
              </a:rPr>
              <a:t>broadview_packet_trace_enable</a:t>
            </a:r>
            <a:endParaRPr lang="en-US" sz="900" dirty="0">
              <a:solidFill>
                <a:schemeClr val="tx1"/>
              </a:solidFill>
            </a:endParaRPr>
          </a:p>
          <a:p>
            <a:pPr marL="171450" indent="-171450">
              <a:spcBef>
                <a:spcPts val="300"/>
              </a:spcBef>
              <a:buFont typeface="Wingdings" panose="05000000000000000000" pitchFamily="2" charset="2"/>
              <a:buChar char="Ø"/>
            </a:pPr>
            <a:r>
              <a:rPr lang="en-US" sz="900" dirty="0" err="1">
                <a:solidFill>
                  <a:schemeClr val="tx1"/>
                </a:solidFill>
              </a:rPr>
              <a:t>broadview_packet_trace_lag_resolution</a:t>
            </a:r>
            <a:r>
              <a:rPr lang="en-US" sz="900" dirty="0">
                <a:solidFill>
                  <a:schemeClr val="tx1"/>
                </a:solidFill>
              </a:rPr>
              <a:t> &lt;</a:t>
            </a:r>
            <a:r>
              <a:rPr lang="en-US" sz="900" dirty="0" err="1">
                <a:solidFill>
                  <a:schemeClr val="tx1"/>
                </a:solidFill>
              </a:rPr>
              <a:t>pcap_trace</a:t>
            </a:r>
            <a:r>
              <a:rPr lang="en-US" sz="900" dirty="0">
                <a:solidFill>
                  <a:schemeClr val="tx1"/>
                </a:solidFill>
              </a:rPr>
              <a:t>&gt; </a:t>
            </a:r>
          </a:p>
        </p:txBody>
      </p:sp>
      <p:sp>
        <p:nvSpPr>
          <p:cNvPr id="41" name="Line Callout 2 40"/>
          <p:cNvSpPr/>
          <p:nvPr/>
        </p:nvSpPr>
        <p:spPr>
          <a:xfrm>
            <a:off x="6643264" y="2410753"/>
            <a:ext cx="2394410" cy="981027"/>
          </a:xfrm>
          <a:prstGeom prst="borderCallout2">
            <a:avLst>
              <a:gd name="adj1" fmla="val 44985"/>
              <a:gd name="adj2" fmla="val -407"/>
              <a:gd name="adj3" fmla="val 44985"/>
              <a:gd name="adj4" fmla="val -16667"/>
              <a:gd name="adj5" fmla="val 68103"/>
              <a:gd name="adj6" fmla="val -22945"/>
            </a:avLst>
          </a:prstGeom>
          <a:solidFill>
            <a:srgbClr val="FCFFC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lang="en-US" sz="900" dirty="0" err="1">
                <a:solidFill>
                  <a:schemeClr val="tx1"/>
                </a:solidFill>
              </a:rPr>
              <a:t>BroadView</a:t>
            </a:r>
            <a:r>
              <a:rPr lang="en-US" sz="900" dirty="0">
                <a:solidFill>
                  <a:schemeClr val="tx1"/>
                </a:solidFill>
              </a:rPr>
              <a:t> agent replays the packet trace and periodically send the </a:t>
            </a:r>
            <a:r>
              <a:rPr lang="en-US" sz="900" dirty="0" err="1">
                <a:solidFill>
                  <a:schemeClr val="tx1"/>
                </a:solidFill>
              </a:rPr>
              <a:t>lag_resolution</a:t>
            </a:r>
            <a:r>
              <a:rPr lang="en-US" sz="900" dirty="0">
                <a:solidFill>
                  <a:schemeClr val="tx1"/>
                </a:solidFill>
              </a:rPr>
              <a:t> reports over JSON RPC. </a:t>
            </a:r>
            <a:r>
              <a:rPr lang="en-US" sz="900" dirty="0" err="1">
                <a:solidFill>
                  <a:schemeClr val="tx1"/>
                </a:solidFill>
              </a:rPr>
              <a:t>BroadView</a:t>
            </a:r>
            <a:r>
              <a:rPr lang="en-US" sz="900" dirty="0">
                <a:solidFill>
                  <a:schemeClr val="tx1"/>
                </a:solidFill>
              </a:rPr>
              <a:t> Collector (</a:t>
            </a:r>
            <a:r>
              <a:rPr lang="en-US" sz="900" dirty="0">
                <a:solidFill>
                  <a:schemeClr val="tx1"/>
                </a:solidFill>
                <a:hlinkClick r:id="rId3"/>
              </a:rPr>
              <a:t>https://github.com/openstack/broadview-collector</a:t>
            </a:r>
            <a:r>
              <a:rPr lang="en-US" sz="900" dirty="0">
                <a:solidFill>
                  <a:schemeClr val="tx1"/>
                </a:solidFill>
              </a:rPr>
              <a:t>) plugin directs the reports to A-CORD central collector.</a:t>
            </a:r>
          </a:p>
        </p:txBody>
      </p:sp>
    </p:spTree>
    <p:extLst>
      <p:ext uri="{BB962C8B-B14F-4D97-AF65-F5344CB8AC3E}">
        <p14:creationId xmlns:p14="http://schemas.microsoft.com/office/powerpoint/2010/main" val="37882111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M-CORD Analytics Roadmap</a:t>
            </a:r>
          </a:p>
        </p:txBody>
      </p:sp>
      <p:sp>
        <p:nvSpPr>
          <p:cNvPr id="4" name="Rectangle 3"/>
          <p:cNvSpPr/>
          <p:nvPr/>
        </p:nvSpPr>
        <p:spPr>
          <a:xfrm>
            <a:off x="574155" y="1371595"/>
            <a:ext cx="2514600" cy="3434316"/>
          </a:xfrm>
          <a:prstGeom prst="rect">
            <a:avLst/>
          </a:prstGeom>
          <a:solidFill>
            <a:srgbClr val="FCFFC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rPr>
              <a:t>Programmable Probes</a:t>
            </a:r>
          </a:p>
          <a:p>
            <a:pPr marL="173736" indent="-173736">
              <a:buFontTx/>
              <a:buChar char="-"/>
            </a:pPr>
            <a:r>
              <a:rPr lang="en-US" sz="1000" dirty="0" err="1">
                <a:solidFill>
                  <a:schemeClr val="tx1"/>
                </a:solidFill>
              </a:rPr>
              <a:t>vBBU</a:t>
            </a:r>
            <a:r>
              <a:rPr lang="en-US" sz="1000" dirty="0">
                <a:solidFill>
                  <a:schemeClr val="tx1"/>
                </a:solidFill>
              </a:rPr>
              <a:t> VNFs </a:t>
            </a:r>
          </a:p>
          <a:p>
            <a:endParaRPr lang="en-US" sz="1000" dirty="0">
              <a:solidFill>
                <a:schemeClr val="tx1"/>
              </a:solidFill>
            </a:endParaRPr>
          </a:p>
          <a:p>
            <a:endParaRPr lang="en-US" sz="1000" dirty="0">
              <a:solidFill>
                <a:schemeClr val="tx1"/>
              </a:solidFill>
            </a:endParaRPr>
          </a:p>
          <a:p>
            <a:pPr marL="285750" indent="-285750">
              <a:buFontTx/>
              <a:buChar char="-"/>
            </a:pPr>
            <a:endParaRPr lang="en-US" dirty="0">
              <a:solidFill>
                <a:schemeClr val="tx1"/>
              </a:solidFill>
            </a:endParaRPr>
          </a:p>
          <a:p>
            <a:r>
              <a:rPr lang="en-US" sz="1200" b="1" dirty="0">
                <a:solidFill>
                  <a:schemeClr val="tx1"/>
                </a:solidFill>
              </a:rPr>
              <a:t>Monitoring-as-a-Service</a:t>
            </a:r>
          </a:p>
          <a:p>
            <a:pPr marL="173736" indent="-173736">
              <a:buFontTx/>
              <a:buChar char="-"/>
            </a:pPr>
            <a:r>
              <a:rPr lang="en-US" sz="1000" kern="1200" dirty="0" err="1">
                <a:solidFill>
                  <a:schemeClr val="tx1"/>
                </a:solidFill>
              </a:rPr>
              <a:t>vBBU</a:t>
            </a:r>
            <a:r>
              <a:rPr lang="en-US" sz="1000" kern="1200" dirty="0">
                <a:solidFill>
                  <a:schemeClr val="tx1"/>
                </a:solidFill>
              </a:rPr>
              <a:t> configuration and parser plugins</a:t>
            </a:r>
            <a:endParaRPr lang="en-US" sz="1000" dirty="0">
              <a:solidFill>
                <a:schemeClr val="tx1"/>
              </a:solidFill>
            </a:endParaRPr>
          </a:p>
          <a:p>
            <a:endParaRPr lang="en-US" dirty="0">
              <a:solidFill>
                <a:schemeClr val="tx1"/>
              </a:solidFill>
            </a:endParaRPr>
          </a:p>
          <a:p>
            <a:endParaRPr lang="en-US" dirty="0">
              <a:solidFill>
                <a:schemeClr val="tx1"/>
              </a:solidFill>
            </a:endParaRPr>
          </a:p>
          <a:p>
            <a:r>
              <a:rPr lang="en-US" sz="1200" b="1" dirty="0">
                <a:solidFill>
                  <a:schemeClr val="tx1"/>
                </a:solidFill>
              </a:rPr>
              <a:t>Analytics</a:t>
            </a:r>
          </a:p>
          <a:p>
            <a:pPr marL="171450" indent="-171450">
              <a:buFontTx/>
              <a:buChar char="-"/>
            </a:pPr>
            <a:r>
              <a:rPr lang="en-US" sz="1000" dirty="0" err="1">
                <a:solidFill>
                  <a:schemeClr val="tx1"/>
                </a:solidFill>
              </a:rPr>
              <a:t>Airhop</a:t>
            </a:r>
            <a:r>
              <a:rPr lang="en-US" sz="1000" dirty="0">
                <a:solidFill>
                  <a:schemeClr val="tx1"/>
                </a:solidFill>
              </a:rPr>
              <a:t> </a:t>
            </a:r>
            <a:r>
              <a:rPr lang="en-US" sz="1000" dirty="0" err="1">
                <a:solidFill>
                  <a:schemeClr val="tx1"/>
                </a:solidFill>
              </a:rPr>
              <a:t>eSON</a:t>
            </a:r>
            <a:r>
              <a:rPr lang="en-US" sz="1000" dirty="0">
                <a:solidFill>
                  <a:schemeClr val="tx1"/>
                </a:solidFill>
              </a:rPr>
              <a:t> analytics applications</a:t>
            </a:r>
          </a:p>
          <a:p>
            <a:endParaRPr lang="en-US" sz="1100" dirty="0">
              <a:solidFill>
                <a:schemeClr val="tx1"/>
              </a:solidFill>
            </a:endParaRPr>
          </a:p>
        </p:txBody>
      </p:sp>
      <p:sp>
        <p:nvSpPr>
          <p:cNvPr id="5" name="Rectangle 4"/>
          <p:cNvSpPr/>
          <p:nvPr/>
        </p:nvSpPr>
        <p:spPr>
          <a:xfrm>
            <a:off x="574154" y="1137684"/>
            <a:ext cx="2514600" cy="244543"/>
          </a:xfrm>
          <a:prstGeom prst="rect">
            <a:avLst/>
          </a:prstGeom>
          <a:solidFill>
            <a:srgbClr val="FCFFC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eSON</a:t>
            </a:r>
            <a:endParaRPr lang="en-US" dirty="0">
              <a:solidFill>
                <a:schemeClr val="tx1"/>
              </a:solidFill>
            </a:endParaRPr>
          </a:p>
        </p:txBody>
      </p:sp>
      <p:sp>
        <p:nvSpPr>
          <p:cNvPr id="6" name="Rectangle 5"/>
          <p:cNvSpPr/>
          <p:nvPr/>
        </p:nvSpPr>
        <p:spPr>
          <a:xfrm>
            <a:off x="3352808" y="1371595"/>
            <a:ext cx="2516375" cy="3434316"/>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rPr>
              <a:t>Programmable Probes</a:t>
            </a:r>
          </a:p>
          <a:p>
            <a:pPr marL="173736" indent="-173736">
              <a:buFontTx/>
              <a:buChar char="-"/>
            </a:pPr>
            <a:r>
              <a:rPr lang="en-US" sz="1000" kern="1200" dirty="0" err="1">
                <a:solidFill>
                  <a:schemeClr val="tx1"/>
                </a:solidFill>
              </a:rPr>
              <a:t>vEPC</a:t>
            </a:r>
            <a:r>
              <a:rPr lang="en-US" sz="1000" kern="1200" dirty="0">
                <a:solidFill>
                  <a:schemeClr val="tx1"/>
                </a:solidFill>
              </a:rPr>
              <a:t> VNFs</a:t>
            </a:r>
            <a:endParaRPr lang="en-US" sz="1000" dirty="0">
              <a:solidFill>
                <a:schemeClr val="tx1"/>
              </a:solidFill>
            </a:endParaRPr>
          </a:p>
          <a:p>
            <a:endParaRPr lang="en-US" sz="1000" dirty="0">
              <a:solidFill>
                <a:schemeClr val="tx1"/>
              </a:solidFill>
            </a:endParaRPr>
          </a:p>
          <a:p>
            <a:endParaRPr lang="en-US" sz="1000" dirty="0">
              <a:solidFill>
                <a:schemeClr val="tx1"/>
              </a:solidFill>
            </a:endParaRPr>
          </a:p>
          <a:p>
            <a:endParaRPr lang="en-US" dirty="0">
              <a:solidFill>
                <a:schemeClr val="tx1"/>
              </a:solidFill>
            </a:endParaRPr>
          </a:p>
          <a:p>
            <a:r>
              <a:rPr lang="en-US" sz="1200" b="1" dirty="0">
                <a:solidFill>
                  <a:schemeClr val="tx1"/>
                </a:solidFill>
              </a:rPr>
              <a:t>Monitoring-as-a-Service</a:t>
            </a:r>
          </a:p>
          <a:p>
            <a:pPr marL="173736" indent="-173736">
              <a:buFontTx/>
              <a:buChar char="-"/>
            </a:pPr>
            <a:r>
              <a:rPr lang="en-US" sz="1000" kern="1200" dirty="0">
                <a:solidFill>
                  <a:schemeClr val="tx1"/>
                </a:solidFill>
              </a:rPr>
              <a:t>Configuration and parser plugins</a:t>
            </a:r>
            <a:endParaRPr lang="en-US" sz="1000" dirty="0">
              <a:solidFill>
                <a:schemeClr val="tx1"/>
              </a:solidFill>
            </a:endParaRPr>
          </a:p>
          <a:p>
            <a:endParaRPr lang="en-US" dirty="0">
              <a:solidFill>
                <a:schemeClr val="tx1"/>
              </a:solidFill>
            </a:endParaRPr>
          </a:p>
          <a:p>
            <a:endParaRPr lang="en-US" dirty="0">
              <a:solidFill>
                <a:schemeClr val="tx1"/>
              </a:solidFill>
            </a:endParaRPr>
          </a:p>
          <a:p>
            <a:r>
              <a:rPr lang="en-US" sz="1200" b="1" dirty="0">
                <a:solidFill>
                  <a:schemeClr val="tx1"/>
                </a:solidFill>
              </a:rPr>
              <a:t>Analytics</a:t>
            </a:r>
          </a:p>
          <a:p>
            <a:pPr marL="171450" indent="-171450">
              <a:buFontTx/>
              <a:buChar char="-"/>
            </a:pPr>
            <a:r>
              <a:rPr lang="en-US" sz="1000" dirty="0" err="1">
                <a:solidFill>
                  <a:schemeClr val="tx1"/>
                </a:solidFill>
              </a:rPr>
              <a:t>vEPC</a:t>
            </a:r>
            <a:r>
              <a:rPr lang="en-US" sz="1000" dirty="0">
                <a:solidFill>
                  <a:schemeClr val="tx1"/>
                </a:solidFill>
              </a:rPr>
              <a:t> service scaling</a:t>
            </a:r>
          </a:p>
          <a:p>
            <a:pPr marL="171450" indent="-171450">
              <a:buFontTx/>
              <a:buChar char="-"/>
            </a:pPr>
            <a:endParaRPr lang="en-US" sz="1000" dirty="0">
              <a:solidFill>
                <a:schemeClr val="tx1"/>
              </a:solidFill>
            </a:endParaRPr>
          </a:p>
          <a:p>
            <a:endParaRPr lang="en-US" sz="1100" dirty="0">
              <a:solidFill>
                <a:schemeClr val="tx1"/>
              </a:solidFill>
            </a:endParaRPr>
          </a:p>
        </p:txBody>
      </p:sp>
      <p:sp>
        <p:nvSpPr>
          <p:cNvPr id="7" name="Rectangle 6"/>
          <p:cNvSpPr/>
          <p:nvPr/>
        </p:nvSpPr>
        <p:spPr>
          <a:xfrm>
            <a:off x="3352807" y="1137684"/>
            <a:ext cx="2516375" cy="244543"/>
          </a:xfrm>
          <a:prstGeom prst="rect">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vEPC</a:t>
            </a:r>
            <a:r>
              <a:rPr lang="en-US" dirty="0">
                <a:solidFill>
                  <a:schemeClr val="tx1"/>
                </a:solidFill>
              </a:rPr>
              <a:t> Optimizations </a:t>
            </a:r>
          </a:p>
        </p:txBody>
      </p:sp>
      <p:sp>
        <p:nvSpPr>
          <p:cNvPr id="8" name="Rectangle 7"/>
          <p:cNvSpPr/>
          <p:nvPr/>
        </p:nvSpPr>
        <p:spPr>
          <a:xfrm>
            <a:off x="6133235" y="1371595"/>
            <a:ext cx="2516375" cy="343431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rPr>
              <a:t>Programmable Probes</a:t>
            </a:r>
          </a:p>
          <a:p>
            <a:pPr marL="173736" indent="-173736">
              <a:buFontTx/>
              <a:buChar char="-"/>
            </a:pPr>
            <a:r>
              <a:rPr lang="en-US" sz="1000" kern="1200" dirty="0">
                <a:solidFill>
                  <a:schemeClr val="tx1"/>
                </a:solidFill>
              </a:rPr>
              <a:t>Smart virtual probes for jitter computation, packet inter arrival time computation</a:t>
            </a:r>
            <a:endParaRPr lang="en-US" sz="1000" dirty="0">
              <a:solidFill>
                <a:schemeClr val="tx1"/>
              </a:solidFill>
            </a:endParaRPr>
          </a:p>
          <a:p>
            <a:endParaRPr lang="en-US" dirty="0">
              <a:solidFill>
                <a:schemeClr val="tx1"/>
              </a:solidFill>
            </a:endParaRPr>
          </a:p>
          <a:p>
            <a:r>
              <a:rPr lang="en-US" sz="1200" b="1" dirty="0">
                <a:solidFill>
                  <a:schemeClr val="tx1"/>
                </a:solidFill>
              </a:rPr>
              <a:t>Monitoring-as-a-Service</a:t>
            </a:r>
          </a:p>
          <a:p>
            <a:pPr marL="173736" indent="-173736">
              <a:buFontTx/>
              <a:buChar char="-"/>
            </a:pPr>
            <a:r>
              <a:rPr lang="en-US" sz="1000" dirty="0">
                <a:solidFill>
                  <a:schemeClr val="tx1"/>
                </a:solidFill>
              </a:rPr>
              <a:t>Framework for smart </a:t>
            </a:r>
            <a:r>
              <a:rPr lang="en-US" sz="1000" dirty="0" err="1">
                <a:solidFill>
                  <a:schemeClr val="tx1"/>
                </a:solidFill>
              </a:rPr>
              <a:t>vProbes</a:t>
            </a:r>
            <a:endParaRPr lang="en-US" sz="1000" kern="1200" dirty="0">
              <a:solidFill>
                <a:schemeClr val="tx1"/>
              </a:solidFill>
            </a:endParaRPr>
          </a:p>
          <a:p>
            <a:endParaRPr lang="en-US" dirty="0">
              <a:solidFill>
                <a:schemeClr val="tx1"/>
              </a:solidFill>
            </a:endParaRPr>
          </a:p>
          <a:p>
            <a:endParaRPr lang="en-US" dirty="0">
              <a:solidFill>
                <a:schemeClr val="tx1"/>
              </a:solidFill>
            </a:endParaRPr>
          </a:p>
          <a:p>
            <a:r>
              <a:rPr lang="en-US" sz="1200" b="1" dirty="0">
                <a:solidFill>
                  <a:schemeClr val="tx1"/>
                </a:solidFill>
              </a:rPr>
              <a:t>Analytics</a:t>
            </a:r>
          </a:p>
          <a:p>
            <a:pPr marL="171450" indent="-171450">
              <a:buFontTx/>
              <a:buChar char="-"/>
            </a:pPr>
            <a:r>
              <a:rPr lang="en-US" sz="1000" dirty="0">
                <a:solidFill>
                  <a:schemeClr val="tx1"/>
                </a:solidFill>
              </a:rPr>
              <a:t>Visualization</a:t>
            </a:r>
          </a:p>
          <a:p>
            <a:pPr marL="171450" indent="-171450">
              <a:buFontTx/>
              <a:buChar char="-"/>
            </a:pPr>
            <a:endParaRPr lang="en-US" sz="1000" dirty="0">
              <a:solidFill>
                <a:schemeClr val="tx1"/>
              </a:solidFill>
            </a:endParaRPr>
          </a:p>
          <a:p>
            <a:endParaRPr lang="en-US" sz="1100" dirty="0">
              <a:solidFill>
                <a:schemeClr val="tx1"/>
              </a:solidFill>
            </a:endParaRPr>
          </a:p>
        </p:txBody>
      </p:sp>
      <p:sp>
        <p:nvSpPr>
          <p:cNvPr id="9" name="Rectangle 8"/>
          <p:cNvSpPr/>
          <p:nvPr/>
        </p:nvSpPr>
        <p:spPr>
          <a:xfrm>
            <a:off x="6133234" y="1137684"/>
            <a:ext cx="2516375" cy="24454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SmartNICs</a:t>
            </a:r>
            <a:r>
              <a:rPr lang="en-US" dirty="0">
                <a:solidFill>
                  <a:schemeClr val="tx1"/>
                </a:solidFill>
              </a:rPr>
              <a:t>?</a:t>
            </a:r>
          </a:p>
        </p:txBody>
      </p:sp>
    </p:spTree>
    <p:extLst>
      <p:ext uri="{BB962C8B-B14F-4D97-AF65-F5344CB8AC3E}">
        <p14:creationId xmlns:p14="http://schemas.microsoft.com/office/powerpoint/2010/main" val="3847640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8" y="-119268"/>
            <a:ext cx="8520599" cy="660266"/>
          </a:xfrm>
          <a:noFill/>
          <a:ln>
            <a:noFill/>
          </a:ln>
        </p:spPr>
        <p:txBody>
          <a:bodyPr vert="horz" lIns="91425" tIns="91425" rIns="91425" bIns="91425" anchor="t" anchorCtr="0">
            <a:noAutofit/>
          </a:bodyPr>
          <a:lstStyle/>
          <a:p>
            <a:r>
              <a:rPr lang="en-US" sz="2700" dirty="0">
                <a:solidFill>
                  <a:srgbClr val="FFFFFF"/>
                </a:solidFill>
                <a:latin typeface="Calibri (Heading)"/>
                <a:cs typeface="Calibri (Heading)"/>
                <a:rtl val="0"/>
              </a:rPr>
              <a:t>A-CORD: Other Exploratory Areas &amp; Inputs from Service Providers</a:t>
            </a:r>
          </a:p>
        </p:txBody>
      </p:sp>
      <p:sp>
        <p:nvSpPr>
          <p:cNvPr id="6" name="Shape 79"/>
          <p:cNvSpPr txBox="1">
            <a:spLocks/>
          </p:cNvSpPr>
          <p:nvPr/>
        </p:nvSpPr>
        <p:spPr>
          <a:xfrm>
            <a:off x="311700" y="929362"/>
            <a:ext cx="8520600" cy="3938473"/>
          </a:xfrm>
          <a:prstGeom prst="rect">
            <a:avLst/>
          </a:prstGeom>
          <a:noFill/>
          <a:ln>
            <a:noFill/>
          </a:ln>
        </p:spPr>
        <p:txBody>
          <a:bodyPr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2133"/>
              </a:spcAft>
              <a:buClr>
                <a:schemeClr val="dk2"/>
              </a:buClr>
              <a:buSzPct val="100000"/>
              <a:buNone/>
              <a:defRPr sz="32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2133"/>
              </a:spcAft>
              <a:buClr>
                <a:schemeClr val="dk2"/>
              </a:buClr>
              <a:buNone/>
              <a:defRPr sz="1900" b="0" i="0" u="none" strike="noStrike" cap="none">
                <a:solidFill>
                  <a:schemeClr val="dk2"/>
                </a:solidFill>
                <a:latin typeface="Arial"/>
                <a:ea typeface="Arial"/>
                <a:cs typeface="Arial"/>
                <a:sym typeface="Arial"/>
              </a:defRPr>
            </a:lvl9pPr>
          </a:lstStyle>
          <a:p>
            <a:pPr marL="457189" indent="-342892">
              <a:spcBef>
                <a:spcPts val="1200"/>
              </a:spcBef>
              <a:spcAft>
                <a:spcPts val="0"/>
              </a:spcAft>
              <a:buFontTx/>
              <a:buChar char="●"/>
            </a:pPr>
            <a:r>
              <a:rPr lang="en-US" sz="1950" dirty="0">
                <a:solidFill>
                  <a:schemeClr val="tx1"/>
                </a:solidFill>
              </a:rPr>
              <a:t>AT&amp;T, Verizon</a:t>
            </a:r>
          </a:p>
          <a:p>
            <a:pPr marL="800028" lvl="1" indent="-342892">
              <a:spcAft>
                <a:spcPts val="0"/>
              </a:spcAft>
              <a:buFontTx/>
              <a:buChar char="●"/>
            </a:pPr>
            <a:r>
              <a:rPr lang="en-US" sz="1350" dirty="0">
                <a:solidFill>
                  <a:schemeClr val="tx1"/>
                </a:solidFill>
              </a:rPr>
              <a:t>Framework for Smart Virtual Probes/Dynamic Analytics using Smart NICs and P4 enabled devices that perform simple aggregation and simple analytics on the target itself to enable low latency control loops close to the targets and reduce the amount of probe data sent to higher layers</a:t>
            </a:r>
          </a:p>
          <a:p>
            <a:pPr marL="457189" indent="-342892">
              <a:spcBef>
                <a:spcPts val="1200"/>
              </a:spcBef>
              <a:spcAft>
                <a:spcPts val="0"/>
              </a:spcAft>
              <a:buFontTx/>
              <a:buChar char="●"/>
            </a:pPr>
            <a:r>
              <a:rPr lang="en-US" sz="1950" dirty="0">
                <a:solidFill>
                  <a:schemeClr val="tx1"/>
                </a:solidFill>
              </a:rPr>
              <a:t>Google</a:t>
            </a:r>
          </a:p>
          <a:p>
            <a:pPr marL="800028" lvl="1" indent="-342892">
              <a:spcAft>
                <a:spcPts val="225"/>
              </a:spcAft>
              <a:buFontTx/>
              <a:buChar char="●"/>
            </a:pPr>
            <a:r>
              <a:rPr lang="en-US" sz="1350" dirty="0">
                <a:solidFill>
                  <a:schemeClr val="tx1"/>
                </a:solidFill>
              </a:rPr>
              <a:t>Focus more on OAM analytics</a:t>
            </a:r>
          </a:p>
          <a:p>
            <a:pPr marL="1142870" lvl="2" indent="-342892">
              <a:spcAft>
                <a:spcPts val="225"/>
              </a:spcAft>
              <a:buFontTx/>
              <a:buChar char="●"/>
            </a:pPr>
            <a:r>
              <a:rPr lang="en-US" sz="1350" dirty="0">
                <a:solidFill>
                  <a:schemeClr val="tx1"/>
                </a:solidFill>
              </a:rPr>
              <a:t>Release Qualification (Release Impact Analytics) by aggregating &amp; correlating probe data using build/release tags</a:t>
            </a:r>
          </a:p>
          <a:p>
            <a:pPr marL="800028" lvl="1" indent="-342892">
              <a:spcAft>
                <a:spcPts val="225"/>
              </a:spcAft>
              <a:buFontTx/>
              <a:buChar char="●"/>
            </a:pPr>
            <a:r>
              <a:rPr lang="en-US" sz="1350" dirty="0">
                <a:solidFill>
                  <a:schemeClr val="tx1"/>
                </a:solidFill>
              </a:rPr>
              <a:t>Framework for Hierarchical/Cross-site Analytics</a:t>
            </a:r>
          </a:p>
          <a:p>
            <a:pPr marL="800028" lvl="1" indent="-342892">
              <a:spcAft>
                <a:spcPts val="225"/>
              </a:spcAft>
              <a:buFontTx/>
              <a:buChar char="●"/>
            </a:pPr>
            <a:r>
              <a:rPr lang="en-US" sz="1350" dirty="0">
                <a:solidFill>
                  <a:schemeClr val="tx1"/>
                </a:solidFill>
              </a:rPr>
              <a:t>Emphasizing to have a common Probe Definition language (</a:t>
            </a:r>
            <a:r>
              <a:rPr lang="en-US" sz="1350" dirty="0" err="1">
                <a:solidFill>
                  <a:schemeClr val="tx1"/>
                </a:solidFill>
              </a:rPr>
              <a:t>OpenConfig</a:t>
            </a:r>
            <a:r>
              <a:rPr lang="en-US" sz="1350" dirty="0">
                <a:solidFill>
                  <a:schemeClr val="tx1"/>
                </a:solidFill>
              </a:rPr>
              <a:t>/Yang…</a:t>
            </a:r>
            <a:r>
              <a:rPr lang="en-US" sz="1350" dirty="0" err="1">
                <a:solidFill>
                  <a:schemeClr val="tx1"/>
                </a:solidFill>
              </a:rPr>
              <a:t>etc</a:t>
            </a:r>
            <a:r>
              <a:rPr lang="en-US" sz="1350" dirty="0">
                <a:solidFill>
                  <a:schemeClr val="tx1"/>
                </a:solidFill>
              </a:rPr>
              <a:t>)</a:t>
            </a:r>
          </a:p>
          <a:p>
            <a:pPr marL="800028" lvl="1" indent="-342892">
              <a:spcAft>
                <a:spcPts val="225"/>
              </a:spcAft>
              <a:buFontTx/>
              <a:buChar char="●"/>
            </a:pPr>
            <a:r>
              <a:rPr lang="en-US" sz="1350" dirty="0">
                <a:solidFill>
                  <a:schemeClr val="tx1"/>
                </a:solidFill>
              </a:rPr>
              <a:t>Tenant Quota enforcement such that one tenant doesn’t swamp TSDB</a:t>
            </a:r>
          </a:p>
          <a:p>
            <a:pPr marL="800028" lvl="1" indent="-342892">
              <a:spcAft>
                <a:spcPts val="225"/>
              </a:spcAft>
              <a:buFontTx/>
              <a:buChar char="●"/>
            </a:pPr>
            <a:r>
              <a:rPr lang="en-US" sz="1350" dirty="0">
                <a:solidFill>
                  <a:schemeClr val="tx1"/>
                </a:solidFill>
              </a:rPr>
              <a:t>Explore </a:t>
            </a:r>
            <a:r>
              <a:rPr lang="en-US" sz="1350" dirty="0" err="1">
                <a:solidFill>
                  <a:schemeClr val="tx1"/>
                </a:solidFill>
              </a:rPr>
              <a:t>OpenConfig</a:t>
            </a:r>
            <a:r>
              <a:rPr lang="en-US" sz="1350" dirty="0">
                <a:solidFill>
                  <a:schemeClr val="tx1"/>
                </a:solidFill>
              </a:rPr>
              <a:t> for vendor neutral framework to discover the telemetry capabilities of network elements, to program targets/probes and specifying desired data &amp; its format.</a:t>
            </a:r>
          </a:p>
          <a:p>
            <a:pPr marL="800028" lvl="1" indent="-342892">
              <a:spcBef>
                <a:spcPts val="1200"/>
              </a:spcBef>
              <a:spcAft>
                <a:spcPts val="0"/>
              </a:spcAft>
              <a:buFontTx/>
              <a:buChar char="●"/>
            </a:pPr>
            <a:endParaRPr lang="en-US" sz="1350" dirty="0">
              <a:solidFill>
                <a:schemeClr val="tx1"/>
              </a:solidFill>
            </a:endParaRPr>
          </a:p>
        </p:txBody>
      </p:sp>
    </p:spTree>
    <p:extLst>
      <p:ext uri="{BB962C8B-B14F-4D97-AF65-F5344CB8AC3E}">
        <p14:creationId xmlns:p14="http://schemas.microsoft.com/office/powerpoint/2010/main" val="1965891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 Placeholder 2"/>
          <p:cNvSpPr>
            <a:spLocks noGrp="1"/>
          </p:cNvSpPr>
          <p:nvPr>
            <p:ph type="body" idx="1"/>
          </p:nvPr>
        </p:nvSpPr>
        <p:spPr/>
        <p:txBody>
          <a:bodyPr>
            <a:normAutofit fontScale="92500"/>
          </a:bodyPr>
          <a:lstStyle/>
          <a:p>
            <a:pPr marL="342900" indent="-342900">
              <a:buFont typeface="Arial" panose="020B0604020202020204" pitchFamily="34" charset="0"/>
              <a:buChar char="•"/>
            </a:pPr>
            <a:r>
              <a:rPr lang="en-US" dirty="0">
                <a:solidFill>
                  <a:schemeClr val="tx1"/>
                </a:solidFill>
              </a:rPr>
              <a:t>A-CORD enables programmable observability and closed loop control based on analytics</a:t>
            </a:r>
          </a:p>
          <a:p>
            <a:pPr marL="800100" lvl="1" indent="-342900">
              <a:buFont typeface="Arial" panose="020B0604020202020204" pitchFamily="34" charset="0"/>
              <a:buChar char="•"/>
            </a:pPr>
            <a:r>
              <a:rPr lang="en-US" sz="1800" dirty="0">
                <a:solidFill>
                  <a:schemeClr val="tx1"/>
                </a:solidFill>
              </a:rPr>
              <a:t>Fully exploits SDN &amp; NFV</a:t>
            </a:r>
          </a:p>
          <a:p>
            <a:pPr marL="800100" lvl="1" indent="-342900">
              <a:buFont typeface="Arial" panose="020B0604020202020204" pitchFamily="34" charset="0"/>
              <a:buChar char="•"/>
            </a:pPr>
            <a:r>
              <a:rPr lang="en-US" sz="1800" dirty="0">
                <a:solidFill>
                  <a:schemeClr val="tx1"/>
                </a:solidFill>
              </a:rPr>
              <a:t>Fully exploits Micro-Services</a:t>
            </a:r>
          </a:p>
          <a:p>
            <a:pPr marL="800100" lvl="1" indent="-342900">
              <a:buFont typeface="Arial" panose="020B0604020202020204" pitchFamily="34" charset="0"/>
              <a:buChar char="•"/>
            </a:pPr>
            <a:r>
              <a:rPr lang="en-US" sz="1800" dirty="0">
                <a:solidFill>
                  <a:schemeClr val="tx1"/>
                </a:solidFill>
              </a:rPr>
              <a:t>Monitoring-as-a-Service provides programmable observability</a:t>
            </a:r>
          </a:p>
          <a:p>
            <a:pPr marL="800100" lvl="1" indent="-342900">
              <a:buFont typeface="Arial" panose="020B0604020202020204" pitchFamily="34" charset="0"/>
              <a:buChar char="•"/>
            </a:pPr>
            <a:r>
              <a:rPr lang="en-US" sz="1800" dirty="0">
                <a:solidFill>
                  <a:schemeClr val="tx1"/>
                </a:solidFill>
              </a:rPr>
              <a:t>Analytics Engines derive intelligent control decisions from the collected data</a:t>
            </a:r>
          </a:p>
          <a:p>
            <a:pPr marL="800100" lvl="1" indent="-342900">
              <a:buFont typeface="Arial" panose="020B0604020202020204" pitchFamily="34" charset="0"/>
              <a:buChar char="•"/>
            </a:pPr>
            <a:r>
              <a:rPr lang="en-US" sz="1800" dirty="0">
                <a:solidFill>
                  <a:schemeClr val="tx1"/>
                </a:solidFill>
              </a:rPr>
              <a:t>XOS+ONOS executes the control decisions on the CORD system</a:t>
            </a:r>
          </a:p>
        </p:txBody>
      </p:sp>
    </p:spTree>
    <p:extLst>
      <p:ext uri="{BB962C8B-B14F-4D97-AF65-F5344CB8AC3E}">
        <p14:creationId xmlns:p14="http://schemas.microsoft.com/office/powerpoint/2010/main" val="172458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87559"/>
            <a:ext cx="8520600" cy="572700"/>
          </a:xfrm>
          <a:prstGeom prst="rect">
            <a:avLst/>
          </a:prstGeom>
        </p:spPr>
        <p:txBody>
          <a:bodyPr lIns="91425" tIns="91425" rIns="91425" bIns="91425" anchor="t" anchorCtr="0">
            <a:noAutofit/>
          </a:bodyPr>
          <a:lstStyle/>
          <a:p>
            <a:pPr lvl="0">
              <a:spcBef>
                <a:spcPts val="0"/>
              </a:spcBef>
              <a:buNone/>
            </a:pPr>
            <a:r>
              <a:rPr lang="en-US" dirty="0"/>
              <a:t>A-CORD</a:t>
            </a:r>
          </a:p>
        </p:txBody>
      </p:sp>
      <p:sp>
        <p:nvSpPr>
          <p:cNvPr id="79" name="Shape 79"/>
          <p:cNvSpPr txBox="1">
            <a:spLocks noGrp="1"/>
          </p:cNvSpPr>
          <p:nvPr>
            <p:ph type="body" idx="1"/>
          </p:nvPr>
        </p:nvSpPr>
        <p:spPr>
          <a:xfrm>
            <a:off x="311700" y="929361"/>
            <a:ext cx="8520600" cy="3938473"/>
          </a:xfrm>
          <a:prstGeom prst="rect">
            <a:avLst/>
          </a:prstGeom>
        </p:spPr>
        <p:txBody>
          <a:bodyPr lIns="91425" tIns="91425" rIns="91425" bIns="91425" anchor="t" anchorCtr="0">
            <a:normAutofit fontScale="92500" lnSpcReduction="10000"/>
          </a:bodyPr>
          <a:lstStyle/>
          <a:p>
            <a:pPr marL="457200" lvl="0" indent="-342900" rtl="0">
              <a:spcBef>
                <a:spcPts val="1200"/>
              </a:spcBef>
              <a:spcAft>
                <a:spcPts val="0"/>
              </a:spcAft>
              <a:buSzPct val="100000"/>
              <a:buChar char="●"/>
            </a:pPr>
            <a:r>
              <a:rPr lang="en-US" sz="1800" dirty="0">
                <a:solidFill>
                  <a:schemeClr val="tx1"/>
                </a:solidFill>
              </a:rPr>
              <a:t>Programmable probes: Infrastructure and Service level probes</a:t>
            </a:r>
          </a:p>
          <a:p>
            <a:pPr marL="914400" lvl="1" indent="-330200" rtl="0">
              <a:lnSpc>
                <a:spcPct val="100000"/>
              </a:lnSpc>
              <a:spcBef>
                <a:spcPts val="0"/>
              </a:spcBef>
              <a:spcAft>
                <a:spcPts val="0"/>
              </a:spcAft>
              <a:buSzPct val="100000"/>
              <a:buChar char="○"/>
            </a:pPr>
            <a:r>
              <a:rPr lang="en-US" sz="1600" dirty="0">
                <a:solidFill>
                  <a:schemeClr val="tx1"/>
                </a:solidFill>
              </a:rPr>
              <a:t>Hardware building blocks: Access devices (OLT), Switches, Servers, ROADMs</a:t>
            </a:r>
          </a:p>
          <a:p>
            <a:pPr marL="914400" lvl="1" indent="-330200" rtl="0">
              <a:lnSpc>
                <a:spcPct val="100000"/>
              </a:lnSpc>
              <a:spcBef>
                <a:spcPts val="0"/>
              </a:spcBef>
              <a:spcAft>
                <a:spcPts val="0"/>
              </a:spcAft>
              <a:buSzPct val="100000"/>
              <a:buChar char="○"/>
            </a:pPr>
            <a:r>
              <a:rPr lang="en-US" sz="1600" dirty="0">
                <a:solidFill>
                  <a:schemeClr val="tx1"/>
                </a:solidFill>
              </a:rPr>
              <a:t>Software building blocks: </a:t>
            </a:r>
            <a:r>
              <a:rPr lang="en-US" sz="1600" dirty="0" err="1">
                <a:solidFill>
                  <a:schemeClr val="tx1"/>
                </a:solidFill>
              </a:rPr>
              <a:t>vBBU</a:t>
            </a:r>
            <a:r>
              <a:rPr lang="en-US" sz="1600" dirty="0">
                <a:solidFill>
                  <a:schemeClr val="tx1"/>
                </a:solidFill>
              </a:rPr>
              <a:t>, Service VNFs running in VMs/Containers</a:t>
            </a:r>
          </a:p>
          <a:p>
            <a:pPr marL="457200" indent="-342900">
              <a:spcBef>
                <a:spcPts val="1200"/>
              </a:spcBef>
              <a:spcAft>
                <a:spcPts val="0"/>
              </a:spcAft>
              <a:buSzPct val="100000"/>
              <a:buFont typeface="Arial"/>
              <a:buChar char="●"/>
            </a:pPr>
            <a:r>
              <a:rPr lang="en-US" sz="1800" dirty="0">
                <a:solidFill>
                  <a:schemeClr val="tx1"/>
                </a:solidFill>
              </a:rPr>
              <a:t>Monitoring-as-a-Service</a:t>
            </a:r>
          </a:p>
          <a:p>
            <a:pPr marL="914400" lvl="1" indent="-330200">
              <a:lnSpc>
                <a:spcPct val="100000"/>
              </a:lnSpc>
              <a:spcAft>
                <a:spcPts val="0"/>
              </a:spcAft>
              <a:buSzPct val="100000"/>
              <a:buChar char="○"/>
            </a:pPr>
            <a:r>
              <a:rPr lang="en-US" sz="1600" dirty="0">
                <a:solidFill>
                  <a:schemeClr val="tx1"/>
                </a:solidFill>
              </a:rPr>
              <a:t>Decouples analytics engines from underlying targets</a:t>
            </a:r>
          </a:p>
          <a:p>
            <a:pPr marL="914400" lvl="1" indent="-330200">
              <a:lnSpc>
                <a:spcPct val="100000"/>
              </a:lnSpc>
              <a:spcAft>
                <a:spcPts val="0"/>
              </a:spcAft>
              <a:buSzPct val="100000"/>
              <a:buChar char="○"/>
            </a:pPr>
            <a:r>
              <a:rPr lang="en-US" sz="1600" dirty="0">
                <a:solidFill>
                  <a:schemeClr val="tx1"/>
                </a:solidFill>
              </a:rPr>
              <a:t>Unified interface to program and observe hardware and software probes</a:t>
            </a:r>
          </a:p>
          <a:p>
            <a:pPr marL="914400" lvl="1" indent="-330200" rtl="0">
              <a:lnSpc>
                <a:spcPct val="100000"/>
              </a:lnSpc>
              <a:spcBef>
                <a:spcPts val="0"/>
              </a:spcBef>
              <a:spcAft>
                <a:spcPts val="0"/>
              </a:spcAft>
              <a:buSzPct val="100000"/>
              <a:buChar char="○"/>
            </a:pPr>
            <a:r>
              <a:rPr lang="en-US" sz="1600" dirty="0">
                <a:solidFill>
                  <a:schemeClr val="tx1"/>
                </a:solidFill>
              </a:rPr>
              <a:t>Scalable Time Series Data Store for traces of observed data and analysis results</a:t>
            </a:r>
          </a:p>
          <a:p>
            <a:pPr marL="457200" lvl="0" indent="-342900">
              <a:spcBef>
                <a:spcPts val="1200"/>
              </a:spcBef>
              <a:spcAft>
                <a:spcPts val="0"/>
              </a:spcAft>
              <a:buSzPct val="100000"/>
              <a:buFont typeface="Arial"/>
              <a:buChar char="●"/>
            </a:pPr>
            <a:r>
              <a:rPr lang="en-US" sz="1800" dirty="0">
                <a:solidFill>
                  <a:schemeClr val="tx1"/>
                </a:solidFill>
              </a:rPr>
              <a:t>Analytics Engines</a:t>
            </a:r>
          </a:p>
          <a:p>
            <a:pPr marL="914400" lvl="1" indent="-330200">
              <a:lnSpc>
                <a:spcPct val="100000"/>
              </a:lnSpc>
              <a:spcAft>
                <a:spcPts val="0"/>
              </a:spcAft>
              <a:buSzPct val="100000"/>
              <a:buChar char="○"/>
            </a:pPr>
            <a:r>
              <a:rPr lang="en-US" sz="1600" dirty="0">
                <a:solidFill>
                  <a:schemeClr val="tx1"/>
                </a:solidFill>
              </a:rPr>
              <a:t>Performs real-time and batch analytic computing of collected data</a:t>
            </a:r>
          </a:p>
          <a:p>
            <a:pPr marL="914400" lvl="1" indent="-330200" rtl="0">
              <a:lnSpc>
                <a:spcPct val="100000"/>
              </a:lnSpc>
              <a:spcBef>
                <a:spcPts val="0"/>
              </a:spcBef>
              <a:spcAft>
                <a:spcPts val="0"/>
              </a:spcAft>
              <a:buSzPct val="100000"/>
              <a:buChar char="○"/>
            </a:pPr>
            <a:r>
              <a:rPr lang="en-US" sz="1600" dirty="0">
                <a:solidFill>
                  <a:schemeClr val="tx1"/>
                </a:solidFill>
              </a:rPr>
              <a:t>Can be simple open source versions or sophisticated closed proprietary ones</a:t>
            </a:r>
          </a:p>
          <a:p>
            <a:pPr marL="914400" lvl="1" indent="-330200">
              <a:lnSpc>
                <a:spcPct val="100000"/>
              </a:lnSpc>
              <a:spcAft>
                <a:spcPts val="0"/>
              </a:spcAft>
              <a:buSzPct val="100000"/>
              <a:buFont typeface="Arial"/>
              <a:buChar char="○"/>
            </a:pPr>
            <a:r>
              <a:rPr lang="en-US" sz="1600" i="1" dirty="0">
                <a:solidFill>
                  <a:schemeClr val="tx1"/>
                </a:solidFill>
              </a:rPr>
              <a:t>Examples</a:t>
            </a:r>
            <a:r>
              <a:rPr lang="en-US" sz="1600" dirty="0">
                <a:solidFill>
                  <a:schemeClr val="tx1"/>
                </a:solidFill>
              </a:rPr>
              <a:t>: Root cause analysis/Diagnostics, Resource optimization, Resource capacity predictions, Fault prediction</a:t>
            </a:r>
          </a:p>
          <a:p>
            <a:pPr marL="457200" indent="-342900">
              <a:spcBef>
                <a:spcPts val="1200"/>
              </a:spcBef>
              <a:spcAft>
                <a:spcPts val="0"/>
              </a:spcAft>
              <a:buSzPct val="100000"/>
              <a:buFont typeface="Arial"/>
              <a:buChar char="●"/>
            </a:pPr>
            <a:r>
              <a:rPr lang="en-US" sz="1800" dirty="0">
                <a:solidFill>
                  <a:schemeClr val="tx1"/>
                </a:solidFill>
              </a:rPr>
              <a:t>Closed loop control</a:t>
            </a:r>
          </a:p>
          <a:p>
            <a:pPr marL="914400" lvl="1" indent="-330200">
              <a:lnSpc>
                <a:spcPct val="100000"/>
              </a:lnSpc>
              <a:spcAft>
                <a:spcPts val="0"/>
              </a:spcAft>
              <a:buSzPct val="100000"/>
              <a:buChar char="○"/>
            </a:pPr>
            <a:r>
              <a:rPr lang="en-US" sz="1600" i="1" dirty="0">
                <a:solidFill>
                  <a:schemeClr val="tx1"/>
                </a:solidFill>
              </a:rPr>
              <a:t>Examples</a:t>
            </a:r>
            <a:r>
              <a:rPr lang="en-US" sz="1600" dirty="0">
                <a:solidFill>
                  <a:schemeClr val="tx1"/>
                </a:solidFill>
              </a:rPr>
              <a:t>: SDN enabled devices - Flow rerouting, Scaling and load balancing of services running in VMs/Containers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87559"/>
            <a:ext cx="8520600" cy="572700"/>
          </a:xfrm>
          <a:prstGeom prst="rect">
            <a:avLst/>
          </a:prstGeom>
        </p:spPr>
        <p:txBody>
          <a:bodyPr lIns="91425" tIns="91425" rIns="91425" bIns="91425" anchor="t" anchorCtr="0">
            <a:noAutofit/>
          </a:bodyPr>
          <a:lstStyle/>
          <a:p>
            <a:pPr lvl="0">
              <a:spcBef>
                <a:spcPts val="0"/>
              </a:spcBef>
              <a:buNone/>
            </a:pPr>
            <a:r>
              <a:rPr lang="en-US" dirty="0"/>
              <a:t>Monitoring-as-a-Service</a:t>
            </a:r>
          </a:p>
        </p:txBody>
      </p:sp>
      <p:sp>
        <p:nvSpPr>
          <p:cNvPr id="196" name="Shape 196"/>
          <p:cNvSpPr txBox="1">
            <a:spLocks noGrp="1"/>
          </p:cNvSpPr>
          <p:nvPr>
            <p:ph type="body" idx="1"/>
          </p:nvPr>
        </p:nvSpPr>
        <p:spPr>
          <a:xfrm>
            <a:off x="117692" y="1201118"/>
            <a:ext cx="4357500" cy="3360260"/>
          </a:xfrm>
          <a:prstGeom prst="rect">
            <a:avLst/>
          </a:prstGeom>
        </p:spPr>
        <p:txBody>
          <a:bodyPr lIns="91425" tIns="91425" rIns="91425" bIns="91425" anchor="t" anchorCtr="0">
            <a:normAutofit lnSpcReduction="10000"/>
          </a:bodyPr>
          <a:lstStyle/>
          <a:p>
            <a:pPr marL="412750" lvl="0" indent="-285750" rtl="0">
              <a:spcBef>
                <a:spcPts val="0"/>
              </a:spcBef>
              <a:spcAft>
                <a:spcPts val="0"/>
              </a:spcAft>
              <a:buSzPct val="100000"/>
              <a:buFont typeface="Wingdings" panose="05000000000000000000" pitchFamily="2" charset="2"/>
              <a:buChar char="Ø"/>
            </a:pPr>
            <a:r>
              <a:rPr lang="en-US" sz="1600" dirty="0">
                <a:solidFill>
                  <a:schemeClr val="accent1">
                    <a:lumMod val="75000"/>
                  </a:schemeClr>
                </a:solidFill>
              </a:rPr>
              <a:t>Scalable, Multi-tenant Service</a:t>
            </a:r>
          </a:p>
          <a:p>
            <a:pPr marL="412750" lvl="0" indent="-285750" rtl="0">
              <a:spcBef>
                <a:spcPts val="0"/>
              </a:spcBef>
              <a:spcAft>
                <a:spcPts val="0"/>
              </a:spcAft>
              <a:buSzPct val="100000"/>
              <a:buFont typeface="Wingdings" panose="05000000000000000000" pitchFamily="2" charset="2"/>
              <a:buChar char="Ø"/>
            </a:pPr>
            <a:r>
              <a:rPr lang="en-US" sz="1600" dirty="0">
                <a:solidFill>
                  <a:schemeClr val="accent1">
                    <a:lumMod val="75000"/>
                  </a:schemeClr>
                </a:solidFill>
              </a:rPr>
              <a:t>Leverages Micro-services Architecture</a:t>
            </a:r>
          </a:p>
          <a:p>
            <a:pPr marL="412750" lvl="0" indent="-285750">
              <a:spcAft>
                <a:spcPts val="0"/>
              </a:spcAft>
              <a:buSzPct val="100000"/>
              <a:buFont typeface="Wingdings" panose="05000000000000000000" pitchFamily="2" charset="2"/>
              <a:buChar char="Ø"/>
            </a:pPr>
            <a:r>
              <a:rPr lang="en-US" sz="1600" dirty="0">
                <a:solidFill>
                  <a:schemeClr val="accent1">
                    <a:lumMod val="75000"/>
                  </a:schemeClr>
                </a:solidFill>
              </a:rPr>
              <a:t>Decouples applications from probes</a:t>
            </a:r>
          </a:p>
          <a:p>
            <a:pPr marL="412750" lvl="0" indent="-285750">
              <a:spcAft>
                <a:spcPts val="0"/>
              </a:spcAft>
              <a:buSzPct val="100000"/>
              <a:buFont typeface="Wingdings" panose="05000000000000000000" pitchFamily="2" charset="2"/>
              <a:buChar char="Ø"/>
            </a:pPr>
            <a:r>
              <a:rPr lang="en-US" sz="1600" dirty="0">
                <a:solidFill>
                  <a:schemeClr val="accent1">
                    <a:lumMod val="75000"/>
                  </a:schemeClr>
                </a:solidFill>
              </a:rPr>
              <a:t>Collect once, consume by many apps</a:t>
            </a:r>
          </a:p>
          <a:p>
            <a:pPr marL="412750" lvl="0" indent="-285750">
              <a:spcAft>
                <a:spcPts val="0"/>
              </a:spcAft>
              <a:buSzPct val="100000"/>
              <a:buFont typeface="Wingdings" panose="05000000000000000000" pitchFamily="2" charset="2"/>
              <a:buChar char="Ø"/>
            </a:pPr>
            <a:r>
              <a:rPr lang="en-US" sz="1600" dirty="0">
                <a:solidFill>
                  <a:schemeClr val="accent1">
                    <a:lumMod val="75000"/>
                  </a:schemeClr>
                </a:solidFill>
              </a:rPr>
              <a:t>Applications can be data sources too</a:t>
            </a:r>
          </a:p>
          <a:p>
            <a:pPr marL="412750" lvl="0" indent="-285750">
              <a:spcAft>
                <a:spcPts val="0"/>
              </a:spcAft>
              <a:buSzPct val="100000"/>
              <a:buFont typeface="Wingdings" panose="05000000000000000000" pitchFamily="2" charset="2"/>
              <a:buChar char="Ø"/>
            </a:pPr>
            <a:r>
              <a:rPr lang="en-US" sz="1600" dirty="0">
                <a:solidFill>
                  <a:schemeClr val="accent1">
                    <a:lumMod val="75000"/>
                  </a:schemeClr>
                </a:solidFill>
              </a:rPr>
              <a:t>New analytics &amp; probes can be easily brought-in</a:t>
            </a:r>
          </a:p>
          <a:p>
            <a:pPr marL="127000" lvl="0" rtl="0">
              <a:spcBef>
                <a:spcPts val="0"/>
              </a:spcBef>
              <a:spcAft>
                <a:spcPts val="0"/>
              </a:spcAft>
              <a:buSzPct val="100000"/>
            </a:pPr>
            <a:endParaRPr lang="en-US" sz="1600" dirty="0">
              <a:solidFill>
                <a:srgbClr val="0070C0"/>
              </a:solidFill>
            </a:endParaRPr>
          </a:p>
          <a:p>
            <a:pPr marL="457200" lvl="0" indent="-330200" rtl="0">
              <a:spcBef>
                <a:spcPts val="600"/>
              </a:spcBef>
              <a:spcAft>
                <a:spcPts val="0"/>
              </a:spcAft>
              <a:buSzPct val="100000"/>
              <a:buChar char="●"/>
            </a:pPr>
            <a:r>
              <a:rPr lang="en-US" sz="1600" dirty="0">
                <a:solidFill>
                  <a:schemeClr val="tx1"/>
                </a:solidFill>
              </a:rPr>
              <a:t>Data Collection Service</a:t>
            </a:r>
          </a:p>
          <a:p>
            <a:pPr marL="457200" indent="-330200">
              <a:spcBef>
                <a:spcPts val="600"/>
              </a:spcBef>
              <a:spcAft>
                <a:spcPts val="0"/>
              </a:spcAft>
              <a:buSzPct val="100000"/>
              <a:buFont typeface="Arial"/>
              <a:buChar char="●"/>
            </a:pPr>
            <a:r>
              <a:rPr lang="en-US" sz="1600" dirty="0">
                <a:solidFill>
                  <a:schemeClr val="tx1"/>
                </a:solidFill>
              </a:rPr>
              <a:t>Probe Configuration Service</a:t>
            </a:r>
          </a:p>
          <a:p>
            <a:pPr marL="457200" lvl="0" indent="-330200" rtl="0">
              <a:spcBef>
                <a:spcPts val="600"/>
              </a:spcBef>
              <a:spcAft>
                <a:spcPts val="0"/>
              </a:spcAft>
              <a:buSzPct val="100000"/>
              <a:buChar char="●"/>
            </a:pPr>
            <a:r>
              <a:rPr lang="en-US" sz="1600" dirty="0">
                <a:solidFill>
                  <a:schemeClr val="tx1"/>
                </a:solidFill>
              </a:rPr>
              <a:t>Data Storage Service</a:t>
            </a:r>
          </a:p>
          <a:p>
            <a:pPr marL="457200" lvl="0" indent="-330200" rtl="0">
              <a:spcBef>
                <a:spcPts val="600"/>
              </a:spcBef>
              <a:spcAft>
                <a:spcPts val="0"/>
              </a:spcAft>
              <a:buSzPct val="100000"/>
              <a:buChar char="●"/>
            </a:pPr>
            <a:r>
              <a:rPr lang="en-US" sz="1600" dirty="0">
                <a:solidFill>
                  <a:schemeClr val="tx1"/>
                </a:solidFill>
              </a:rPr>
              <a:t>Data Delivery Services</a:t>
            </a:r>
          </a:p>
        </p:txBody>
      </p:sp>
      <p:sp>
        <p:nvSpPr>
          <p:cNvPr id="197" name="Shape 197"/>
          <p:cNvSpPr/>
          <p:nvPr/>
        </p:nvSpPr>
        <p:spPr>
          <a:xfrm>
            <a:off x="4789295" y="1983650"/>
            <a:ext cx="4081200" cy="1471200"/>
          </a:xfrm>
          <a:prstGeom prst="roundRect">
            <a:avLst>
              <a:gd name="adj" fmla="val 16667"/>
            </a:avLst>
          </a:prstGeom>
          <a:noFill/>
          <a:ln w="38100" cap="flat" cmpd="sng">
            <a:solidFill>
              <a:srgbClr val="A64D79"/>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8" name="Shape 198"/>
          <p:cNvSpPr/>
          <p:nvPr/>
        </p:nvSpPr>
        <p:spPr>
          <a:xfrm>
            <a:off x="6889324" y="2394425"/>
            <a:ext cx="1924200" cy="4764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1100" b="1"/>
          </a:p>
        </p:txBody>
      </p:sp>
      <p:sp>
        <p:nvSpPr>
          <p:cNvPr id="199" name="Shape 199"/>
          <p:cNvSpPr/>
          <p:nvPr/>
        </p:nvSpPr>
        <p:spPr>
          <a:xfrm>
            <a:off x="7459825" y="2623007"/>
            <a:ext cx="778800" cy="222000"/>
          </a:xfrm>
          <a:prstGeom prst="flowChartMagneticDisk">
            <a:avLst/>
          </a:prstGeom>
          <a:solidFill>
            <a:srgbClr val="EEECE1"/>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lnSpc>
                <a:spcPct val="150000"/>
              </a:lnSpc>
              <a:spcBef>
                <a:spcPts val="1200"/>
              </a:spcBef>
              <a:buNone/>
            </a:pPr>
            <a:r>
              <a:rPr lang="en-US" sz="800" b="1" dirty="0"/>
              <a:t>TSDB</a:t>
            </a:r>
          </a:p>
        </p:txBody>
      </p:sp>
      <p:sp>
        <p:nvSpPr>
          <p:cNvPr id="200" name="Shape 200"/>
          <p:cNvSpPr txBox="1"/>
          <p:nvPr/>
        </p:nvSpPr>
        <p:spPr>
          <a:xfrm>
            <a:off x="7283161" y="2480551"/>
            <a:ext cx="1092300" cy="117900"/>
          </a:xfrm>
          <a:prstGeom prst="rect">
            <a:avLst/>
          </a:prstGeom>
          <a:noFill/>
          <a:ln>
            <a:noFill/>
          </a:ln>
        </p:spPr>
        <p:txBody>
          <a:bodyPr lIns="91425" tIns="91425" rIns="91425" bIns="91425" anchor="ctr" anchorCtr="0">
            <a:noAutofit/>
          </a:bodyPr>
          <a:lstStyle/>
          <a:p>
            <a:pPr lvl="0" algn="ctr" rtl="0">
              <a:spcBef>
                <a:spcPts val="0"/>
              </a:spcBef>
              <a:buNone/>
            </a:pPr>
            <a:r>
              <a:rPr lang="en-US" sz="1000" b="1" dirty="0">
                <a:solidFill>
                  <a:schemeClr val="lt1"/>
                </a:solidFill>
              </a:rPr>
              <a:t>Data Storage</a:t>
            </a:r>
          </a:p>
        </p:txBody>
      </p:sp>
      <p:sp>
        <p:nvSpPr>
          <p:cNvPr id="201" name="Shape 201"/>
          <p:cNvSpPr txBox="1"/>
          <p:nvPr/>
        </p:nvSpPr>
        <p:spPr>
          <a:xfrm>
            <a:off x="5991622" y="2026667"/>
            <a:ext cx="1670889" cy="117900"/>
          </a:xfrm>
          <a:prstGeom prst="rect">
            <a:avLst/>
          </a:prstGeom>
          <a:noFill/>
          <a:ln>
            <a:noFill/>
          </a:ln>
        </p:spPr>
        <p:txBody>
          <a:bodyPr lIns="91425" tIns="91425" rIns="91425" bIns="91425" anchor="ctr" anchorCtr="0">
            <a:noAutofit/>
          </a:bodyPr>
          <a:lstStyle/>
          <a:p>
            <a:pPr lvl="0" algn="ctr" rtl="0">
              <a:spcBef>
                <a:spcPts val="0"/>
              </a:spcBef>
              <a:buNone/>
            </a:pPr>
            <a:r>
              <a:rPr lang="en-US" sz="1000" b="1" dirty="0"/>
              <a:t>Monitoring-as-a-Service</a:t>
            </a:r>
          </a:p>
        </p:txBody>
      </p:sp>
      <p:sp>
        <p:nvSpPr>
          <p:cNvPr id="202" name="Shape 202"/>
          <p:cNvSpPr/>
          <p:nvPr/>
        </p:nvSpPr>
        <p:spPr>
          <a:xfrm>
            <a:off x="4899508" y="2924150"/>
            <a:ext cx="1924200" cy="4764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100" b="1">
              <a:solidFill>
                <a:schemeClr val="lt1"/>
              </a:solidFill>
            </a:endParaRPr>
          </a:p>
        </p:txBody>
      </p:sp>
      <p:sp>
        <p:nvSpPr>
          <p:cNvPr id="203" name="Shape 203"/>
          <p:cNvSpPr/>
          <p:nvPr/>
        </p:nvSpPr>
        <p:spPr>
          <a:xfrm>
            <a:off x="6865670" y="2924150"/>
            <a:ext cx="1924200" cy="4764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100" b="1">
              <a:solidFill>
                <a:schemeClr val="lt1"/>
              </a:solidFill>
            </a:endParaRPr>
          </a:p>
        </p:txBody>
      </p:sp>
      <p:sp>
        <p:nvSpPr>
          <p:cNvPr id="204" name="Shape 204"/>
          <p:cNvSpPr/>
          <p:nvPr/>
        </p:nvSpPr>
        <p:spPr>
          <a:xfrm>
            <a:off x="4939096" y="3185276"/>
            <a:ext cx="869100" cy="156900"/>
          </a:xfrm>
          <a:prstGeom prst="roundRect">
            <a:avLst>
              <a:gd name="adj" fmla="val 16667"/>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a:t>Inventory</a:t>
            </a:r>
          </a:p>
        </p:txBody>
      </p:sp>
      <p:sp>
        <p:nvSpPr>
          <p:cNvPr id="205" name="Shape 205"/>
          <p:cNvSpPr/>
          <p:nvPr/>
        </p:nvSpPr>
        <p:spPr>
          <a:xfrm>
            <a:off x="5850895" y="3185251"/>
            <a:ext cx="936600" cy="156900"/>
          </a:xfrm>
          <a:prstGeom prst="roundRect">
            <a:avLst>
              <a:gd name="adj" fmla="val 16667"/>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a:t>Plugins</a:t>
            </a:r>
          </a:p>
        </p:txBody>
      </p:sp>
      <p:sp>
        <p:nvSpPr>
          <p:cNvPr id="206" name="Shape 206"/>
          <p:cNvSpPr txBox="1"/>
          <p:nvPr/>
        </p:nvSpPr>
        <p:spPr>
          <a:xfrm>
            <a:off x="4939108" y="2933950"/>
            <a:ext cx="1859100" cy="222000"/>
          </a:xfrm>
          <a:prstGeom prst="rect">
            <a:avLst/>
          </a:prstGeom>
          <a:solidFill>
            <a:srgbClr val="741B47"/>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1100" b="1" dirty="0">
                <a:solidFill>
                  <a:schemeClr val="lt1"/>
                </a:solidFill>
              </a:rPr>
              <a:t>Probe Configuration</a:t>
            </a:r>
          </a:p>
        </p:txBody>
      </p:sp>
      <p:sp>
        <p:nvSpPr>
          <p:cNvPr id="207" name="Shape 207"/>
          <p:cNvSpPr txBox="1"/>
          <p:nvPr/>
        </p:nvSpPr>
        <p:spPr>
          <a:xfrm>
            <a:off x="6930995" y="2933950"/>
            <a:ext cx="1825500" cy="222000"/>
          </a:xfrm>
          <a:prstGeom prst="rect">
            <a:avLst/>
          </a:prstGeom>
          <a:solidFill>
            <a:srgbClr val="741B47"/>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1100" b="1" dirty="0">
                <a:solidFill>
                  <a:schemeClr val="lt1"/>
                </a:solidFill>
              </a:rPr>
              <a:t>Data Collection</a:t>
            </a:r>
          </a:p>
        </p:txBody>
      </p:sp>
      <p:sp>
        <p:nvSpPr>
          <p:cNvPr id="208" name="Shape 208"/>
          <p:cNvSpPr/>
          <p:nvPr/>
        </p:nvSpPr>
        <p:spPr>
          <a:xfrm>
            <a:off x="7386935" y="3185251"/>
            <a:ext cx="936600" cy="156900"/>
          </a:xfrm>
          <a:prstGeom prst="roundRect">
            <a:avLst>
              <a:gd name="adj" fmla="val 16667"/>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a:t>Plugins</a:t>
            </a:r>
          </a:p>
        </p:txBody>
      </p:sp>
      <p:sp>
        <p:nvSpPr>
          <p:cNvPr id="209" name="Shape 209"/>
          <p:cNvSpPr/>
          <p:nvPr/>
        </p:nvSpPr>
        <p:spPr>
          <a:xfrm>
            <a:off x="4897020" y="2394450"/>
            <a:ext cx="1924200" cy="4764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1100" b="1"/>
          </a:p>
        </p:txBody>
      </p:sp>
      <p:sp>
        <p:nvSpPr>
          <p:cNvPr id="210" name="Shape 210"/>
          <p:cNvSpPr txBox="1"/>
          <p:nvPr/>
        </p:nvSpPr>
        <p:spPr>
          <a:xfrm>
            <a:off x="5410241" y="2480551"/>
            <a:ext cx="1092300" cy="117900"/>
          </a:xfrm>
          <a:prstGeom prst="rect">
            <a:avLst/>
          </a:prstGeom>
          <a:noFill/>
          <a:ln>
            <a:noFill/>
          </a:ln>
        </p:spPr>
        <p:txBody>
          <a:bodyPr lIns="91425" tIns="91425" rIns="91425" bIns="91425" anchor="ctr" anchorCtr="0">
            <a:noAutofit/>
          </a:bodyPr>
          <a:lstStyle/>
          <a:p>
            <a:pPr lvl="0" algn="ctr" rtl="0">
              <a:spcBef>
                <a:spcPts val="0"/>
              </a:spcBef>
              <a:buNone/>
            </a:pPr>
            <a:r>
              <a:rPr lang="en-US" sz="1000" b="1">
                <a:solidFill>
                  <a:schemeClr val="lt1"/>
                </a:solidFill>
              </a:rPr>
              <a:t>Data Delivery</a:t>
            </a:r>
          </a:p>
        </p:txBody>
      </p:sp>
      <p:sp>
        <p:nvSpPr>
          <p:cNvPr id="211" name="Shape 211"/>
          <p:cNvSpPr/>
          <p:nvPr/>
        </p:nvSpPr>
        <p:spPr>
          <a:xfrm>
            <a:off x="5244623" y="2652945"/>
            <a:ext cx="584700" cy="156900"/>
          </a:xfrm>
          <a:prstGeom prst="rect">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dirty="0"/>
              <a:t>Query</a:t>
            </a:r>
          </a:p>
        </p:txBody>
      </p:sp>
      <p:sp>
        <p:nvSpPr>
          <p:cNvPr id="212" name="Shape 212"/>
          <p:cNvSpPr/>
          <p:nvPr/>
        </p:nvSpPr>
        <p:spPr>
          <a:xfrm>
            <a:off x="5866980" y="2654289"/>
            <a:ext cx="669000" cy="156900"/>
          </a:xfrm>
          <a:prstGeom prst="rect">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Pub/Sub</a:t>
            </a:r>
          </a:p>
        </p:txBody>
      </p:sp>
      <p:pic>
        <p:nvPicPr>
          <p:cNvPr id="213" name="Shape 213"/>
          <p:cNvPicPr preferRelativeResize="0"/>
          <p:nvPr/>
        </p:nvPicPr>
        <p:blipFill>
          <a:blip r:embed="rId3">
            <a:alphaModFix/>
          </a:blip>
          <a:stretch>
            <a:fillRect/>
          </a:stretch>
        </p:blipFill>
        <p:spPr>
          <a:xfrm>
            <a:off x="6312385" y="4009001"/>
            <a:ext cx="1035000" cy="639125"/>
          </a:xfrm>
          <a:prstGeom prst="rect">
            <a:avLst/>
          </a:prstGeom>
          <a:noFill/>
          <a:ln w="9525" cap="flat" cmpd="sng">
            <a:solidFill>
              <a:srgbClr val="000000"/>
            </a:solidFill>
            <a:prstDash val="solid"/>
            <a:round/>
            <a:headEnd type="none" w="med" len="med"/>
            <a:tailEnd type="none" w="med" len="med"/>
          </a:ln>
        </p:spPr>
      </p:pic>
      <p:cxnSp>
        <p:nvCxnSpPr>
          <p:cNvPr id="214" name="Shape 214"/>
          <p:cNvCxnSpPr>
            <a:stCxn id="213" idx="0"/>
            <a:endCxn id="208" idx="2"/>
          </p:cNvCxnSpPr>
          <p:nvPr/>
        </p:nvCxnSpPr>
        <p:spPr>
          <a:xfrm rot="10800000" flipH="1">
            <a:off x="6829885" y="3342101"/>
            <a:ext cx="1025400" cy="666900"/>
          </a:xfrm>
          <a:prstGeom prst="straightConnector1">
            <a:avLst/>
          </a:prstGeom>
          <a:noFill/>
          <a:ln w="19050" cap="flat" cmpd="sng">
            <a:solidFill>
              <a:schemeClr val="dk2"/>
            </a:solidFill>
            <a:prstDash val="solid"/>
            <a:round/>
            <a:headEnd type="triangle" w="lg" len="lg"/>
            <a:tailEnd type="triangle" w="lg" len="lg"/>
          </a:ln>
        </p:spPr>
      </p:cxnSp>
      <p:cxnSp>
        <p:nvCxnSpPr>
          <p:cNvPr id="215" name="Shape 215"/>
          <p:cNvCxnSpPr>
            <a:endCxn id="213" idx="0"/>
          </p:cNvCxnSpPr>
          <p:nvPr/>
        </p:nvCxnSpPr>
        <p:spPr>
          <a:xfrm>
            <a:off x="5861485" y="3400601"/>
            <a:ext cx="968400" cy="608400"/>
          </a:xfrm>
          <a:prstGeom prst="straightConnector1">
            <a:avLst/>
          </a:prstGeom>
          <a:noFill/>
          <a:ln w="19050" cap="flat" cmpd="sng">
            <a:solidFill>
              <a:schemeClr val="dk2"/>
            </a:solidFill>
            <a:prstDash val="solid"/>
            <a:round/>
            <a:headEnd type="none" w="lg" len="lg"/>
            <a:tailEnd type="triangle" w="lg" len="lg"/>
          </a:ln>
        </p:spPr>
      </p:cxnSp>
      <p:sp>
        <p:nvSpPr>
          <p:cNvPr id="216" name="Shape 216"/>
          <p:cNvSpPr txBox="1"/>
          <p:nvPr/>
        </p:nvSpPr>
        <p:spPr>
          <a:xfrm>
            <a:off x="7226100" y="3680600"/>
            <a:ext cx="584700" cy="145500"/>
          </a:xfrm>
          <a:prstGeom prst="rect">
            <a:avLst/>
          </a:prstGeom>
          <a:noFill/>
          <a:ln>
            <a:noFill/>
          </a:ln>
        </p:spPr>
        <p:txBody>
          <a:bodyPr lIns="91425" tIns="91425" rIns="91425" bIns="91425" anchor="ctr" anchorCtr="0">
            <a:noAutofit/>
          </a:bodyPr>
          <a:lstStyle/>
          <a:p>
            <a:pPr lvl="0" algn="ctr" rtl="0">
              <a:spcBef>
                <a:spcPts val="0"/>
              </a:spcBef>
              <a:buNone/>
            </a:pPr>
            <a:r>
              <a:rPr lang="en-US" sz="700" dirty="0"/>
              <a:t>Observe</a:t>
            </a:r>
          </a:p>
        </p:txBody>
      </p:sp>
      <p:sp>
        <p:nvSpPr>
          <p:cNvPr id="217" name="Shape 217"/>
          <p:cNvSpPr txBox="1"/>
          <p:nvPr/>
        </p:nvSpPr>
        <p:spPr>
          <a:xfrm>
            <a:off x="5778300" y="3680600"/>
            <a:ext cx="584700" cy="145500"/>
          </a:xfrm>
          <a:prstGeom prst="rect">
            <a:avLst/>
          </a:prstGeom>
          <a:noFill/>
          <a:ln>
            <a:noFill/>
          </a:ln>
        </p:spPr>
        <p:txBody>
          <a:bodyPr lIns="91425" tIns="91425" rIns="91425" bIns="91425" anchor="ctr" anchorCtr="0">
            <a:noAutofit/>
          </a:bodyPr>
          <a:lstStyle/>
          <a:p>
            <a:pPr lvl="0" algn="ctr" rtl="0">
              <a:spcBef>
                <a:spcPts val="0"/>
              </a:spcBef>
              <a:buNone/>
            </a:pPr>
            <a:r>
              <a:rPr lang="en-US" sz="700" dirty="0"/>
              <a:t>Program</a:t>
            </a:r>
          </a:p>
        </p:txBody>
      </p:sp>
      <p:sp>
        <p:nvSpPr>
          <p:cNvPr id="218" name="Shape 218"/>
          <p:cNvSpPr/>
          <p:nvPr/>
        </p:nvSpPr>
        <p:spPr>
          <a:xfrm>
            <a:off x="5861495" y="1115225"/>
            <a:ext cx="2032500" cy="34650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100" b="1"/>
          </a:p>
        </p:txBody>
      </p:sp>
      <p:sp>
        <p:nvSpPr>
          <p:cNvPr id="219" name="Shape 219"/>
          <p:cNvSpPr/>
          <p:nvPr/>
        </p:nvSpPr>
        <p:spPr>
          <a:xfrm>
            <a:off x="5778295" y="1159325"/>
            <a:ext cx="2032500" cy="346500"/>
          </a:xfrm>
          <a:prstGeom prst="roundRect">
            <a:avLst>
              <a:gd name="adj" fmla="val 16667"/>
            </a:avLst>
          </a:prstGeom>
          <a:solidFill>
            <a:srgbClr val="B6D7A8"/>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100" b="1" dirty="0"/>
              <a:t>Analytic Engines</a:t>
            </a:r>
          </a:p>
        </p:txBody>
      </p:sp>
      <p:cxnSp>
        <p:nvCxnSpPr>
          <p:cNvPr id="220" name="Shape 220"/>
          <p:cNvCxnSpPr/>
          <p:nvPr/>
        </p:nvCxnSpPr>
        <p:spPr>
          <a:xfrm>
            <a:off x="6071270" y="1518450"/>
            <a:ext cx="0" cy="449100"/>
          </a:xfrm>
          <a:prstGeom prst="straightConnector1">
            <a:avLst/>
          </a:prstGeom>
          <a:noFill/>
          <a:ln w="9525" cap="flat" cmpd="sng">
            <a:solidFill>
              <a:schemeClr val="dk2"/>
            </a:solidFill>
            <a:prstDash val="solid"/>
            <a:round/>
            <a:headEnd type="none" w="lg" len="lg"/>
            <a:tailEnd type="triangle" w="lg" len="lg"/>
          </a:ln>
        </p:spPr>
      </p:cxnSp>
      <p:cxnSp>
        <p:nvCxnSpPr>
          <p:cNvPr id="221" name="Shape 221"/>
          <p:cNvCxnSpPr/>
          <p:nvPr/>
        </p:nvCxnSpPr>
        <p:spPr>
          <a:xfrm>
            <a:off x="7595270" y="1518450"/>
            <a:ext cx="0" cy="449100"/>
          </a:xfrm>
          <a:prstGeom prst="straightConnector1">
            <a:avLst/>
          </a:prstGeom>
          <a:noFill/>
          <a:ln w="9525" cap="flat" cmpd="sng">
            <a:solidFill>
              <a:schemeClr val="dk2"/>
            </a:solidFill>
            <a:prstDash val="solid"/>
            <a:round/>
            <a:headEnd type="none" w="lg" len="lg"/>
            <a:tailEnd type="triangle" w="lg" len="lg"/>
          </a:ln>
        </p:spPr>
      </p:cxnSp>
      <p:sp>
        <p:nvSpPr>
          <p:cNvPr id="222" name="Shape 222"/>
          <p:cNvSpPr txBox="1"/>
          <p:nvPr/>
        </p:nvSpPr>
        <p:spPr>
          <a:xfrm>
            <a:off x="5560394" y="1676666"/>
            <a:ext cx="584700" cy="145500"/>
          </a:xfrm>
          <a:prstGeom prst="rect">
            <a:avLst/>
          </a:prstGeom>
          <a:noFill/>
          <a:ln>
            <a:noFill/>
          </a:ln>
        </p:spPr>
        <p:txBody>
          <a:bodyPr lIns="91425" tIns="91425" rIns="91425" bIns="91425" anchor="ctr" anchorCtr="0">
            <a:noAutofit/>
          </a:bodyPr>
          <a:lstStyle/>
          <a:p>
            <a:pPr lvl="0" algn="ctr" rtl="0">
              <a:spcBef>
                <a:spcPts val="0"/>
              </a:spcBef>
              <a:buNone/>
            </a:pPr>
            <a:r>
              <a:rPr lang="en-US" sz="700"/>
              <a:t>Program</a:t>
            </a:r>
          </a:p>
        </p:txBody>
      </p:sp>
      <p:sp>
        <p:nvSpPr>
          <p:cNvPr id="223" name="Shape 223"/>
          <p:cNvSpPr txBox="1"/>
          <p:nvPr/>
        </p:nvSpPr>
        <p:spPr>
          <a:xfrm>
            <a:off x="7584395" y="1649781"/>
            <a:ext cx="480624" cy="145500"/>
          </a:xfrm>
          <a:prstGeom prst="rect">
            <a:avLst/>
          </a:prstGeom>
          <a:noFill/>
          <a:ln>
            <a:noFill/>
          </a:ln>
        </p:spPr>
        <p:txBody>
          <a:bodyPr lIns="91425" tIns="91425" rIns="91425" bIns="91425" anchor="ctr" anchorCtr="0">
            <a:noAutofit/>
          </a:bodyPr>
          <a:lstStyle/>
          <a:p>
            <a:pPr lvl="0" rtl="0">
              <a:spcBef>
                <a:spcPts val="0"/>
              </a:spcBef>
              <a:buNone/>
            </a:pPr>
            <a:r>
              <a:rPr lang="en-US" sz="700" dirty="0"/>
              <a:t>Query</a:t>
            </a:r>
          </a:p>
        </p:txBody>
      </p:sp>
      <p:sp>
        <p:nvSpPr>
          <p:cNvPr id="224" name="Shape 224"/>
          <p:cNvSpPr/>
          <p:nvPr/>
        </p:nvSpPr>
        <p:spPr>
          <a:xfrm>
            <a:off x="4920895" y="2182521"/>
            <a:ext cx="3875100" cy="156900"/>
          </a:xfrm>
          <a:prstGeom prst="rect">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b="1" dirty="0">
                <a:solidFill>
                  <a:schemeClr val="lt1"/>
                </a:solidFill>
              </a:rPr>
              <a:t>Service Controller (XOS)</a:t>
            </a:r>
          </a:p>
        </p:txBody>
      </p:sp>
      <p:cxnSp>
        <p:nvCxnSpPr>
          <p:cNvPr id="32" name="Shape 221"/>
          <p:cNvCxnSpPr/>
          <p:nvPr/>
        </p:nvCxnSpPr>
        <p:spPr>
          <a:xfrm>
            <a:off x="6833274" y="1522933"/>
            <a:ext cx="0" cy="449100"/>
          </a:xfrm>
          <a:prstGeom prst="straightConnector1">
            <a:avLst/>
          </a:prstGeom>
          <a:noFill/>
          <a:ln w="9525" cap="flat" cmpd="sng">
            <a:solidFill>
              <a:schemeClr val="dk2"/>
            </a:solidFill>
            <a:prstDash val="solid"/>
            <a:round/>
            <a:headEnd type="triangle" w="lg" len="lg"/>
            <a:tailEnd type="none" w="lg" len="lg"/>
          </a:ln>
        </p:spPr>
      </p:cxnSp>
      <p:sp>
        <p:nvSpPr>
          <p:cNvPr id="33" name="Shape 223"/>
          <p:cNvSpPr txBox="1"/>
          <p:nvPr/>
        </p:nvSpPr>
        <p:spPr>
          <a:xfrm>
            <a:off x="6727960" y="1681157"/>
            <a:ext cx="708922" cy="150817"/>
          </a:xfrm>
          <a:prstGeom prst="rect">
            <a:avLst/>
          </a:prstGeom>
          <a:noFill/>
          <a:ln>
            <a:noFill/>
          </a:ln>
        </p:spPr>
        <p:txBody>
          <a:bodyPr lIns="91425" tIns="91425" rIns="91425" bIns="91425" anchor="ctr" anchorCtr="0">
            <a:noAutofit/>
          </a:bodyPr>
          <a:lstStyle/>
          <a:p>
            <a:pPr lvl="0" algn="ctr" rtl="0">
              <a:spcBef>
                <a:spcPts val="0"/>
              </a:spcBef>
              <a:buNone/>
            </a:pPr>
            <a:r>
              <a:rPr lang="en-US" sz="700" dirty="0"/>
              <a:t>Notification</a:t>
            </a:r>
          </a:p>
        </p:txBody>
      </p:sp>
      <p:sp>
        <p:nvSpPr>
          <p:cNvPr id="2" name="TextBox 1"/>
          <p:cNvSpPr txBox="1"/>
          <p:nvPr/>
        </p:nvSpPr>
        <p:spPr>
          <a:xfrm>
            <a:off x="6559021" y="4884550"/>
            <a:ext cx="2534054" cy="205319"/>
          </a:xfrm>
          <a:prstGeom prst="rect">
            <a:avLst/>
          </a:prstGeom>
          <a:noFill/>
        </p:spPr>
        <p:txBody>
          <a:bodyPr wrap="square" rtlCol="0">
            <a:spAutoFit/>
          </a:bodyPr>
          <a:lstStyle/>
          <a:p>
            <a:pPr algn="r"/>
            <a:r>
              <a:rPr lang="en-US" sz="1000" dirty="0"/>
              <a:t>*Data = Data Collected from Probes</a:t>
            </a:r>
          </a:p>
        </p:txBody>
      </p:sp>
    </p:spTree>
    <p:extLst>
      <p:ext uri="{BB962C8B-B14F-4D97-AF65-F5344CB8AC3E}">
        <p14:creationId xmlns:p14="http://schemas.microsoft.com/office/powerpoint/2010/main" val="2706286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31"/>
          <p:cNvSpPr/>
          <p:nvPr/>
        </p:nvSpPr>
        <p:spPr>
          <a:xfrm>
            <a:off x="4805915" y="2229067"/>
            <a:ext cx="3636335" cy="1072886"/>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endParaRPr sz="1100" b="1">
              <a:solidFill>
                <a:schemeClr val="lt1"/>
              </a:solidFill>
            </a:endParaRPr>
          </a:p>
        </p:txBody>
      </p:sp>
      <p:sp>
        <p:nvSpPr>
          <p:cNvPr id="53" name="Shape 208"/>
          <p:cNvSpPr/>
          <p:nvPr/>
        </p:nvSpPr>
        <p:spPr>
          <a:xfrm>
            <a:off x="7382129" y="2881415"/>
            <a:ext cx="774050" cy="237445"/>
          </a:xfrm>
          <a:prstGeom prst="roundRect">
            <a:avLst>
              <a:gd name="adj" fmla="val 16667"/>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endParaRPr lang="en-US" sz="800" b="1" dirty="0"/>
          </a:p>
        </p:txBody>
      </p:sp>
      <p:sp>
        <p:nvSpPr>
          <p:cNvPr id="52" name="Shape 208"/>
          <p:cNvSpPr/>
          <p:nvPr/>
        </p:nvSpPr>
        <p:spPr>
          <a:xfrm>
            <a:off x="6304698" y="2877874"/>
            <a:ext cx="774050" cy="237445"/>
          </a:xfrm>
          <a:prstGeom prst="roundRect">
            <a:avLst>
              <a:gd name="adj" fmla="val 16667"/>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endParaRPr lang="en-US" sz="800" b="1" dirty="0"/>
          </a:p>
        </p:txBody>
      </p:sp>
      <p:sp>
        <p:nvSpPr>
          <p:cNvPr id="51" name="Shape 208"/>
          <p:cNvSpPr/>
          <p:nvPr/>
        </p:nvSpPr>
        <p:spPr>
          <a:xfrm>
            <a:off x="5237896" y="2884964"/>
            <a:ext cx="774050" cy="237445"/>
          </a:xfrm>
          <a:prstGeom prst="roundRect">
            <a:avLst>
              <a:gd name="adj" fmla="val 16667"/>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endParaRPr lang="en-US" sz="800" b="1" dirty="0"/>
          </a:p>
        </p:txBody>
      </p:sp>
      <p:sp>
        <p:nvSpPr>
          <p:cNvPr id="2" name="Title 1"/>
          <p:cNvSpPr>
            <a:spLocks noGrp="1"/>
          </p:cNvSpPr>
          <p:nvPr>
            <p:ph type="title"/>
          </p:nvPr>
        </p:nvSpPr>
        <p:spPr/>
        <p:txBody>
          <a:bodyPr/>
          <a:lstStyle/>
          <a:p>
            <a:r>
              <a:rPr lang="en-US" dirty="0"/>
              <a:t>Monitoring-as-a-Service: Data Collection Service</a:t>
            </a:r>
          </a:p>
        </p:txBody>
      </p:sp>
      <p:sp>
        <p:nvSpPr>
          <p:cNvPr id="3" name="Text Placeholder 2"/>
          <p:cNvSpPr>
            <a:spLocks noGrp="1"/>
          </p:cNvSpPr>
          <p:nvPr>
            <p:ph type="body" idx="1"/>
          </p:nvPr>
        </p:nvSpPr>
        <p:spPr>
          <a:xfrm>
            <a:off x="311700" y="1684645"/>
            <a:ext cx="4031217" cy="2387625"/>
          </a:xfrm>
        </p:spPr>
        <p:txBody>
          <a:bodyPr>
            <a:normAutofit/>
          </a:bodyPr>
          <a:lstStyle/>
          <a:p>
            <a:pPr marL="342900" indent="-342900">
              <a:buFont typeface="Arial" panose="020B0604020202020204" pitchFamily="34" charset="0"/>
              <a:buChar char="•"/>
            </a:pPr>
            <a:r>
              <a:rPr lang="en-US" sz="1900" dirty="0">
                <a:solidFill>
                  <a:schemeClr val="tx1"/>
                </a:solidFill>
              </a:rPr>
              <a:t>Event Parser Plugins</a:t>
            </a:r>
          </a:p>
          <a:p>
            <a:pPr marL="342900" indent="-342900">
              <a:buFont typeface="Arial" panose="020B0604020202020204" pitchFamily="34" charset="0"/>
              <a:buChar char="•"/>
            </a:pPr>
            <a:r>
              <a:rPr lang="en-US" sz="1900" dirty="0">
                <a:solidFill>
                  <a:schemeClr val="tx1"/>
                </a:solidFill>
              </a:rPr>
              <a:t>Distributed Message Bus</a:t>
            </a:r>
          </a:p>
          <a:p>
            <a:pPr marL="342900" indent="-342900">
              <a:spcAft>
                <a:spcPts val="600"/>
              </a:spcAft>
              <a:buFont typeface="Arial" panose="020B0604020202020204" pitchFamily="34" charset="0"/>
              <a:buChar char="•"/>
            </a:pPr>
            <a:r>
              <a:rPr lang="en-US" sz="1900" dirty="0">
                <a:solidFill>
                  <a:schemeClr val="tx1"/>
                </a:solidFill>
              </a:rPr>
              <a:t>Supports both push and pull based data retrieval</a:t>
            </a:r>
          </a:p>
        </p:txBody>
      </p:sp>
      <p:sp>
        <p:nvSpPr>
          <p:cNvPr id="5" name="Shape 238"/>
          <p:cNvSpPr txBox="1"/>
          <p:nvPr/>
        </p:nvSpPr>
        <p:spPr>
          <a:xfrm>
            <a:off x="4708663" y="2613390"/>
            <a:ext cx="795749" cy="269700"/>
          </a:xfrm>
          <a:prstGeom prst="rect">
            <a:avLst/>
          </a:prstGeom>
          <a:noFill/>
          <a:ln>
            <a:noFill/>
          </a:ln>
          <a:effectLst>
            <a:outerShdw blurRad="39999" dist="23000" dir="5400000" rotWithShape="0">
              <a:srgbClr val="000000">
                <a:alpha val="34900"/>
              </a:srgbClr>
            </a:outerShdw>
          </a:effectLst>
        </p:spPr>
        <p:txBody>
          <a:bodyPr lIns="91425" tIns="91425" rIns="91425" bIns="91425" anchor="ctr" anchorCtr="0">
            <a:noAutofit/>
          </a:bodyPr>
          <a:lstStyle/>
          <a:p>
            <a:pPr lvl="0" algn="ctr" rtl="0">
              <a:spcBef>
                <a:spcPts val="0"/>
              </a:spcBef>
              <a:buNone/>
            </a:pPr>
            <a:r>
              <a:rPr lang="en-US" sz="900" b="1" dirty="0">
                <a:solidFill>
                  <a:schemeClr val="lt1"/>
                </a:solidFill>
              </a:rPr>
              <a:t>Data Collection</a:t>
            </a:r>
          </a:p>
        </p:txBody>
      </p:sp>
      <p:sp>
        <p:nvSpPr>
          <p:cNvPr id="6" name="Shape 208"/>
          <p:cNvSpPr/>
          <p:nvPr/>
        </p:nvSpPr>
        <p:spPr>
          <a:xfrm>
            <a:off x="5170560" y="2923953"/>
            <a:ext cx="774050" cy="237445"/>
          </a:xfrm>
          <a:prstGeom prst="roundRect">
            <a:avLst>
              <a:gd name="adj" fmla="val 16667"/>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700" b="1" dirty="0"/>
              <a:t>Data Parser</a:t>
            </a:r>
          </a:p>
          <a:p>
            <a:pPr marL="0" marR="0" lvl="0" indent="0" algn="ctr" rtl="0">
              <a:lnSpc>
                <a:spcPct val="100000"/>
              </a:lnSpc>
              <a:spcBef>
                <a:spcPts val="0"/>
              </a:spcBef>
              <a:spcAft>
                <a:spcPts val="0"/>
              </a:spcAft>
              <a:buNone/>
            </a:pPr>
            <a:r>
              <a:rPr lang="en-US" sz="700" b="1" dirty="0"/>
              <a:t>Plugins</a:t>
            </a:r>
          </a:p>
        </p:txBody>
      </p:sp>
      <p:sp>
        <p:nvSpPr>
          <p:cNvPr id="7" name="Shape 579"/>
          <p:cNvSpPr/>
          <p:nvPr/>
        </p:nvSpPr>
        <p:spPr>
          <a:xfrm>
            <a:off x="7423346" y="3828352"/>
            <a:ext cx="715638"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00" b="0" i="0" u="none" strike="noStrike" cap="none" dirty="0">
                <a:solidFill>
                  <a:schemeClr val="bg1"/>
                </a:solidFill>
                <a:latin typeface="Calibri" panose="020F0502020204030204" pitchFamily="34" charset="0"/>
                <a:ea typeface="Arial"/>
                <a:cs typeface="Arial"/>
                <a:sym typeface="Arial"/>
              </a:rPr>
              <a:t>VNFs</a:t>
            </a:r>
          </a:p>
        </p:txBody>
      </p:sp>
      <p:sp>
        <p:nvSpPr>
          <p:cNvPr id="8" name="Shape 579"/>
          <p:cNvSpPr/>
          <p:nvPr/>
        </p:nvSpPr>
        <p:spPr>
          <a:xfrm>
            <a:off x="7364527" y="3877562"/>
            <a:ext cx="715638"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50" b="0" i="0" u="none" strike="noStrike" cap="none" dirty="0">
                <a:solidFill>
                  <a:schemeClr val="bg1"/>
                </a:solidFill>
                <a:latin typeface="Calibri" panose="020F0502020204030204" pitchFamily="34" charset="0"/>
                <a:ea typeface="Arial"/>
                <a:cs typeface="Arial"/>
                <a:sym typeface="Arial"/>
              </a:rPr>
              <a:t>Service VNFs</a:t>
            </a:r>
          </a:p>
        </p:txBody>
      </p:sp>
      <p:sp>
        <p:nvSpPr>
          <p:cNvPr id="11" name="Shape 579"/>
          <p:cNvSpPr/>
          <p:nvPr/>
        </p:nvSpPr>
        <p:spPr>
          <a:xfrm>
            <a:off x="6317182" y="3842523"/>
            <a:ext cx="787202"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00" b="0" i="0" u="none" strike="noStrike" cap="none" dirty="0">
                <a:solidFill>
                  <a:schemeClr val="bg1"/>
                </a:solidFill>
                <a:latin typeface="Calibri" panose="020F0502020204030204" pitchFamily="34" charset="0"/>
                <a:ea typeface="Arial"/>
                <a:cs typeface="Arial"/>
                <a:sym typeface="Arial"/>
              </a:rPr>
              <a:t>VNFs</a:t>
            </a:r>
          </a:p>
        </p:txBody>
      </p:sp>
      <p:sp>
        <p:nvSpPr>
          <p:cNvPr id="12" name="Shape 579"/>
          <p:cNvSpPr/>
          <p:nvPr/>
        </p:nvSpPr>
        <p:spPr>
          <a:xfrm>
            <a:off x="6258363" y="3891733"/>
            <a:ext cx="787202"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50" b="0" i="0" u="none" strike="noStrike" cap="none" dirty="0">
                <a:solidFill>
                  <a:schemeClr val="bg1"/>
                </a:solidFill>
                <a:latin typeface="Calibri" panose="020F0502020204030204" pitchFamily="34" charset="0"/>
                <a:ea typeface="Arial"/>
                <a:cs typeface="Arial"/>
                <a:sym typeface="Arial"/>
              </a:rPr>
              <a:t>Compute, Storage</a:t>
            </a:r>
          </a:p>
        </p:txBody>
      </p:sp>
      <p:sp>
        <p:nvSpPr>
          <p:cNvPr id="13" name="Shape 579"/>
          <p:cNvSpPr/>
          <p:nvPr/>
        </p:nvSpPr>
        <p:spPr>
          <a:xfrm>
            <a:off x="5186175" y="3856694"/>
            <a:ext cx="865922"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00" b="0" i="0" u="none" strike="noStrike" cap="none" dirty="0">
                <a:solidFill>
                  <a:schemeClr val="bg1"/>
                </a:solidFill>
                <a:latin typeface="Calibri" panose="020F0502020204030204" pitchFamily="34" charset="0"/>
                <a:ea typeface="Arial"/>
                <a:cs typeface="Arial"/>
                <a:sym typeface="Arial"/>
              </a:rPr>
              <a:t>VNFs</a:t>
            </a:r>
          </a:p>
        </p:txBody>
      </p:sp>
      <p:sp>
        <p:nvSpPr>
          <p:cNvPr id="14" name="Shape 579"/>
          <p:cNvSpPr/>
          <p:nvPr/>
        </p:nvSpPr>
        <p:spPr>
          <a:xfrm>
            <a:off x="5127356" y="3905904"/>
            <a:ext cx="865922"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50" b="0" i="0" u="none" strike="noStrike" cap="none" dirty="0">
                <a:solidFill>
                  <a:schemeClr val="bg1"/>
                </a:solidFill>
                <a:latin typeface="Calibri" panose="020F0502020204030204" pitchFamily="34" charset="0"/>
                <a:ea typeface="Arial"/>
                <a:cs typeface="Arial"/>
                <a:sym typeface="Arial"/>
              </a:rPr>
              <a:t>Access, Fabric, Core</a:t>
            </a:r>
          </a:p>
        </p:txBody>
      </p:sp>
      <p:sp>
        <p:nvSpPr>
          <p:cNvPr id="15" name="Shape 208"/>
          <p:cNvSpPr/>
          <p:nvPr/>
        </p:nvSpPr>
        <p:spPr>
          <a:xfrm>
            <a:off x="6269250" y="2916863"/>
            <a:ext cx="774050" cy="237445"/>
          </a:xfrm>
          <a:prstGeom prst="roundRect">
            <a:avLst>
              <a:gd name="adj" fmla="val 16667"/>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a:r>
              <a:rPr lang="en-US" sz="700" b="1" dirty="0"/>
              <a:t>Data Parser</a:t>
            </a:r>
          </a:p>
          <a:p>
            <a:pPr lvl="0" algn="ctr"/>
            <a:r>
              <a:rPr lang="en-US" sz="700" b="1" dirty="0"/>
              <a:t>Plugins</a:t>
            </a:r>
          </a:p>
        </p:txBody>
      </p:sp>
      <p:sp>
        <p:nvSpPr>
          <p:cNvPr id="16" name="Shape 208"/>
          <p:cNvSpPr/>
          <p:nvPr/>
        </p:nvSpPr>
        <p:spPr>
          <a:xfrm>
            <a:off x="7336045" y="2909769"/>
            <a:ext cx="774050" cy="237445"/>
          </a:xfrm>
          <a:prstGeom prst="roundRect">
            <a:avLst>
              <a:gd name="adj" fmla="val 16667"/>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a:r>
              <a:rPr lang="en-US" sz="700" b="1" dirty="0"/>
              <a:t>Data Parser</a:t>
            </a:r>
          </a:p>
          <a:p>
            <a:pPr lvl="0" algn="ctr"/>
            <a:r>
              <a:rPr lang="en-US" sz="700" b="1" dirty="0"/>
              <a:t>Plugins</a:t>
            </a:r>
          </a:p>
        </p:txBody>
      </p:sp>
      <p:cxnSp>
        <p:nvCxnSpPr>
          <p:cNvPr id="18" name="Shape 248"/>
          <p:cNvCxnSpPr>
            <a:stCxn id="14" idx="0"/>
            <a:endCxn id="6" idx="2"/>
          </p:cNvCxnSpPr>
          <p:nvPr/>
        </p:nvCxnSpPr>
        <p:spPr>
          <a:xfrm flipH="1" flipV="1">
            <a:off x="5557585" y="3161398"/>
            <a:ext cx="2732" cy="744506"/>
          </a:xfrm>
          <a:prstGeom prst="straightConnector1">
            <a:avLst/>
          </a:prstGeom>
          <a:noFill/>
          <a:ln w="12700" cap="flat" cmpd="sng">
            <a:solidFill>
              <a:srgbClr val="FF0000"/>
            </a:solidFill>
            <a:prstDash val="sysDot"/>
            <a:round/>
            <a:headEnd type="triangle" w="med" len="med"/>
            <a:tailEnd type="triangle" w="med" len="med"/>
          </a:ln>
        </p:spPr>
      </p:cxnSp>
      <p:cxnSp>
        <p:nvCxnSpPr>
          <p:cNvPr id="21" name="Shape 248"/>
          <p:cNvCxnSpPr>
            <a:stCxn id="12" idx="0"/>
            <a:endCxn id="15" idx="2"/>
          </p:cNvCxnSpPr>
          <p:nvPr/>
        </p:nvCxnSpPr>
        <p:spPr>
          <a:xfrm flipV="1">
            <a:off x="6651964" y="3154308"/>
            <a:ext cx="4311" cy="737425"/>
          </a:xfrm>
          <a:prstGeom prst="straightConnector1">
            <a:avLst/>
          </a:prstGeom>
          <a:noFill/>
          <a:ln w="12700" cap="flat" cmpd="sng">
            <a:solidFill>
              <a:srgbClr val="FF0000"/>
            </a:solidFill>
            <a:prstDash val="sysDot"/>
            <a:round/>
            <a:headEnd type="triangle" w="med" len="med"/>
            <a:tailEnd type="triangle" w="med" len="med"/>
          </a:ln>
        </p:spPr>
      </p:cxnSp>
      <p:cxnSp>
        <p:nvCxnSpPr>
          <p:cNvPr id="24" name="Shape 248"/>
          <p:cNvCxnSpPr>
            <a:stCxn id="8" idx="0"/>
            <a:endCxn id="16" idx="2"/>
          </p:cNvCxnSpPr>
          <p:nvPr/>
        </p:nvCxnSpPr>
        <p:spPr>
          <a:xfrm flipV="1">
            <a:off x="7722346" y="3147214"/>
            <a:ext cx="724" cy="730348"/>
          </a:xfrm>
          <a:prstGeom prst="straightConnector1">
            <a:avLst/>
          </a:prstGeom>
          <a:noFill/>
          <a:ln w="12700" cap="flat" cmpd="sng">
            <a:solidFill>
              <a:srgbClr val="FF0000"/>
            </a:solidFill>
            <a:prstDash val="sysDot"/>
            <a:round/>
            <a:headEnd type="triangle" w="med" len="med"/>
            <a:tailEnd type="triangle" w="med" len="med"/>
          </a:ln>
        </p:spPr>
      </p:cxnSp>
      <p:sp>
        <p:nvSpPr>
          <p:cNvPr id="32" name="Rounded Rectangle 31"/>
          <p:cNvSpPr/>
          <p:nvPr/>
        </p:nvSpPr>
        <p:spPr>
          <a:xfrm>
            <a:off x="5183165" y="2381689"/>
            <a:ext cx="2890744" cy="23227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Message Bus (Kafka…</a:t>
            </a:r>
            <a:r>
              <a:rPr lang="en-US" dirty="0" err="1"/>
              <a:t>etc</a:t>
            </a:r>
            <a:r>
              <a:rPr lang="en-US" dirty="0"/>
              <a:t>)</a:t>
            </a:r>
          </a:p>
        </p:txBody>
      </p:sp>
      <p:cxnSp>
        <p:nvCxnSpPr>
          <p:cNvPr id="35" name="Straight Arrow Connector 34"/>
          <p:cNvCxnSpPr/>
          <p:nvPr/>
        </p:nvCxnSpPr>
        <p:spPr>
          <a:xfrm flipV="1">
            <a:off x="5561129" y="2617476"/>
            <a:ext cx="0" cy="3100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6670459" y="2610383"/>
            <a:ext cx="0" cy="3100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7733715" y="2599754"/>
            <a:ext cx="0" cy="3100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7364527" y="1742408"/>
            <a:ext cx="6945" cy="62864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Shape 235"/>
          <p:cNvSpPr/>
          <p:nvPr/>
        </p:nvSpPr>
        <p:spPr>
          <a:xfrm>
            <a:off x="5228452" y="1269235"/>
            <a:ext cx="1380899" cy="4764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1100" b="1"/>
          </a:p>
        </p:txBody>
      </p:sp>
      <p:sp>
        <p:nvSpPr>
          <p:cNvPr id="43" name="Shape 251"/>
          <p:cNvSpPr/>
          <p:nvPr/>
        </p:nvSpPr>
        <p:spPr>
          <a:xfrm>
            <a:off x="5271244" y="1527746"/>
            <a:ext cx="669000" cy="156900"/>
          </a:xfrm>
          <a:prstGeom prst="rect">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PUB/SUB</a:t>
            </a:r>
          </a:p>
        </p:txBody>
      </p:sp>
      <p:sp>
        <p:nvSpPr>
          <p:cNvPr id="44" name="Shape 252"/>
          <p:cNvSpPr/>
          <p:nvPr/>
        </p:nvSpPr>
        <p:spPr>
          <a:xfrm>
            <a:off x="5975520" y="1529096"/>
            <a:ext cx="587100" cy="156900"/>
          </a:xfrm>
          <a:prstGeom prst="rect">
            <a:avLst/>
          </a:prstGeom>
          <a:solidFill>
            <a:srgbClr val="EEECE1"/>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Query</a:t>
            </a:r>
          </a:p>
        </p:txBody>
      </p:sp>
      <p:sp>
        <p:nvSpPr>
          <p:cNvPr id="45" name="Shape 253"/>
          <p:cNvSpPr txBox="1"/>
          <p:nvPr/>
        </p:nvSpPr>
        <p:spPr>
          <a:xfrm>
            <a:off x="5357550" y="1355347"/>
            <a:ext cx="1092299" cy="117900"/>
          </a:xfrm>
          <a:prstGeom prst="rect">
            <a:avLst/>
          </a:prstGeom>
          <a:noFill/>
          <a:ln>
            <a:noFill/>
          </a:ln>
        </p:spPr>
        <p:txBody>
          <a:bodyPr lIns="91425" tIns="91425" rIns="91425" bIns="91425" anchor="ctr" anchorCtr="0">
            <a:noAutofit/>
          </a:bodyPr>
          <a:lstStyle/>
          <a:p>
            <a:pPr lvl="0" algn="ctr" rtl="0">
              <a:spcBef>
                <a:spcPts val="0"/>
              </a:spcBef>
              <a:buNone/>
            </a:pPr>
            <a:r>
              <a:rPr lang="en-US" sz="800" b="1" dirty="0">
                <a:solidFill>
                  <a:schemeClr val="lt1"/>
                </a:solidFill>
              </a:rPr>
              <a:t>Data Delivery</a:t>
            </a:r>
          </a:p>
        </p:txBody>
      </p:sp>
      <p:sp>
        <p:nvSpPr>
          <p:cNvPr id="46" name="Shape 198"/>
          <p:cNvSpPr/>
          <p:nvPr/>
        </p:nvSpPr>
        <p:spPr>
          <a:xfrm>
            <a:off x="6853662" y="1288632"/>
            <a:ext cx="1220251" cy="453776"/>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endParaRPr sz="1100" b="1"/>
          </a:p>
        </p:txBody>
      </p:sp>
      <p:sp>
        <p:nvSpPr>
          <p:cNvPr id="47" name="Shape 199"/>
          <p:cNvSpPr/>
          <p:nvPr/>
        </p:nvSpPr>
        <p:spPr>
          <a:xfrm>
            <a:off x="7077057" y="1325827"/>
            <a:ext cx="778800" cy="222000"/>
          </a:xfrm>
          <a:prstGeom prst="flowChartMagneticDisk">
            <a:avLst/>
          </a:prstGeom>
          <a:solidFill>
            <a:srgbClr val="EEECE1"/>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lnSpc>
                <a:spcPct val="150000"/>
              </a:lnSpc>
              <a:spcBef>
                <a:spcPts val="1200"/>
              </a:spcBef>
              <a:buNone/>
            </a:pPr>
            <a:r>
              <a:rPr lang="en-US" sz="800" b="1" dirty="0"/>
              <a:t>TSDB</a:t>
            </a:r>
          </a:p>
        </p:txBody>
      </p:sp>
      <p:sp>
        <p:nvSpPr>
          <p:cNvPr id="48" name="Shape 200"/>
          <p:cNvSpPr txBox="1"/>
          <p:nvPr/>
        </p:nvSpPr>
        <p:spPr>
          <a:xfrm>
            <a:off x="6942925" y="1598048"/>
            <a:ext cx="1092300" cy="117900"/>
          </a:xfrm>
          <a:prstGeom prst="rect">
            <a:avLst/>
          </a:prstGeom>
          <a:noFill/>
          <a:ln>
            <a:noFill/>
          </a:ln>
        </p:spPr>
        <p:txBody>
          <a:bodyPr lIns="91425" tIns="91425" rIns="91425" bIns="91425" anchor="ctr" anchorCtr="0">
            <a:noAutofit/>
          </a:bodyPr>
          <a:lstStyle/>
          <a:p>
            <a:pPr lvl="0" algn="ctr" rtl="0">
              <a:spcBef>
                <a:spcPts val="0"/>
              </a:spcBef>
              <a:buNone/>
            </a:pPr>
            <a:r>
              <a:rPr lang="en-US" sz="800" b="1" dirty="0">
                <a:solidFill>
                  <a:schemeClr val="lt1"/>
                </a:solidFill>
              </a:rPr>
              <a:t>Data Storage</a:t>
            </a:r>
          </a:p>
        </p:txBody>
      </p:sp>
      <p:cxnSp>
        <p:nvCxnSpPr>
          <p:cNvPr id="49" name="Straight Arrow Connector 48"/>
          <p:cNvCxnSpPr>
            <a:endCxn id="42" idx="2"/>
          </p:cNvCxnSpPr>
          <p:nvPr/>
        </p:nvCxnSpPr>
        <p:spPr>
          <a:xfrm flipV="1">
            <a:off x="5918340" y="1745635"/>
            <a:ext cx="562" cy="61833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Shape 249"/>
          <p:cNvSpPr txBox="1"/>
          <p:nvPr/>
        </p:nvSpPr>
        <p:spPr>
          <a:xfrm>
            <a:off x="6693999" y="3483915"/>
            <a:ext cx="833851" cy="184316"/>
          </a:xfrm>
          <a:prstGeom prst="rect">
            <a:avLst/>
          </a:prstGeom>
          <a:noFill/>
          <a:ln>
            <a:noFill/>
          </a:ln>
        </p:spPr>
        <p:txBody>
          <a:bodyPr lIns="91425" tIns="91425" rIns="91425" bIns="91425" anchor="ctr" anchorCtr="0">
            <a:noAutofit/>
          </a:bodyPr>
          <a:lstStyle/>
          <a:p>
            <a:pPr lvl="0" algn="ctr" rtl="0">
              <a:spcBef>
                <a:spcPts val="0"/>
              </a:spcBef>
              <a:buNone/>
            </a:pPr>
            <a:r>
              <a:rPr lang="en-US" sz="800" dirty="0"/>
              <a:t>PULL/PUSH</a:t>
            </a:r>
          </a:p>
        </p:txBody>
      </p:sp>
      <p:cxnSp>
        <p:nvCxnSpPr>
          <p:cNvPr id="54" name="Shape 244"/>
          <p:cNvCxnSpPr>
            <a:stCxn id="42" idx="0"/>
          </p:cNvCxnSpPr>
          <p:nvPr/>
        </p:nvCxnSpPr>
        <p:spPr>
          <a:xfrm flipH="1" flipV="1">
            <a:off x="5918340" y="1046946"/>
            <a:ext cx="562" cy="222289"/>
          </a:xfrm>
          <a:prstGeom prst="straightConnector1">
            <a:avLst/>
          </a:prstGeom>
          <a:noFill/>
          <a:ln w="9525" cap="flat" cmpd="sng">
            <a:solidFill>
              <a:schemeClr val="dk2"/>
            </a:solidFill>
            <a:prstDash val="solid"/>
            <a:round/>
            <a:headEnd type="none" w="med" len="med"/>
            <a:tailEnd type="triangle" w="med" len="med"/>
          </a:ln>
        </p:spPr>
      </p:cxnSp>
      <p:sp>
        <p:nvSpPr>
          <p:cNvPr id="55" name="Shape 255"/>
          <p:cNvSpPr txBox="1"/>
          <p:nvPr/>
        </p:nvSpPr>
        <p:spPr>
          <a:xfrm>
            <a:off x="4708663" y="835798"/>
            <a:ext cx="1278533" cy="351000"/>
          </a:xfrm>
          <a:prstGeom prst="rect">
            <a:avLst/>
          </a:prstGeom>
          <a:noFill/>
          <a:ln>
            <a:noFill/>
          </a:ln>
        </p:spPr>
        <p:txBody>
          <a:bodyPr lIns="91425" tIns="91425" rIns="91425" bIns="91425" anchor="ctr" anchorCtr="0">
            <a:noAutofit/>
          </a:bodyPr>
          <a:lstStyle/>
          <a:p>
            <a:pPr lvl="0" algn="ctr" rtl="0">
              <a:spcBef>
                <a:spcPts val="0"/>
              </a:spcBef>
              <a:buNone/>
            </a:pPr>
            <a:r>
              <a:rPr lang="en-US" sz="800" dirty="0"/>
              <a:t>Notifications to subscribed applications over Kafka, UDP</a:t>
            </a:r>
          </a:p>
        </p:txBody>
      </p:sp>
    </p:spTree>
    <p:extLst>
      <p:ext uri="{BB962C8B-B14F-4D97-AF65-F5344CB8AC3E}">
        <p14:creationId xmlns:p14="http://schemas.microsoft.com/office/powerpoint/2010/main" val="273817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87559"/>
            <a:ext cx="8520600" cy="572700"/>
          </a:xfrm>
          <a:prstGeom prst="rect">
            <a:avLst/>
          </a:prstGeom>
        </p:spPr>
        <p:txBody>
          <a:bodyPr lIns="91425" tIns="91425" rIns="91425" bIns="91425" anchor="t" anchorCtr="0">
            <a:noAutofit/>
          </a:bodyPr>
          <a:lstStyle/>
          <a:p>
            <a:pPr lvl="0"/>
            <a:r>
              <a:rPr lang="en-US" dirty="0"/>
              <a:t>Monitoring-as-a-Service: Proof-of-Concept</a:t>
            </a:r>
          </a:p>
        </p:txBody>
      </p:sp>
      <p:sp>
        <p:nvSpPr>
          <p:cNvPr id="230" name="Shape 230"/>
          <p:cNvSpPr txBox="1">
            <a:spLocks noGrp="1"/>
          </p:cNvSpPr>
          <p:nvPr>
            <p:ph type="body" idx="1"/>
          </p:nvPr>
        </p:nvSpPr>
        <p:spPr>
          <a:xfrm>
            <a:off x="311699" y="1453795"/>
            <a:ext cx="4391791" cy="1598685"/>
          </a:xfrm>
          <a:prstGeom prst="rect">
            <a:avLst/>
          </a:prstGeom>
        </p:spPr>
        <p:txBody>
          <a:bodyPr lIns="91425" tIns="91425" rIns="91425" bIns="91425" anchor="t" anchorCtr="0">
            <a:normAutofit/>
          </a:bodyPr>
          <a:lstStyle/>
          <a:p>
            <a:pPr marL="457200" lvl="0" indent="-228600" rtl="0">
              <a:spcBef>
                <a:spcPts val="0"/>
              </a:spcBef>
              <a:spcAft>
                <a:spcPts val="500"/>
              </a:spcAft>
              <a:buChar char="●"/>
            </a:pPr>
            <a:r>
              <a:rPr lang="en-US" sz="2000" dirty="0">
                <a:solidFill>
                  <a:schemeClr val="tx1"/>
                </a:solidFill>
              </a:rPr>
              <a:t>To begin with, Monitoring-as-a-Service is implemented using:</a:t>
            </a:r>
          </a:p>
          <a:p>
            <a:pPr marL="914400" lvl="1" indent="-228600">
              <a:spcAft>
                <a:spcPts val="500"/>
              </a:spcAft>
              <a:buChar char="●"/>
            </a:pPr>
            <a:r>
              <a:rPr lang="en-US" sz="1600" dirty="0">
                <a:solidFill>
                  <a:schemeClr val="tx1"/>
                </a:solidFill>
              </a:rPr>
              <a:t>Open Stack Ceilometer</a:t>
            </a:r>
            <a:r>
              <a:rPr lang="en-US" sz="1600" dirty="0">
                <a:solidFill>
                  <a:srgbClr val="FF0000"/>
                </a:solidFill>
              </a:rPr>
              <a:t>*</a:t>
            </a:r>
          </a:p>
          <a:p>
            <a:pPr marL="914400" lvl="1" indent="-228600">
              <a:spcAft>
                <a:spcPts val="500"/>
              </a:spcAft>
              <a:buChar char="●"/>
            </a:pPr>
            <a:r>
              <a:rPr lang="en-US" sz="1600" dirty="0" err="1">
                <a:solidFill>
                  <a:schemeClr val="tx1"/>
                </a:solidFill>
              </a:rPr>
              <a:t>sFlow</a:t>
            </a:r>
            <a:r>
              <a:rPr lang="en-US" sz="1600" dirty="0">
                <a:solidFill>
                  <a:schemeClr val="tx1"/>
                </a:solidFill>
              </a:rPr>
              <a:t>   </a:t>
            </a:r>
          </a:p>
        </p:txBody>
      </p:sp>
      <p:sp>
        <p:nvSpPr>
          <p:cNvPr id="231" name="Shape 231"/>
          <p:cNvSpPr/>
          <p:nvPr/>
        </p:nvSpPr>
        <p:spPr>
          <a:xfrm>
            <a:off x="5178015" y="1650770"/>
            <a:ext cx="3051600" cy="1257762"/>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endParaRPr sz="1100" b="1">
              <a:solidFill>
                <a:schemeClr val="lt1"/>
              </a:solidFill>
            </a:endParaRPr>
          </a:p>
        </p:txBody>
      </p:sp>
      <p:sp>
        <p:nvSpPr>
          <p:cNvPr id="238" name="Shape 238"/>
          <p:cNvSpPr txBox="1"/>
          <p:nvPr/>
        </p:nvSpPr>
        <p:spPr>
          <a:xfrm>
            <a:off x="5106335" y="1678213"/>
            <a:ext cx="886217" cy="269700"/>
          </a:xfrm>
          <a:prstGeom prst="rect">
            <a:avLst/>
          </a:prstGeom>
          <a:noFill/>
          <a:ln>
            <a:noFill/>
          </a:ln>
          <a:effectLst>
            <a:outerShdw blurRad="39999" dist="23000" dir="5400000" rotWithShape="0">
              <a:srgbClr val="000000">
                <a:alpha val="34900"/>
              </a:srgbClr>
            </a:outerShdw>
          </a:effectLst>
        </p:spPr>
        <p:txBody>
          <a:bodyPr lIns="91425" tIns="91425" rIns="91425" bIns="91425" anchor="ctr" anchorCtr="0">
            <a:noAutofit/>
          </a:bodyPr>
          <a:lstStyle/>
          <a:p>
            <a:pPr lvl="0" algn="ctr" rtl="0">
              <a:spcBef>
                <a:spcPts val="0"/>
              </a:spcBef>
              <a:buNone/>
            </a:pPr>
            <a:r>
              <a:rPr lang="en-US" sz="800" b="1" dirty="0">
                <a:solidFill>
                  <a:schemeClr val="lt1"/>
                </a:solidFill>
              </a:rPr>
              <a:t>Monitoring-as-a-Service</a:t>
            </a:r>
          </a:p>
        </p:txBody>
      </p:sp>
      <p:sp>
        <p:nvSpPr>
          <p:cNvPr id="239" name="Shape 239"/>
          <p:cNvSpPr/>
          <p:nvPr/>
        </p:nvSpPr>
        <p:spPr>
          <a:xfrm>
            <a:off x="6746308" y="1959873"/>
            <a:ext cx="1227797" cy="676356"/>
          </a:xfrm>
          <a:prstGeom prst="roundRect">
            <a:avLst>
              <a:gd name="adj" fmla="val 16667"/>
            </a:avLst>
          </a:prstGeom>
          <a:solidFill>
            <a:srgbClr val="741B47"/>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1200" b="1" dirty="0">
                <a:solidFill>
                  <a:schemeClr val="lt1"/>
                </a:solidFill>
              </a:rPr>
              <a:t>Ceilometer-as-a-Service</a:t>
            </a:r>
          </a:p>
        </p:txBody>
      </p:sp>
      <p:sp>
        <p:nvSpPr>
          <p:cNvPr id="234" name="Shape 234"/>
          <p:cNvSpPr/>
          <p:nvPr/>
        </p:nvSpPr>
        <p:spPr>
          <a:xfrm>
            <a:off x="5440156" y="1959873"/>
            <a:ext cx="1123800" cy="676356"/>
          </a:xfrm>
          <a:prstGeom prst="roundRect">
            <a:avLst>
              <a:gd name="adj" fmla="val 16667"/>
            </a:avLst>
          </a:prstGeom>
          <a:solidFill>
            <a:srgbClr val="741B47"/>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1200" b="1" dirty="0" err="1">
                <a:solidFill>
                  <a:schemeClr val="lt1"/>
                </a:solidFill>
              </a:rPr>
              <a:t>sFlow</a:t>
            </a:r>
            <a:r>
              <a:rPr lang="en-US" sz="1200" b="1" dirty="0">
                <a:solidFill>
                  <a:schemeClr val="lt1"/>
                </a:solidFill>
              </a:rPr>
              <a:t>-as-a-Service</a:t>
            </a:r>
          </a:p>
        </p:txBody>
      </p:sp>
      <p:cxnSp>
        <p:nvCxnSpPr>
          <p:cNvPr id="248" name="Shape 248"/>
          <p:cNvCxnSpPr>
            <a:stCxn id="35" idx="0"/>
          </p:cNvCxnSpPr>
          <p:nvPr/>
        </p:nvCxnSpPr>
        <p:spPr>
          <a:xfrm flipV="1">
            <a:off x="5422088" y="2625598"/>
            <a:ext cx="563987" cy="1163338"/>
          </a:xfrm>
          <a:prstGeom prst="straightConnector1">
            <a:avLst/>
          </a:prstGeom>
          <a:noFill/>
          <a:ln w="12700" cap="flat" cmpd="sng">
            <a:solidFill>
              <a:srgbClr val="FFC000"/>
            </a:solidFill>
            <a:prstDash val="sysDot"/>
            <a:round/>
            <a:headEnd type="none" w="med" len="med"/>
            <a:tailEnd type="triangle" w="med" len="med"/>
          </a:ln>
        </p:spPr>
      </p:cxnSp>
      <p:sp>
        <p:nvSpPr>
          <p:cNvPr id="249" name="Shape 249"/>
          <p:cNvSpPr txBox="1"/>
          <p:nvPr/>
        </p:nvSpPr>
        <p:spPr>
          <a:xfrm>
            <a:off x="7757256" y="3069228"/>
            <a:ext cx="1342490" cy="351000"/>
          </a:xfrm>
          <a:prstGeom prst="rect">
            <a:avLst/>
          </a:prstGeom>
          <a:noFill/>
          <a:ln>
            <a:noFill/>
          </a:ln>
        </p:spPr>
        <p:txBody>
          <a:bodyPr lIns="91425" tIns="91425" rIns="91425" bIns="91425" anchor="ctr" anchorCtr="0">
            <a:noAutofit/>
          </a:bodyPr>
          <a:lstStyle/>
          <a:p>
            <a:pPr lvl="0" algn="ctr" rtl="0">
              <a:spcBef>
                <a:spcPts val="0"/>
              </a:spcBef>
              <a:buNone/>
            </a:pPr>
            <a:r>
              <a:rPr lang="en-US" sz="800" dirty="0"/>
              <a:t>PULL using REST/</a:t>
            </a:r>
          </a:p>
          <a:p>
            <a:pPr lvl="0" algn="ctr" rtl="0">
              <a:spcBef>
                <a:spcPts val="0"/>
              </a:spcBef>
              <a:buNone/>
            </a:pPr>
            <a:r>
              <a:rPr lang="en-US" sz="800" dirty="0"/>
              <a:t>PUSH using </a:t>
            </a:r>
            <a:r>
              <a:rPr lang="en-US" sz="800" dirty="0" err="1"/>
              <a:t>RabbitMQ</a:t>
            </a:r>
            <a:endParaRPr lang="en-US" sz="800" dirty="0"/>
          </a:p>
        </p:txBody>
      </p:sp>
      <p:sp>
        <p:nvSpPr>
          <p:cNvPr id="250" name="Shape 250"/>
          <p:cNvSpPr txBox="1"/>
          <p:nvPr/>
        </p:nvSpPr>
        <p:spPr>
          <a:xfrm>
            <a:off x="5018770" y="3155780"/>
            <a:ext cx="651285" cy="269700"/>
          </a:xfrm>
          <a:prstGeom prst="rect">
            <a:avLst/>
          </a:prstGeom>
          <a:noFill/>
          <a:ln>
            <a:noFill/>
          </a:ln>
        </p:spPr>
        <p:txBody>
          <a:bodyPr lIns="91425" tIns="91425" rIns="91425" bIns="91425" anchor="ctr" anchorCtr="0">
            <a:noAutofit/>
          </a:bodyPr>
          <a:lstStyle/>
          <a:p>
            <a:pPr lvl="0" algn="ctr" rtl="0">
              <a:spcBef>
                <a:spcPts val="0"/>
              </a:spcBef>
              <a:buNone/>
            </a:pPr>
            <a:r>
              <a:rPr lang="en-US" sz="800" dirty="0" err="1"/>
              <a:t>sFlow</a:t>
            </a:r>
            <a:r>
              <a:rPr lang="en-US" sz="800" dirty="0"/>
              <a:t> over UDP</a:t>
            </a:r>
          </a:p>
        </p:txBody>
      </p:sp>
      <p:sp>
        <p:nvSpPr>
          <p:cNvPr id="28" name="Shape 579"/>
          <p:cNvSpPr/>
          <p:nvPr/>
        </p:nvSpPr>
        <p:spPr>
          <a:xfrm>
            <a:off x="6987420" y="3711384"/>
            <a:ext cx="715638"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00" b="0" i="0" u="none" strike="noStrike" cap="none" dirty="0">
                <a:solidFill>
                  <a:schemeClr val="bg1"/>
                </a:solidFill>
                <a:latin typeface="Calibri" panose="020F0502020204030204" pitchFamily="34" charset="0"/>
                <a:ea typeface="Arial"/>
                <a:cs typeface="Arial"/>
                <a:sym typeface="Arial"/>
              </a:rPr>
              <a:t>VNFs</a:t>
            </a:r>
          </a:p>
        </p:txBody>
      </p:sp>
      <p:sp>
        <p:nvSpPr>
          <p:cNvPr id="29" name="Shape 579"/>
          <p:cNvSpPr/>
          <p:nvPr/>
        </p:nvSpPr>
        <p:spPr>
          <a:xfrm>
            <a:off x="6928601" y="3760594"/>
            <a:ext cx="715638"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50" b="0" i="0" u="none" strike="noStrike" cap="none" dirty="0">
                <a:solidFill>
                  <a:schemeClr val="bg1"/>
                </a:solidFill>
                <a:latin typeface="Calibri" panose="020F0502020204030204" pitchFamily="34" charset="0"/>
                <a:ea typeface="Arial"/>
                <a:cs typeface="Arial"/>
                <a:sym typeface="Arial"/>
              </a:rPr>
              <a:t>Service VNFs</a:t>
            </a:r>
          </a:p>
        </p:txBody>
      </p:sp>
      <p:sp>
        <p:nvSpPr>
          <p:cNvPr id="30" name="Shape 579"/>
          <p:cNvSpPr/>
          <p:nvPr/>
        </p:nvSpPr>
        <p:spPr>
          <a:xfrm>
            <a:off x="7862864" y="3714922"/>
            <a:ext cx="715638"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00" b="0" i="0" u="none" strike="noStrike" cap="none" dirty="0">
                <a:solidFill>
                  <a:schemeClr val="bg1"/>
                </a:solidFill>
                <a:latin typeface="Calibri" panose="020F0502020204030204" pitchFamily="34" charset="0"/>
                <a:ea typeface="Arial"/>
                <a:cs typeface="Arial"/>
                <a:sym typeface="Arial"/>
              </a:rPr>
              <a:t>VNFs</a:t>
            </a:r>
          </a:p>
        </p:txBody>
      </p:sp>
      <p:sp>
        <p:nvSpPr>
          <p:cNvPr id="31" name="Shape 579"/>
          <p:cNvSpPr/>
          <p:nvPr/>
        </p:nvSpPr>
        <p:spPr>
          <a:xfrm>
            <a:off x="7793412" y="3774765"/>
            <a:ext cx="715638"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50" b="0" i="0" u="none" strike="noStrike" cap="none" dirty="0" err="1">
                <a:solidFill>
                  <a:schemeClr val="bg1"/>
                </a:solidFill>
                <a:latin typeface="Calibri" panose="020F0502020204030204" pitchFamily="34" charset="0"/>
                <a:ea typeface="Arial"/>
                <a:cs typeface="Arial"/>
                <a:sym typeface="Arial"/>
              </a:rPr>
              <a:t>vProbes</a:t>
            </a:r>
            <a:endParaRPr lang="en-US" sz="1050" b="0" i="0" u="none" strike="noStrike" cap="none" dirty="0">
              <a:solidFill>
                <a:schemeClr val="bg1"/>
              </a:solidFill>
              <a:latin typeface="Calibri" panose="020F0502020204030204" pitchFamily="34" charset="0"/>
              <a:ea typeface="Arial"/>
              <a:cs typeface="Arial"/>
              <a:sym typeface="Arial"/>
            </a:endParaRPr>
          </a:p>
        </p:txBody>
      </p:sp>
      <p:sp>
        <p:nvSpPr>
          <p:cNvPr id="32" name="Shape 579"/>
          <p:cNvSpPr/>
          <p:nvPr/>
        </p:nvSpPr>
        <p:spPr>
          <a:xfrm>
            <a:off x="6040738" y="3725555"/>
            <a:ext cx="787202"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00" b="0" i="0" u="none" strike="noStrike" cap="none" dirty="0">
                <a:solidFill>
                  <a:schemeClr val="bg1"/>
                </a:solidFill>
                <a:latin typeface="Calibri" panose="020F0502020204030204" pitchFamily="34" charset="0"/>
                <a:ea typeface="Arial"/>
                <a:cs typeface="Arial"/>
                <a:sym typeface="Arial"/>
              </a:rPr>
              <a:t>VNFs</a:t>
            </a:r>
          </a:p>
        </p:txBody>
      </p:sp>
      <p:sp>
        <p:nvSpPr>
          <p:cNvPr id="33" name="Shape 579"/>
          <p:cNvSpPr/>
          <p:nvPr/>
        </p:nvSpPr>
        <p:spPr>
          <a:xfrm>
            <a:off x="5981919" y="3774765"/>
            <a:ext cx="787202"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50" b="0" i="0" u="none" strike="noStrike" cap="none" dirty="0">
                <a:solidFill>
                  <a:schemeClr val="bg1"/>
                </a:solidFill>
                <a:latin typeface="Calibri" panose="020F0502020204030204" pitchFamily="34" charset="0"/>
                <a:ea typeface="Arial"/>
                <a:cs typeface="Arial"/>
                <a:sym typeface="Arial"/>
              </a:rPr>
              <a:t>Compute, Storage</a:t>
            </a:r>
          </a:p>
        </p:txBody>
      </p:sp>
      <p:sp>
        <p:nvSpPr>
          <p:cNvPr id="34" name="Shape 579"/>
          <p:cNvSpPr/>
          <p:nvPr/>
        </p:nvSpPr>
        <p:spPr>
          <a:xfrm>
            <a:off x="5047946" y="3739726"/>
            <a:ext cx="865922"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00" b="0" i="0" u="none" strike="noStrike" cap="none" dirty="0">
                <a:solidFill>
                  <a:schemeClr val="bg1"/>
                </a:solidFill>
                <a:latin typeface="Calibri" panose="020F0502020204030204" pitchFamily="34" charset="0"/>
                <a:ea typeface="Arial"/>
                <a:cs typeface="Arial"/>
                <a:sym typeface="Arial"/>
              </a:rPr>
              <a:t>VNFs</a:t>
            </a:r>
          </a:p>
        </p:txBody>
      </p:sp>
      <p:sp>
        <p:nvSpPr>
          <p:cNvPr id="35" name="Shape 579"/>
          <p:cNvSpPr/>
          <p:nvPr/>
        </p:nvSpPr>
        <p:spPr>
          <a:xfrm>
            <a:off x="4989127" y="3788936"/>
            <a:ext cx="865922" cy="370889"/>
          </a:xfrm>
          <a:prstGeom prst="roundRect">
            <a:avLst>
              <a:gd name="adj" fmla="val 16667"/>
            </a:avLst>
          </a:prstGeom>
          <a:blipFill dpi="0" rotWithShape="1">
            <a:blip r:embed="rId3"/>
            <a:srcRect/>
            <a:stretch>
              <a:fillRect/>
            </a:stretch>
          </a:blipFill>
          <a:ln w="19050" cap="flat" cmpd="sng">
            <a:solidFill>
              <a:schemeClr val="bg1"/>
            </a:solidFill>
            <a:prstDash val="solid"/>
            <a:round/>
            <a:headEnd type="none" w="med" len="med"/>
            <a:tailEnd type="none" w="med" len="med"/>
          </a:ln>
          <a:effectLst>
            <a:outerShdw blurRad="44450" dist="27940" dir="5400000" algn="ctr">
              <a:srgbClr val="000000">
                <a:alpha val="32000"/>
              </a:srgbClr>
            </a:outerShdw>
          </a:effectLst>
        </p:spPr>
        <p:txBody>
          <a:bodyPr lIns="91425" tIns="91425" rIns="91425" bIns="91425" anchor="ctr" anchorCtr="0">
            <a:noAutofit/>
          </a:bodyPr>
          <a:lstStyle/>
          <a:p>
            <a:pPr marL="0" marR="0" lvl="0" indent="0" algn="ctr" rtl="0">
              <a:spcBef>
                <a:spcPts val="0"/>
              </a:spcBef>
              <a:buSzPct val="25000"/>
              <a:buNone/>
            </a:pPr>
            <a:r>
              <a:rPr lang="en-US" sz="1050" b="0" i="0" u="none" strike="noStrike" cap="none" dirty="0">
                <a:solidFill>
                  <a:schemeClr val="bg1"/>
                </a:solidFill>
                <a:latin typeface="Calibri" panose="020F0502020204030204" pitchFamily="34" charset="0"/>
                <a:ea typeface="Arial"/>
                <a:cs typeface="Arial"/>
                <a:sym typeface="Arial"/>
              </a:rPr>
              <a:t>Access, Fabric, Core</a:t>
            </a:r>
          </a:p>
        </p:txBody>
      </p:sp>
      <p:cxnSp>
        <p:nvCxnSpPr>
          <p:cNvPr id="247" name="Shape 247"/>
          <p:cNvCxnSpPr/>
          <p:nvPr/>
        </p:nvCxnSpPr>
        <p:spPr>
          <a:xfrm flipV="1">
            <a:off x="5832709" y="2625598"/>
            <a:ext cx="1338107" cy="1134997"/>
          </a:xfrm>
          <a:prstGeom prst="straightConnector1">
            <a:avLst/>
          </a:prstGeom>
          <a:noFill/>
          <a:ln w="12700" cap="flat" cmpd="sng">
            <a:solidFill>
              <a:srgbClr val="FFC000"/>
            </a:solidFill>
            <a:prstDash val="sysDot"/>
            <a:round/>
            <a:headEnd type="triangle" w="med" len="med"/>
            <a:tailEnd type="triangle" w="med" len="med"/>
          </a:ln>
        </p:spPr>
      </p:cxnSp>
      <p:cxnSp>
        <p:nvCxnSpPr>
          <p:cNvPr id="39" name="Shape 247"/>
          <p:cNvCxnSpPr>
            <a:stCxn id="33" idx="0"/>
          </p:cNvCxnSpPr>
          <p:nvPr/>
        </p:nvCxnSpPr>
        <p:spPr>
          <a:xfrm flipV="1">
            <a:off x="6460599" y="2625605"/>
            <a:ext cx="810282" cy="1149160"/>
          </a:xfrm>
          <a:prstGeom prst="straightConnector1">
            <a:avLst/>
          </a:prstGeom>
          <a:noFill/>
          <a:ln w="12700" cap="flat" cmpd="sng">
            <a:solidFill>
              <a:srgbClr val="FFC000"/>
            </a:solidFill>
            <a:prstDash val="sysDot"/>
            <a:round/>
            <a:headEnd type="triangle" w="med" len="med"/>
            <a:tailEnd type="triangle" w="med" len="med"/>
          </a:ln>
        </p:spPr>
      </p:cxnSp>
      <p:cxnSp>
        <p:nvCxnSpPr>
          <p:cNvPr id="42" name="Shape 247"/>
          <p:cNvCxnSpPr>
            <a:stCxn id="29" idx="0"/>
          </p:cNvCxnSpPr>
          <p:nvPr/>
        </p:nvCxnSpPr>
        <p:spPr>
          <a:xfrm flipV="1">
            <a:off x="7286420" y="2625605"/>
            <a:ext cx="69541" cy="1134989"/>
          </a:xfrm>
          <a:prstGeom prst="straightConnector1">
            <a:avLst/>
          </a:prstGeom>
          <a:noFill/>
          <a:ln w="12700" cap="flat" cmpd="sng">
            <a:solidFill>
              <a:srgbClr val="FFC000"/>
            </a:solidFill>
            <a:prstDash val="sysDot"/>
            <a:round/>
            <a:headEnd type="triangle" w="med" len="med"/>
            <a:tailEnd type="triangle" w="med" len="med"/>
          </a:ln>
        </p:spPr>
      </p:cxnSp>
      <p:cxnSp>
        <p:nvCxnSpPr>
          <p:cNvPr id="45" name="Shape 247"/>
          <p:cNvCxnSpPr>
            <a:stCxn id="31" idx="0"/>
          </p:cNvCxnSpPr>
          <p:nvPr/>
        </p:nvCxnSpPr>
        <p:spPr>
          <a:xfrm flipH="1" flipV="1">
            <a:off x="7513781" y="2636230"/>
            <a:ext cx="637450" cy="1138535"/>
          </a:xfrm>
          <a:prstGeom prst="straightConnector1">
            <a:avLst/>
          </a:prstGeom>
          <a:noFill/>
          <a:ln w="12700" cap="flat" cmpd="sng">
            <a:solidFill>
              <a:srgbClr val="FFC000"/>
            </a:solidFill>
            <a:prstDash val="sysDot"/>
            <a:round/>
            <a:headEnd type="triangle" w="med" len="med"/>
            <a:tailEnd type="triangle" w="med" len="med"/>
          </a:ln>
        </p:spPr>
      </p:cxnSp>
      <p:sp>
        <p:nvSpPr>
          <p:cNvPr id="2" name="TextBox 1"/>
          <p:cNvSpPr txBox="1"/>
          <p:nvPr/>
        </p:nvSpPr>
        <p:spPr>
          <a:xfrm>
            <a:off x="553746" y="3526447"/>
            <a:ext cx="3937571" cy="830997"/>
          </a:xfrm>
          <a:prstGeom prst="rect">
            <a:avLst/>
          </a:prstGeom>
          <a:noFill/>
        </p:spPr>
        <p:txBody>
          <a:bodyPr wrap="square" rtlCol="0">
            <a:spAutoFit/>
          </a:bodyPr>
          <a:lstStyle/>
          <a:p>
            <a:pPr>
              <a:spcAft>
                <a:spcPts val="600"/>
              </a:spcAft>
            </a:pPr>
            <a:r>
              <a:rPr lang="en-US" sz="1200" dirty="0">
                <a:solidFill>
                  <a:srgbClr val="FF0000"/>
                </a:solidFill>
              </a:rPr>
              <a:t>*</a:t>
            </a:r>
            <a:r>
              <a:rPr lang="en-US" sz="1200" dirty="0"/>
              <a:t>Leverages Ceilometer as a starting point, but we have decoupled Ceilometer from OpenStack and we have deconstructed Ceilometer into sub-systems that can be enhanced and replaced as necessary.</a:t>
            </a:r>
          </a:p>
        </p:txBody>
      </p:sp>
    </p:spTree>
    <p:extLst>
      <p:ext uri="{BB962C8B-B14F-4D97-AF65-F5344CB8AC3E}">
        <p14:creationId xmlns:p14="http://schemas.microsoft.com/office/powerpoint/2010/main" val="2074294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p:nvPr/>
        </p:nvSpPr>
        <p:spPr>
          <a:xfrm>
            <a:off x="5254951" y="1212075"/>
            <a:ext cx="3684900" cy="1432800"/>
          </a:xfrm>
          <a:prstGeom prst="rect">
            <a:avLst/>
          </a:prstGeom>
          <a:noFill/>
          <a:ln w="9525" cap="flat" cmpd="sng">
            <a:solidFill>
              <a:schemeClr val="dk2"/>
            </a:solidFill>
            <a:prstDash val="dash"/>
            <a:round/>
            <a:headEnd type="none" w="med" len="med"/>
            <a:tailEnd type="none" w="med" len="med"/>
          </a:ln>
        </p:spPr>
        <p:txBody>
          <a:bodyPr lIns="91425" tIns="91425" rIns="91425" bIns="91425" anchor="t" anchorCtr="0">
            <a:noAutofit/>
          </a:bodyPr>
          <a:lstStyle/>
          <a:p>
            <a:pPr lvl="0">
              <a:spcBef>
                <a:spcPts val="0"/>
              </a:spcBef>
              <a:buNone/>
            </a:pPr>
            <a:r>
              <a:rPr lang="en-US" sz="1200" dirty="0"/>
              <a:t>Monitoring-as-</a:t>
            </a:r>
          </a:p>
          <a:p>
            <a:pPr lvl="0">
              <a:spcBef>
                <a:spcPts val="0"/>
              </a:spcBef>
              <a:buNone/>
            </a:pPr>
            <a:r>
              <a:rPr lang="en-US" sz="1200" dirty="0"/>
              <a:t>a-Service</a:t>
            </a:r>
          </a:p>
        </p:txBody>
      </p:sp>
      <p:sp>
        <p:nvSpPr>
          <p:cNvPr id="323" name="Shape 323"/>
          <p:cNvSpPr txBox="1">
            <a:spLocks noGrp="1"/>
          </p:cNvSpPr>
          <p:nvPr>
            <p:ph type="title"/>
          </p:nvPr>
        </p:nvSpPr>
        <p:spPr>
          <a:xfrm>
            <a:off x="311700" y="87559"/>
            <a:ext cx="8520600" cy="572700"/>
          </a:xfrm>
          <a:prstGeom prst="rect">
            <a:avLst/>
          </a:prstGeom>
        </p:spPr>
        <p:txBody>
          <a:bodyPr lIns="91425" tIns="91425" rIns="91425" bIns="91425" anchor="t" anchorCtr="0">
            <a:noAutofit/>
          </a:bodyPr>
          <a:lstStyle/>
          <a:p>
            <a:pPr lvl="0">
              <a:spcBef>
                <a:spcPts val="0"/>
              </a:spcBef>
              <a:buNone/>
            </a:pPr>
            <a:r>
              <a:rPr lang="en-US" dirty="0"/>
              <a:t>Programmable Probes</a:t>
            </a:r>
          </a:p>
        </p:txBody>
      </p:sp>
      <p:sp>
        <p:nvSpPr>
          <p:cNvPr id="324" name="Shape 324"/>
          <p:cNvSpPr txBox="1">
            <a:spLocks noGrp="1"/>
          </p:cNvSpPr>
          <p:nvPr>
            <p:ph type="body" idx="1"/>
          </p:nvPr>
        </p:nvSpPr>
        <p:spPr>
          <a:xfrm>
            <a:off x="128336" y="1212075"/>
            <a:ext cx="5042047" cy="3490200"/>
          </a:xfrm>
          <a:prstGeom prst="rect">
            <a:avLst/>
          </a:prstGeom>
        </p:spPr>
        <p:txBody>
          <a:bodyPr lIns="91425" tIns="91425" rIns="91425" bIns="91425" anchor="t" anchorCtr="0">
            <a:normAutofit/>
          </a:bodyPr>
          <a:lstStyle/>
          <a:p>
            <a:pPr marL="457200" lvl="0" indent="-342900">
              <a:spcAft>
                <a:spcPts val="0"/>
              </a:spcAft>
              <a:buSzPct val="100000"/>
              <a:buChar char="●"/>
            </a:pPr>
            <a:r>
              <a:rPr lang="en-US" sz="1800" b="1" dirty="0">
                <a:solidFill>
                  <a:schemeClr val="tx1"/>
                </a:solidFill>
              </a:rPr>
              <a:t>Monitoring Agents</a:t>
            </a:r>
            <a:r>
              <a:rPr lang="en-US" sz="1800" dirty="0">
                <a:solidFill>
                  <a:schemeClr val="tx1"/>
                </a:solidFill>
              </a:rPr>
              <a:t> on the Target</a:t>
            </a:r>
          </a:p>
          <a:p>
            <a:pPr marL="914400" lvl="1" indent="-342900">
              <a:spcAft>
                <a:spcPts val="0"/>
              </a:spcAft>
              <a:buSzPct val="100000"/>
              <a:buChar char="●"/>
            </a:pPr>
            <a:r>
              <a:rPr lang="en-US" sz="1200" dirty="0">
                <a:solidFill>
                  <a:schemeClr val="tx1"/>
                </a:solidFill>
              </a:rPr>
              <a:t>Exposes APIs to program the underlying probes</a:t>
            </a:r>
          </a:p>
          <a:p>
            <a:pPr marL="914400" lvl="1" indent="-342900">
              <a:spcAft>
                <a:spcPts val="0"/>
              </a:spcAft>
              <a:buSzPct val="100000"/>
              <a:buChar char="●"/>
            </a:pPr>
            <a:r>
              <a:rPr lang="en-US" sz="1200" dirty="0">
                <a:solidFill>
                  <a:schemeClr val="tx1"/>
                </a:solidFill>
              </a:rPr>
              <a:t>Pushes the probe data into data collection modules or Exposes APIs to pull the probe data </a:t>
            </a:r>
          </a:p>
          <a:p>
            <a:pPr marL="457200" lvl="0" indent="-342900">
              <a:spcBef>
                <a:spcPts val="1200"/>
              </a:spcBef>
              <a:spcAft>
                <a:spcPts val="0"/>
              </a:spcAft>
              <a:buSzPct val="100000"/>
              <a:buChar char="●"/>
            </a:pPr>
            <a:r>
              <a:rPr lang="en-US" sz="1800" b="1" dirty="0">
                <a:solidFill>
                  <a:schemeClr val="tx1"/>
                </a:solidFill>
              </a:rPr>
              <a:t>Collection Plugins</a:t>
            </a:r>
            <a:r>
              <a:rPr lang="en-US" sz="1800" dirty="0">
                <a:solidFill>
                  <a:schemeClr val="tx1"/>
                </a:solidFill>
              </a:rPr>
              <a:t> in Monitoring Service</a:t>
            </a:r>
          </a:p>
          <a:p>
            <a:pPr marL="914400" lvl="1" indent="-342900">
              <a:spcAft>
                <a:spcPts val="0"/>
              </a:spcAft>
              <a:buSzPct val="100000"/>
              <a:buChar char="●"/>
            </a:pPr>
            <a:r>
              <a:rPr lang="en-US" sz="1200" dirty="0">
                <a:solidFill>
                  <a:schemeClr val="tx1"/>
                </a:solidFill>
              </a:rPr>
              <a:t>Probe/Target Specific collector plugin that receive raw data and normalizes data before pushing to higher layers</a:t>
            </a:r>
          </a:p>
          <a:p>
            <a:pPr marL="457200" lvl="0" indent="-342900">
              <a:spcBef>
                <a:spcPts val="1200"/>
              </a:spcBef>
              <a:spcAft>
                <a:spcPts val="0"/>
              </a:spcAft>
              <a:buSzPct val="100000"/>
              <a:buChar char="●"/>
            </a:pPr>
            <a:r>
              <a:rPr lang="en-US" sz="1800" b="1" dirty="0">
                <a:solidFill>
                  <a:schemeClr val="tx1"/>
                </a:solidFill>
              </a:rPr>
              <a:t>Probe </a:t>
            </a:r>
            <a:r>
              <a:rPr lang="en-US" sz="1800" b="1" dirty="0" err="1">
                <a:solidFill>
                  <a:schemeClr val="tx1"/>
                </a:solidFill>
              </a:rPr>
              <a:t>Config</a:t>
            </a:r>
            <a:r>
              <a:rPr lang="en-US" sz="1800" b="1" dirty="0">
                <a:solidFill>
                  <a:schemeClr val="tx1"/>
                </a:solidFill>
              </a:rPr>
              <a:t> Plugins</a:t>
            </a:r>
            <a:r>
              <a:rPr lang="en-US" sz="1800" dirty="0">
                <a:solidFill>
                  <a:schemeClr val="tx1"/>
                </a:solidFill>
              </a:rPr>
              <a:t> in Monitoring Service</a:t>
            </a:r>
          </a:p>
          <a:p>
            <a:pPr marL="914400" lvl="1" indent="-342900">
              <a:spcAft>
                <a:spcPts val="0"/>
              </a:spcAft>
              <a:buSzPct val="100000"/>
              <a:buChar char="●"/>
            </a:pPr>
            <a:r>
              <a:rPr lang="en-US" sz="1200" dirty="0">
                <a:solidFill>
                  <a:schemeClr val="tx1"/>
                </a:solidFill>
              </a:rPr>
              <a:t>Probe/Target Specific configuration plugin that translates higher level monitoring intents to target/probe specific configuration commands</a:t>
            </a:r>
          </a:p>
        </p:txBody>
      </p:sp>
      <p:sp>
        <p:nvSpPr>
          <p:cNvPr id="325" name="Shape 325"/>
          <p:cNvSpPr/>
          <p:nvPr/>
        </p:nvSpPr>
        <p:spPr>
          <a:xfrm>
            <a:off x="5255026" y="3269475"/>
            <a:ext cx="3684900" cy="1432800"/>
          </a:xfrm>
          <a:prstGeom prst="rect">
            <a:avLst/>
          </a:prstGeom>
          <a:noFill/>
          <a:ln w="9525" cap="flat" cmpd="sng">
            <a:solidFill>
              <a:schemeClr val="dk2"/>
            </a:solidFill>
            <a:prstDash val="dash"/>
            <a:round/>
            <a:headEnd type="none" w="med" len="med"/>
            <a:tailEnd type="none" w="med" len="med"/>
          </a:ln>
        </p:spPr>
        <p:txBody>
          <a:bodyPr lIns="91425" tIns="91425" rIns="91425" bIns="91425" anchor="b" anchorCtr="0">
            <a:noAutofit/>
          </a:bodyPr>
          <a:lstStyle/>
          <a:p>
            <a:pPr lvl="0" rtl="0">
              <a:spcBef>
                <a:spcPts val="0"/>
              </a:spcBef>
              <a:buNone/>
            </a:pPr>
            <a:endParaRPr lang="en-US" sz="1200" dirty="0"/>
          </a:p>
          <a:p>
            <a:pPr lvl="0" rtl="0">
              <a:spcBef>
                <a:spcPts val="0"/>
              </a:spcBef>
              <a:buNone/>
            </a:pPr>
            <a:r>
              <a:rPr lang="en-US" sz="1200" dirty="0"/>
              <a:t>Target</a:t>
            </a:r>
          </a:p>
        </p:txBody>
      </p:sp>
      <p:sp>
        <p:nvSpPr>
          <p:cNvPr id="326" name="Shape 326"/>
          <p:cNvSpPr/>
          <p:nvPr/>
        </p:nvSpPr>
        <p:spPr>
          <a:xfrm>
            <a:off x="6304344" y="3325925"/>
            <a:ext cx="2018700" cy="476400"/>
          </a:xfrm>
          <a:prstGeom prst="roundRect">
            <a:avLst>
              <a:gd name="adj" fmla="val 16667"/>
            </a:avLst>
          </a:prstGeom>
          <a:solidFill>
            <a:srgbClr val="92D050"/>
          </a:solidFill>
          <a:ln w="28575" cap="flat" cmpd="sng">
            <a:solidFill>
              <a:schemeClr val="dk2"/>
            </a:solidFill>
            <a:prstDash val="solid"/>
            <a:round/>
            <a:headEnd type="none" w="med" len="med"/>
            <a:tailEnd type="none" w="med" len="med"/>
          </a:ln>
        </p:spPr>
        <p:txBody>
          <a:bodyPr lIns="91425" tIns="91425" rIns="91425" bIns="91425" anchor="b" anchorCtr="0">
            <a:noAutofit/>
          </a:bodyPr>
          <a:lstStyle/>
          <a:p>
            <a:pPr lvl="0" algn="ctr" rtl="0">
              <a:spcBef>
                <a:spcPts val="0"/>
              </a:spcBef>
              <a:buNone/>
            </a:pPr>
            <a:endParaRPr sz="1000" b="1"/>
          </a:p>
        </p:txBody>
      </p:sp>
      <p:sp>
        <p:nvSpPr>
          <p:cNvPr id="327" name="Shape 327"/>
          <p:cNvSpPr/>
          <p:nvPr/>
        </p:nvSpPr>
        <p:spPr>
          <a:xfrm>
            <a:off x="6875465" y="4027355"/>
            <a:ext cx="834000" cy="492000"/>
          </a:xfrm>
          <a:prstGeom prst="wedgeRectCallout">
            <a:avLst>
              <a:gd name="adj1" fmla="val -20833"/>
              <a:gd name="adj2" fmla="val 62500"/>
            </a:avLst>
          </a:prstGeom>
          <a:solidFill>
            <a:srgbClr val="351C7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b="1">
                <a:latin typeface="Calibri"/>
                <a:ea typeface="Calibri"/>
                <a:cs typeface="Calibri"/>
                <a:sym typeface="Calibri"/>
              </a:rPr>
              <a:t>Probes</a:t>
            </a:r>
          </a:p>
          <a:p>
            <a:pPr lvl="0" algn="ctr" rtl="0">
              <a:spcBef>
                <a:spcPts val="0"/>
              </a:spcBef>
              <a:buNone/>
            </a:pPr>
            <a:r>
              <a:rPr lang="en-US" sz="1200" b="1">
                <a:latin typeface="Calibri"/>
                <a:ea typeface="Calibri"/>
                <a:cs typeface="Calibri"/>
                <a:sym typeface="Calibri"/>
              </a:rPr>
              <a:t>(n)</a:t>
            </a:r>
          </a:p>
        </p:txBody>
      </p:sp>
      <p:sp>
        <p:nvSpPr>
          <p:cNvPr id="328" name="Shape 328"/>
          <p:cNvSpPr/>
          <p:nvPr/>
        </p:nvSpPr>
        <p:spPr>
          <a:xfrm>
            <a:off x="6951665" y="4103555"/>
            <a:ext cx="834000" cy="492000"/>
          </a:xfrm>
          <a:prstGeom prst="wedgeRectCallout">
            <a:avLst>
              <a:gd name="adj1" fmla="val -20833"/>
              <a:gd name="adj2" fmla="val 62500"/>
            </a:avLst>
          </a:prstGeom>
          <a:solidFill>
            <a:srgbClr val="351C7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200">
                <a:solidFill>
                  <a:schemeClr val="lt1"/>
                </a:solidFill>
                <a:latin typeface="Calibri"/>
                <a:ea typeface="Calibri"/>
                <a:cs typeface="Calibri"/>
                <a:sym typeface="Calibri"/>
              </a:rPr>
              <a:t>Probes</a:t>
            </a:r>
          </a:p>
          <a:p>
            <a:pPr lvl="0" algn="ctr" rtl="0">
              <a:spcBef>
                <a:spcPts val="0"/>
              </a:spcBef>
              <a:buNone/>
            </a:pPr>
            <a:r>
              <a:rPr lang="en-US" sz="1200">
                <a:solidFill>
                  <a:schemeClr val="lt1"/>
                </a:solidFill>
                <a:latin typeface="Calibri"/>
                <a:ea typeface="Calibri"/>
                <a:cs typeface="Calibri"/>
                <a:sym typeface="Calibri"/>
              </a:rPr>
              <a:t>(n)</a:t>
            </a:r>
          </a:p>
        </p:txBody>
      </p:sp>
      <p:cxnSp>
        <p:nvCxnSpPr>
          <p:cNvPr id="329" name="Shape 329"/>
          <p:cNvCxnSpPr/>
          <p:nvPr/>
        </p:nvCxnSpPr>
        <p:spPr>
          <a:xfrm>
            <a:off x="7321822" y="3783220"/>
            <a:ext cx="0" cy="352800"/>
          </a:xfrm>
          <a:prstGeom prst="straightConnector1">
            <a:avLst/>
          </a:prstGeom>
          <a:noFill/>
          <a:ln w="9525" cap="flat" cmpd="sng">
            <a:solidFill>
              <a:schemeClr val="dk2"/>
            </a:solidFill>
            <a:prstDash val="solid"/>
            <a:round/>
            <a:headEnd type="triangle" w="lg" len="lg"/>
            <a:tailEnd type="triangle" w="lg" len="lg"/>
          </a:ln>
        </p:spPr>
      </p:cxnSp>
      <p:sp>
        <p:nvSpPr>
          <p:cNvPr id="330" name="Shape 330"/>
          <p:cNvSpPr txBox="1"/>
          <p:nvPr/>
        </p:nvSpPr>
        <p:spPr>
          <a:xfrm>
            <a:off x="7876818" y="1642351"/>
            <a:ext cx="1092300" cy="117900"/>
          </a:xfrm>
          <a:prstGeom prst="rect">
            <a:avLst/>
          </a:prstGeom>
          <a:noFill/>
          <a:ln>
            <a:noFill/>
          </a:ln>
        </p:spPr>
        <p:txBody>
          <a:bodyPr lIns="91425" tIns="91425" rIns="91425" bIns="91425" anchor="ctr" anchorCtr="0">
            <a:noAutofit/>
          </a:bodyPr>
          <a:lstStyle/>
          <a:p>
            <a:pPr lvl="0" algn="ctr" rtl="0">
              <a:spcBef>
                <a:spcPts val="0"/>
              </a:spcBef>
              <a:buNone/>
            </a:pPr>
            <a:r>
              <a:rPr lang="en-US" sz="1000" b="1">
                <a:solidFill>
                  <a:schemeClr val="lt1"/>
                </a:solidFill>
              </a:rPr>
              <a:t>Data Storage</a:t>
            </a:r>
          </a:p>
        </p:txBody>
      </p:sp>
      <p:sp>
        <p:nvSpPr>
          <p:cNvPr id="331" name="Shape 331"/>
          <p:cNvSpPr/>
          <p:nvPr/>
        </p:nvSpPr>
        <p:spPr>
          <a:xfrm>
            <a:off x="5346877" y="2085950"/>
            <a:ext cx="1676400" cy="4179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100" b="1">
              <a:solidFill>
                <a:schemeClr val="lt1"/>
              </a:solidFill>
            </a:endParaRPr>
          </a:p>
        </p:txBody>
      </p:sp>
      <p:sp>
        <p:nvSpPr>
          <p:cNvPr id="332" name="Shape 332"/>
          <p:cNvSpPr/>
          <p:nvPr/>
        </p:nvSpPr>
        <p:spPr>
          <a:xfrm>
            <a:off x="7170227" y="2085950"/>
            <a:ext cx="1676400" cy="4179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100" b="1">
              <a:solidFill>
                <a:schemeClr val="lt1"/>
              </a:solidFill>
            </a:endParaRPr>
          </a:p>
        </p:txBody>
      </p:sp>
      <p:sp>
        <p:nvSpPr>
          <p:cNvPr id="333" name="Shape 333"/>
          <p:cNvSpPr/>
          <p:nvPr/>
        </p:nvSpPr>
        <p:spPr>
          <a:xfrm>
            <a:off x="5398016" y="2347050"/>
            <a:ext cx="1572900" cy="156900"/>
          </a:xfrm>
          <a:prstGeom prst="roundRect">
            <a:avLst>
              <a:gd name="adj" fmla="val 16667"/>
            </a:avLst>
          </a:prstGeom>
          <a:solidFill>
            <a:srgbClr val="92D050"/>
          </a:solidFill>
          <a:ln w="2857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900" b="1" dirty="0"/>
              <a:t>Probe </a:t>
            </a:r>
            <a:r>
              <a:rPr lang="en-US" sz="900" b="1" dirty="0" err="1"/>
              <a:t>Config</a:t>
            </a:r>
            <a:r>
              <a:rPr lang="en-US" sz="900" b="1" dirty="0"/>
              <a:t> Plugin</a:t>
            </a:r>
          </a:p>
        </p:txBody>
      </p:sp>
      <p:sp>
        <p:nvSpPr>
          <p:cNvPr id="334" name="Shape 334"/>
          <p:cNvSpPr txBox="1"/>
          <p:nvPr/>
        </p:nvSpPr>
        <p:spPr>
          <a:xfrm>
            <a:off x="5398015" y="2095750"/>
            <a:ext cx="1572900" cy="222000"/>
          </a:xfrm>
          <a:prstGeom prst="rect">
            <a:avLst/>
          </a:prstGeom>
          <a:solidFill>
            <a:srgbClr val="741B47"/>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1100" dirty="0">
                <a:solidFill>
                  <a:schemeClr val="lt1"/>
                </a:solidFill>
              </a:rPr>
              <a:t>Probe Configuration</a:t>
            </a:r>
          </a:p>
        </p:txBody>
      </p:sp>
      <p:sp>
        <p:nvSpPr>
          <p:cNvPr id="335" name="Shape 335"/>
          <p:cNvSpPr txBox="1"/>
          <p:nvPr/>
        </p:nvSpPr>
        <p:spPr>
          <a:xfrm>
            <a:off x="7196136" y="2095750"/>
            <a:ext cx="1572900" cy="222000"/>
          </a:xfrm>
          <a:prstGeom prst="rect">
            <a:avLst/>
          </a:prstGeom>
          <a:solidFill>
            <a:srgbClr val="741B47"/>
          </a:solidFill>
          <a:ln>
            <a:noFill/>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1100" dirty="0">
                <a:solidFill>
                  <a:schemeClr val="lt1"/>
                </a:solidFill>
              </a:rPr>
              <a:t>Data Collection</a:t>
            </a:r>
          </a:p>
        </p:txBody>
      </p:sp>
      <p:sp>
        <p:nvSpPr>
          <p:cNvPr id="336" name="Shape 336"/>
          <p:cNvSpPr/>
          <p:nvPr/>
        </p:nvSpPr>
        <p:spPr>
          <a:xfrm>
            <a:off x="7378371" y="2347050"/>
            <a:ext cx="1336800" cy="156900"/>
          </a:xfrm>
          <a:prstGeom prst="roundRect">
            <a:avLst>
              <a:gd name="adj" fmla="val 16667"/>
            </a:avLst>
          </a:prstGeom>
          <a:solidFill>
            <a:srgbClr val="92D050"/>
          </a:solidFill>
          <a:ln w="2857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900" b="1" dirty="0"/>
              <a:t>Data Parser Plugins</a:t>
            </a:r>
          </a:p>
        </p:txBody>
      </p:sp>
      <p:sp>
        <p:nvSpPr>
          <p:cNvPr id="337" name="Shape 337"/>
          <p:cNvSpPr/>
          <p:nvPr/>
        </p:nvSpPr>
        <p:spPr>
          <a:xfrm>
            <a:off x="8083227" y="1328581"/>
            <a:ext cx="757800" cy="572700"/>
          </a:xfrm>
          <a:prstGeom prst="flowChartMagneticDisk">
            <a:avLst/>
          </a:prstGeom>
          <a:solidFill>
            <a:srgbClr val="741B47"/>
          </a:solidFill>
          <a:ln w="9525" cap="flat" cmpd="sng">
            <a:solidFill>
              <a:schemeClr val="dk2"/>
            </a:solidFill>
            <a:prstDash val="solid"/>
            <a:round/>
            <a:headEnd type="none" w="med" len="med"/>
            <a:tailEnd type="none" w="med" len="med"/>
          </a:ln>
        </p:spPr>
        <p:txBody>
          <a:bodyPr lIns="91425" tIns="91425" rIns="91425" bIns="91425" anchor="b" anchorCtr="0">
            <a:noAutofit/>
          </a:bodyPr>
          <a:lstStyle/>
          <a:p>
            <a:pPr lvl="0" algn="ctr" rtl="0">
              <a:spcBef>
                <a:spcPts val="0"/>
              </a:spcBef>
              <a:buNone/>
            </a:pPr>
            <a:r>
              <a:rPr lang="en-US" sz="800">
                <a:solidFill>
                  <a:schemeClr val="lt1"/>
                </a:solidFill>
              </a:rPr>
              <a:t>TSDB</a:t>
            </a:r>
          </a:p>
        </p:txBody>
      </p:sp>
      <p:sp>
        <p:nvSpPr>
          <p:cNvPr id="338" name="Shape 338"/>
          <p:cNvSpPr/>
          <p:nvPr/>
        </p:nvSpPr>
        <p:spPr>
          <a:xfrm>
            <a:off x="7027285" y="1327603"/>
            <a:ext cx="935700" cy="5727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a:solidFill>
                  <a:schemeClr val="lt1"/>
                </a:solidFill>
              </a:rPr>
              <a:t>Data Delivery</a:t>
            </a:r>
          </a:p>
        </p:txBody>
      </p:sp>
      <p:cxnSp>
        <p:nvCxnSpPr>
          <p:cNvPr id="339" name="Shape 339"/>
          <p:cNvCxnSpPr/>
          <p:nvPr/>
        </p:nvCxnSpPr>
        <p:spPr>
          <a:xfrm rot="10800000">
            <a:off x="7507821" y="1900408"/>
            <a:ext cx="6000" cy="194700"/>
          </a:xfrm>
          <a:prstGeom prst="straightConnector1">
            <a:avLst/>
          </a:prstGeom>
          <a:noFill/>
          <a:ln w="9525" cap="flat" cmpd="sng">
            <a:solidFill>
              <a:schemeClr val="dk2"/>
            </a:solidFill>
            <a:prstDash val="solid"/>
            <a:round/>
            <a:headEnd type="none" w="lg" len="lg"/>
            <a:tailEnd type="triangle" w="lg" len="lg"/>
          </a:ln>
        </p:spPr>
      </p:cxnSp>
      <p:cxnSp>
        <p:nvCxnSpPr>
          <p:cNvPr id="340" name="Shape 340"/>
          <p:cNvCxnSpPr/>
          <p:nvPr/>
        </p:nvCxnSpPr>
        <p:spPr>
          <a:xfrm rot="10800000">
            <a:off x="8440882" y="1900408"/>
            <a:ext cx="6000" cy="194700"/>
          </a:xfrm>
          <a:prstGeom prst="straightConnector1">
            <a:avLst/>
          </a:prstGeom>
          <a:noFill/>
          <a:ln w="9525" cap="flat" cmpd="sng">
            <a:solidFill>
              <a:schemeClr val="dk2"/>
            </a:solidFill>
            <a:prstDash val="solid"/>
            <a:round/>
            <a:headEnd type="none" w="lg" len="lg"/>
            <a:tailEnd type="triangle" w="lg" len="lg"/>
          </a:ln>
        </p:spPr>
      </p:cxnSp>
      <p:sp>
        <p:nvSpPr>
          <p:cNvPr id="341" name="Shape 341"/>
          <p:cNvSpPr/>
          <p:nvPr/>
        </p:nvSpPr>
        <p:spPr>
          <a:xfrm>
            <a:off x="6317465" y="3327717"/>
            <a:ext cx="662700" cy="246000"/>
          </a:xfrm>
          <a:prstGeom prst="roundRect">
            <a:avLst>
              <a:gd name="adj" fmla="val 16667"/>
            </a:avLst>
          </a:prstGeom>
          <a:solidFill>
            <a:srgbClr val="92D050"/>
          </a:solidFill>
          <a:ln w="2857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Config</a:t>
            </a:r>
          </a:p>
          <a:p>
            <a:pPr lvl="0" algn="ctr" rtl="0">
              <a:spcBef>
                <a:spcPts val="0"/>
              </a:spcBef>
              <a:buNone/>
            </a:pPr>
            <a:r>
              <a:rPr lang="en-US" sz="800" b="1"/>
              <a:t>API</a:t>
            </a:r>
          </a:p>
        </p:txBody>
      </p:sp>
      <p:sp>
        <p:nvSpPr>
          <p:cNvPr id="342" name="Shape 342"/>
          <p:cNvSpPr/>
          <p:nvPr/>
        </p:nvSpPr>
        <p:spPr>
          <a:xfrm>
            <a:off x="6987617" y="3325190"/>
            <a:ext cx="662700" cy="246000"/>
          </a:xfrm>
          <a:prstGeom prst="roundRect">
            <a:avLst>
              <a:gd name="adj" fmla="val 16667"/>
            </a:avLst>
          </a:prstGeom>
          <a:solidFill>
            <a:srgbClr val="92D050"/>
          </a:solidFill>
          <a:ln w="2857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dirty="0"/>
              <a:t>Pull</a:t>
            </a:r>
          </a:p>
          <a:p>
            <a:pPr lvl="0" algn="ctr" rtl="0">
              <a:spcBef>
                <a:spcPts val="0"/>
              </a:spcBef>
              <a:buNone/>
            </a:pPr>
            <a:r>
              <a:rPr lang="en-US" sz="800" b="1" dirty="0"/>
              <a:t>API</a:t>
            </a:r>
          </a:p>
        </p:txBody>
      </p:sp>
      <p:sp>
        <p:nvSpPr>
          <p:cNvPr id="343" name="Shape 343"/>
          <p:cNvSpPr txBox="1"/>
          <p:nvPr/>
        </p:nvSpPr>
        <p:spPr>
          <a:xfrm>
            <a:off x="6607017" y="3601803"/>
            <a:ext cx="1443299" cy="194700"/>
          </a:xfrm>
          <a:prstGeom prst="rect">
            <a:avLst/>
          </a:prstGeom>
          <a:noFill/>
          <a:ln>
            <a:noFill/>
          </a:ln>
        </p:spPr>
        <p:txBody>
          <a:bodyPr lIns="91425" tIns="91425" rIns="91425" bIns="91425" anchor="ctr" anchorCtr="0">
            <a:noAutofit/>
          </a:bodyPr>
          <a:lstStyle/>
          <a:p>
            <a:pPr lvl="0" algn="ctr" rtl="0">
              <a:spcBef>
                <a:spcPts val="0"/>
              </a:spcBef>
              <a:buNone/>
            </a:pPr>
            <a:r>
              <a:rPr lang="en-US" sz="900" b="1" dirty="0">
                <a:solidFill>
                  <a:schemeClr val="dk1"/>
                </a:solidFill>
              </a:rPr>
              <a:t>Monitoring Agent</a:t>
            </a:r>
          </a:p>
        </p:txBody>
      </p:sp>
      <p:sp>
        <p:nvSpPr>
          <p:cNvPr id="344" name="Shape 344"/>
          <p:cNvSpPr/>
          <p:nvPr/>
        </p:nvSpPr>
        <p:spPr>
          <a:xfrm>
            <a:off x="7660296" y="3325190"/>
            <a:ext cx="662700" cy="246000"/>
          </a:xfrm>
          <a:prstGeom prst="roundRect">
            <a:avLst>
              <a:gd name="adj" fmla="val 16667"/>
            </a:avLst>
          </a:prstGeom>
          <a:solidFill>
            <a:srgbClr val="92D050"/>
          </a:solidFill>
          <a:ln w="2857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800" b="1"/>
              <a:t>PUSH</a:t>
            </a:r>
          </a:p>
          <a:p>
            <a:pPr lvl="0" algn="ctr" rtl="0">
              <a:spcBef>
                <a:spcPts val="0"/>
              </a:spcBef>
              <a:buNone/>
            </a:pPr>
            <a:r>
              <a:rPr lang="en-US" sz="800" b="1"/>
              <a:t>Logic</a:t>
            </a:r>
          </a:p>
        </p:txBody>
      </p:sp>
      <p:cxnSp>
        <p:nvCxnSpPr>
          <p:cNvPr id="345" name="Shape 345"/>
          <p:cNvCxnSpPr/>
          <p:nvPr/>
        </p:nvCxnSpPr>
        <p:spPr>
          <a:xfrm>
            <a:off x="6513215" y="2529417"/>
            <a:ext cx="135600" cy="798300"/>
          </a:xfrm>
          <a:prstGeom prst="straightConnector1">
            <a:avLst/>
          </a:prstGeom>
          <a:noFill/>
          <a:ln w="19050" cap="flat" cmpd="sng">
            <a:solidFill>
              <a:schemeClr val="dk2"/>
            </a:solidFill>
            <a:prstDash val="solid"/>
            <a:round/>
            <a:headEnd type="none" w="lg" len="lg"/>
            <a:tailEnd type="triangle" w="lg" len="lg"/>
          </a:ln>
        </p:spPr>
      </p:cxnSp>
      <p:cxnSp>
        <p:nvCxnSpPr>
          <p:cNvPr id="346" name="Shape 346"/>
          <p:cNvCxnSpPr>
            <a:endCxn id="342" idx="0"/>
          </p:cNvCxnSpPr>
          <p:nvPr/>
        </p:nvCxnSpPr>
        <p:spPr>
          <a:xfrm flipH="1">
            <a:off x="7318967" y="2529590"/>
            <a:ext cx="322800" cy="795599"/>
          </a:xfrm>
          <a:prstGeom prst="straightConnector1">
            <a:avLst/>
          </a:prstGeom>
          <a:noFill/>
          <a:ln w="19050" cap="flat" cmpd="sng">
            <a:solidFill>
              <a:schemeClr val="dk2"/>
            </a:solidFill>
            <a:prstDash val="solid"/>
            <a:round/>
            <a:headEnd type="none" w="lg" len="lg"/>
            <a:tailEnd type="triangle" w="lg" len="lg"/>
          </a:ln>
        </p:spPr>
      </p:cxnSp>
      <p:cxnSp>
        <p:nvCxnSpPr>
          <p:cNvPr id="347" name="Shape 347"/>
          <p:cNvCxnSpPr>
            <a:stCxn id="344" idx="0"/>
            <a:endCxn id="336" idx="2"/>
          </p:cNvCxnSpPr>
          <p:nvPr/>
        </p:nvCxnSpPr>
        <p:spPr>
          <a:xfrm rot="10800000" flipH="1">
            <a:off x="7991646" y="2504090"/>
            <a:ext cx="55200" cy="821100"/>
          </a:xfrm>
          <a:prstGeom prst="straightConnector1">
            <a:avLst/>
          </a:prstGeom>
          <a:noFill/>
          <a:ln w="19050" cap="flat" cmpd="sng">
            <a:solidFill>
              <a:schemeClr val="dk2"/>
            </a:solidFill>
            <a:prstDash val="solid"/>
            <a:round/>
            <a:headEnd type="none" w="lg" len="lg"/>
            <a:tailEnd type="triangle" w="lg" len="lg"/>
          </a:ln>
        </p:spPr>
      </p:cxnSp>
      <p:sp>
        <p:nvSpPr>
          <p:cNvPr id="348" name="Shape 348"/>
          <p:cNvSpPr txBox="1"/>
          <p:nvPr/>
        </p:nvSpPr>
        <p:spPr>
          <a:xfrm>
            <a:off x="7378089" y="2918600"/>
            <a:ext cx="395700" cy="145500"/>
          </a:xfrm>
          <a:prstGeom prst="rect">
            <a:avLst/>
          </a:prstGeom>
          <a:noFill/>
          <a:ln>
            <a:noFill/>
          </a:ln>
        </p:spPr>
        <p:txBody>
          <a:bodyPr lIns="91425" tIns="91425" rIns="91425" bIns="91425" anchor="ctr" anchorCtr="0">
            <a:noAutofit/>
          </a:bodyPr>
          <a:lstStyle/>
          <a:p>
            <a:pPr lvl="0" algn="ctr" rtl="0">
              <a:spcBef>
                <a:spcPts val="0"/>
              </a:spcBef>
              <a:buNone/>
            </a:pPr>
            <a:r>
              <a:rPr lang="en-US" sz="700"/>
              <a:t>Pull</a:t>
            </a:r>
          </a:p>
        </p:txBody>
      </p:sp>
      <p:sp>
        <p:nvSpPr>
          <p:cNvPr id="349" name="Shape 349"/>
          <p:cNvSpPr txBox="1"/>
          <p:nvPr/>
        </p:nvSpPr>
        <p:spPr>
          <a:xfrm>
            <a:off x="8048340" y="2918600"/>
            <a:ext cx="395700" cy="145500"/>
          </a:xfrm>
          <a:prstGeom prst="rect">
            <a:avLst/>
          </a:prstGeom>
          <a:noFill/>
          <a:ln>
            <a:noFill/>
          </a:ln>
        </p:spPr>
        <p:txBody>
          <a:bodyPr lIns="91425" tIns="91425" rIns="91425" bIns="91425" anchor="ctr" anchorCtr="0">
            <a:noAutofit/>
          </a:bodyPr>
          <a:lstStyle/>
          <a:p>
            <a:pPr lvl="0" algn="ctr" rtl="0">
              <a:spcBef>
                <a:spcPts val="0"/>
              </a:spcBef>
              <a:buNone/>
            </a:pPr>
            <a:r>
              <a:rPr lang="en-US" sz="700"/>
              <a:t>Push</a:t>
            </a:r>
          </a:p>
        </p:txBody>
      </p:sp>
      <p:sp>
        <p:nvSpPr>
          <p:cNvPr id="350" name="Shape 350"/>
          <p:cNvSpPr txBox="1"/>
          <p:nvPr/>
        </p:nvSpPr>
        <p:spPr>
          <a:xfrm>
            <a:off x="5998413" y="2918600"/>
            <a:ext cx="556200" cy="145500"/>
          </a:xfrm>
          <a:prstGeom prst="rect">
            <a:avLst/>
          </a:prstGeom>
          <a:noFill/>
          <a:ln>
            <a:noFill/>
          </a:ln>
        </p:spPr>
        <p:txBody>
          <a:bodyPr lIns="91425" tIns="91425" rIns="91425" bIns="91425" anchor="ctr" anchorCtr="0">
            <a:noAutofit/>
          </a:bodyPr>
          <a:lstStyle/>
          <a:p>
            <a:pPr lvl="0" algn="ctr" rtl="0">
              <a:spcBef>
                <a:spcPts val="0"/>
              </a:spcBef>
              <a:buNone/>
            </a:pPr>
            <a:r>
              <a:rPr lang="en-US" sz="700"/>
              <a:t>Program</a:t>
            </a:r>
          </a:p>
        </p:txBody>
      </p:sp>
    </p:spTree>
    <p:extLst>
      <p:ext uri="{BB962C8B-B14F-4D97-AF65-F5344CB8AC3E}">
        <p14:creationId xmlns:p14="http://schemas.microsoft.com/office/powerpoint/2010/main" val="123301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4">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333" grpId="0" animBg="1"/>
      <p:bldP spid="336" grpId="0" animBg="1"/>
      <p:bldP spid="341" grpId="0" animBg="1"/>
      <p:bldP spid="342" grpId="0" animBg="1"/>
      <p:bldP spid="343" grpId="0"/>
      <p:bldP spid="344" grpId="0" animBg="1"/>
      <p:bldP spid="348" grpId="0"/>
      <p:bldP spid="349" grpId="0"/>
      <p:bldP spid="3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p:nvPr/>
        </p:nvSpPr>
        <p:spPr>
          <a:xfrm>
            <a:off x="2614600" y="3745350"/>
            <a:ext cx="3684900" cy="1269900"/>
          </a:xfrm>
          <a:prstGeom prst="rect">
            <a:avLst/>
          </a:prstGeom>
          <a:noFill/>
          <a:ln w="9525" cap="flat" cmpd="sng">
            <a:solidFill>
              <a:schemeClr val="dk2"/>
            </a:solidFill>
            <a:prstDash val="dash"/>
            <a:round/>
            <a:headEnd type="none" w="med" len="med"/>
            <a:tailEnd type="none" w="med" len="med"/>
          </a:ln>
        </p:spPr>
        <p:txBody>
          <a:bodyPr lIns="91425" tIns="91425" rIns="91425" bIns="91425" anchor="b" anchorCtr="0">
            <a:noAutofit/>
          </a:bodyPr>
          <a:lstStyle/>
          <a:p>
            <a:pPr lvl="0">
              <a:spcBef>
                <a:spcPts val="0"/>
              </a:spcBef>
              <a:buNone/>
            </a:pPr>
            <a:r>
              <a:rPr lang="en-US" sz="1200">
                <a:latin typeface="Calibri"/>
                <a:ea typeface="Calibri"/>
                <a:cs typeface="Calibri"/>
                <a:sym typeface="Calibri"/>
              </a:rPr>
              <a:t>OLT</a:t>
            </a:r>
          </a:p>
          <a:p>
            <a:pPr lvl="0" rtl="0">
              <a:spcBef>
                <a:spcPts val="0"/>
              </a:spcBef>
              <a:buNone/>
            </a:pPr>
            <a:r>
              <a:rPr lang="en-US" sz="1200">
                <a:latin typeface="Calibri"/>
                <a:ea typeface="Calibri"/>
                <a:cs typeface="Calibri"/>
                <a:sym typeface="Calibri"/>
              </a:rPr>
              <a:t>GPON</a:t>
            </a:r>
          </a:p>
        </p:txBody>
      </p:sp>
      <p:sp>
        <p:nvSpPr>
          <p:cNvPr id="356" name="Shape 356"/>
          <p:cNvSpPr/>
          <p:nvPr/>
        </p:nvSpPr>
        <p:spPr>
          <a:xfrm>
            <a:off x="4734062" y="3849500"/>
            <a:ext cx="1278606" cy="374400"/>
          </a:xfrm>
          <a:prstGeom prst="rect">
            <a:avLst/>
          </a:prstGeom>
          <a:solidFill>
            <a:srgbClr val="FF9900"/>
          </a:solidFill>
          <a:ln w="9525" cap="flat" cmpd="sng">
            <a:solidFill>
              <a:schemeClr val="dk2"/>
            </a:solidFill>
            <a:prstDash val="solid"/>
            <a:round/>
            <a:headEnd type="none" w="med" len="med"/>
            <a:tailEnd type="none" w="med" len="med"/>
          </a:ln>
        </p:spPr>
        <p:txBody>
          <a:bodyPr lIns="0" tIns="0" rIns="0" bIns="0" anchor="ctr" anchorCtr="0">
            <a:noAutofit/>
          </a:bodyPr>
          <a:lstStyle/>
          <a:p>
            <a:pPr lvl="0" algn="r" rtl="0">
              <a:spcBef>
                <a:spcPts val="0"/>
              </a:spcBef>
              <a:buNone/>
            </a:pPr>
            <a:endParaRPr lang="en-US" sz="600" b="1" dirty="0"/>
          </a:p>
        </p:txBody>
      </p:sp>
      <p:sp>
        <p:nvSpPr>
          <p:cNvPr id="357" name="Shape 357"/>
          <p:cNvSpPr txBox="1">
            <a:spLocks noGrp="1"/>
          </p:cNvSpPr>
          <p:nvPr>
            <p:ph type="title"/>
          </p:nvPr>
        </p:nvSpPr>
        <p:spPr>
          <a:xfrm>
            <a:off x="311700" y="87559"/>
            <a:ext cx="8520600" cy="572700"/>
          </a:xfrm>
          <a:prstGeom prst="rect">
            <a:avLst/>
          </a:prstGeom>
        </p:spPr>
        <p:txBody>
          <a:bodyPr lIns="91425" tIns="91425" rIns="91425" bIns="91425" anchor="t" anchorCtr="0">
            <a:noAutofit/>
          </a:bodyPr>
          <a:lstStyle/>
          <a:p>
            <a:pPr lvl="0" rtl="0">
              <a:spcBef>
                <a:spcPts val="0"/>
              </a:spcBef>
              <a:buNone/>
            </a:pPr>
            <a:r>
              <a:rPr lang="en-US" dirty="0"/>
              <a:t>Programmable Probes: OLT Access Devices</a:t>
            </a:r>
          </a:p>
        </p:txBody>
      </p:sp>
      <p:sp>
        <p:nvSpPr>
          <p:cNvPr id="358" name="Shape 358"/>
          <p:cNvSpPr/>
          <p:nvPr/>
        </p:nvSpPr>
        <p:spPr>
          <a:xfrm>
            <a:off x="3701475" y="4459114"/>
            <a:ext cx="1753800" cy="374400"/>
          </a:xfrm>
          <a:prstGeom prst="roundRect">
            <a:avLst>
              <a:gd name="adj" fmla="val 16667"/>
            </a:avLst>
          </a:prstGeom>
          <a:solidFill>
            <a:srgbClr val="4A86E8"/>
          </a:solidFill>
          <a:ln w="9525" cap="flat" cmpd="sng">
            <a:solidFill>
              <a:schemeClr val="dk2"/>
            </a:solidFill>
            <a:prstDash val="dash"/>
            <a:round/>
            <a:headEnd type="none" w="med" len="med"/>
            <a:tailEnd type="none" w="med" len="med"/>
          </a:ln>
        </p:spPr>
        <p:txBody>
          <a:bodyPr lIns="91425" tIns="91425" rIns="91425" bIns="91425" anchor="ctr" anchorCtr="0">
            <a:noAutofit/>
          </a:bodyPr>
          <a:lstStyle/>
          <a:p>
            <a:pPr lvl="0" algn="ctr" rtl="0">
              <a:spcBef>
                <a:spcPts val="0"/>
              </a:spcBef>
              <a:buNone/>
            </a:pPr>
            <a:r>
              <a:rPr lang="en-US" b="1">
                <a:latin typeface="Calibri"/>
                <a:ea typeface="Calibri"/>
                <a:cs typeface="Calibri"/>
                <a:sym typeface="Calibri"/>
              </a:rPr>
              <a:t>ASIC</a:t>
            </a:r>
          </a:p>
        </p:txBody>
      </p:sp>
      <p:sp>
        <p:nvSpPr>
          <p:cNvPr id="359" name="Shape 359"/>
          <p:cNvSpPr/>
          <p:nvPr/>
        </p:nvSpPr>
        <p:spPr>
          <a:xfrm>
            <a:off x="3698875" y="3905764"/>
            <a:ext cx="823200" cy="2715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1000" dirty="0">
                <a:latin typeface="Calibri"/>
                <a:ea typeface="Calibri"/>
                <a:cs typeface="Calibri"/>
                <a:sym typeface="Calibri"/>
              </a:rPr>
              <a:t>Monitoring Agent</a:t>
            </a:r>
          </a:p>
        </p:txBody>
      </p:sp>
      <p:sp>
        <p:nvSpPr>
          <p:cNvPr id="360" name="Shape 360"/>
          <p:cNvSpPr/>
          <p:nvPr/>
        </p:nvSpPr>
        <p:spPr>
          <a:xfrm>
            <a:off x="4946110" y="3905775"/>
            <a:ext cx="536214" cy="2256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lIns="0" tIns="0" rIns="0" bIns="0" anchor="ctr" anchorCtr="0">
            <a:noAutofit/>
          </a:bodyPr>
          <a:lstStyle/>
          <a:p>
            <a:pPr lvl="0" algn="ctr" rtl="0">
              <a:spcBef>
                <a:spcPts val="0"/>
              </a:spcBef>
              <a:buNone/>
            </a:pPr>
            <a:r>
              <a:rPr lang="en-US" sz="800">
                <a:latin typeface="Calibri"/>
                <a:ea typeface="Calibri"/>
                <a:cs typeface="Calibri"/>
                <a:sym typeface="Calibri"/>
              </a:rPr>
              <a:t>OpenFlow Agent</a:t>
            </a:r>
          </a:p>
        </p:txBody>
      </p:sp>
      <p:cxnSp>
        <p:nvCxnSpPr>
          <p:cNvPr id="361" name="Shape 361"/>
          <p:cNvCxnSpPr/>
          <p:nvPr/>
        </p:nvCxnSpPr>
        <p:spPr>
          <a:xfrm rot="10800000" flipH="1">
            <a:off x="3826145" y="4155878"/>
            <a:ext cx="8100" cy="303300"/>
          </a:xfrm>
          <a:prstGeom prst="straightConnector1">
            <a:avLst/>
          </a:prstGeom>
          <a:noFill/>
          <a:ln w="9525" cap="flat" cmpd="sng">
            <a:solidFill>
              <a:schemeClr val="dk2"/>
            </a:solidFill>
            <a:prstDash val="solid"/>
            <a:round/>
            <a:headEnd type="triangle" w="med" len="med"/>
            <a:tailEnd type="triangle" w="med" len="med"/>
          </a:ln>
        </p:spPr>
      </p:cxnSp>
      <p:sp>
        <p:nvSpPr>
          <p:cNvPr id="362" name="Shape 362"/>
          <p:cNvSpPr/>
          <p:nvPr/>
        </p:nvSpPr>
        <p:spPr>
          <a:xfrm>
            <a:off x="4389893" y="2848306"/>
            <a:ext cx="1696200" cy="4200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sz="1200"/>
          </a:p>
        </p:txBody>
      </p:sp>
      <p:sp>
        <p:nvSpPr>
          <p:cNvPr id="363" name="Shape 363"/>
          <p:cNvSpPr/>
          <p:nvPr/>
        </p:nvSpPr>
        <p:spPr>
          <a:xfrm>
            <a:off x="4464993" y="3277479"/>
            <a:ext cx="757800" cy="179100"/>
          </a:xfrm>
          <a:prstGeom prst="roundRect">
            <a:avLst>
              <a:gd name="adj" fmla="val 16667"/>
            </a:avLst>
          </a:prstGeom>
          <a:solidFill>
            <a:srgbClr val="7F6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900">
                <a:solidFill>
                  <a:schemeClr val="lt1"/>
                </a:solidFill>
              </a:rPr>
              <a:t>OpenFlow</a:t>
            </a:r>
          </a:p>
        </p:txBody>
      </p:sp>
      <p:sp>
        <p:nvSpPr>
          <p:cNvPr id="364" name="Shape 364"/>
          <p:cNvSpPr/>
          <p:nvPr/>
        </p:nvSpPr>
        <p:spPr>
          <a:xfrm>
            <a:off x="5247036" y="3277480"/>
            <a:ext cx="757800" cy="179100"/>
          </a:xfrm>
          <a:prstGeom prst="roundRect">
            <a:avLst>
              <a:gd name="adj" fmla="val 16667"/>
            </a:avLst>
          </a:prstGeom>
          <a:solidFill>
            <a:srgbClr val="7F6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900">
                <a:solidFill>
                  <a:schemeClr val="lt1"/>
                </a:solidFill>
              </a:rPr>
              <a:t>NetConf</a:t>
            </a:r>
          </a:p>
        </p:txBody>
      </p:sp>
      <p:sp>
        <p:nvSpPr>
          <p:cNvPr id="365" name="Shape 365"/>
          <p:cNvSpPr/>
          <p:nvPr/>
        </p:nvSpPr>
        <p:spPr>
          <a:xfrm>
            <a:off x="4608968" y="2621196"/>
            <a:ext cx="1403700" cy="225600"/>
          </a:xfrm>
          <a:prstGeom prst="roundRect">
            <a:avLst>
              <a:gd name="adj" fmla="val 16667"/>
            </a:avLst>
          </a:prstGeom>
          <a:solidFill>
            <a:srgbClr val="7F6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sz="900">
                <a:solidFill>
                  <a:schemeClr val="lt1"/>
                </a:solidFill>
              </a:rPr>
              <a:t>vOLT Control App</a:t>
            </a:r>
          </a:p>
        </p:txBody>
      </p:sp>
      <p:sp>
        <p:nvSpPr>
          <p:cNvPr id="366" name="Shape 366"/>
          <p:cNvSpPr/>
          <p:nvPr/>
        </p:nvSpPr>
        <p:spPr>
          <a:xfrm>
            <a:off x="3047850" y="1743839"/>
            <a:ext cx="3051600" cy="2460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1100" b="1" dirty="0">
                <a:solidFill>
                  <a:schemeClr val="lt1"/>
                </a:solidFill>
              </a:rPr>
              <a:t>Data Collection</a:t>
            </a:r>
          </a:p>
        </p:txBody>
      </p:sp>
      <p:sp>
        <p:nvSpPr>
          <p:cNvPr id="367" name="Shape 367"/>
          <p:cNvSpPr/>
          <p:nvPr/>
        </p:nvSpPr>
        <p:spPr>
          <a:xfrm>
            <a:off x="4975661" y="1983414"/>
            <a:ext cx="1123800" cy="2460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a:solidFill>
                  <a:schemeClr val="lt1"/>
                </a:solidFill>
              </a:rPr>
              <a:t>vOLT_Control_</a:t>
            </a:r>
          </a:p>
          <a:p>
            <a:pPr marL="0" marR="0" lvl="0" indent="0" algn="ctr" rtl="0">
              <a:lnSpc>
                <a:spcPct val="100000"/>
              </a:lnSpc>
              <a:spcBef>
                <a:spcPts val="0"/>
              </a:spcBef>
              <a:spcAft>
                <a:spcPts val="0"/>
              </a:spcAft>
              <a:buNone/>
            </a:pPr>
            <a:r>
              <a:rPr lang="en-US" sz="800" b="1">
                <a:solidFill>
                  <a:schemeClr val="lt1"/>
                </a:solidFill>
              </a:rPr>
              <a:t>Plugin</a:t>
            </a:r>
          </a:p>
        </p:txBody>
      </p:sp>
      <p:sp>
        <p:nvSpPr>
          <p:cNvPr id="368" name="Shape 368"/>
          <p:cNvSpPr/>
          <p:nvPr/>
        </p:nvSpPr>
        <p:spPr>
          <a:xfrm>
            <a:off x="4825133" y="984418"/>
            <a:ext cx="757800" cy="572700"/>
          </a:xfrm>
          <a:prstGeom prst="flowChartMagneticDisk">
            <a:avLst/>
          </a:prstGeom>
          <a:solidFill>
            <a:srgbClr val="741B47"/>
          </a:solidFill>
          <a:ln w="9525" cap="flat" cmpd="sng">
            <a:solidFill>
              <a:schemeClr val="dk2"/>
            </a:solidFill>
            <a:prstDash val="solid"/>
            <a:round/>
            <a:headEnd type="none" w="med" len="med"/>
            <a:tailEnd type="none" w="med" len="med"/>
          </a:ln>
        </p:spPr>
        <p:txBody>
          <a:bodyPr lIns="91425" tIns="91425" rIns="91425" bIns="91425" anchor="b" anchorCtr="0">
            <a:noAutofit/>
          </a:bodyPr>
          <a:lstStyle/>
          <a:p>
            <a:pPr lvl="0" algn="ctr" rtl="0">
              <a:spcBef>
                <a:spcPts val="0"/>
              </a:spcBef>
              <a:buNone/>
            </a:pPr>
            <a:r>
              <a:rPr lang="en-US" sz="800" b="1">
                <a:solidFill>
                  <a:schemeClr val="lt1"/>
                </a:solidFill>
              </a:rPr>
              <a:t>TSDB</a:t>
            </a:r>
          </a:p>
        </p:txBody>
      </p:sp>
      <p:sp>
        <p:nvSpPr>
          <p:cNvPr id="369" name="Shape 369"/>
          <p:cNvSpPr/>
          <p:nvPr/>
        </p:nvSpPr>
        <p:spPr>
          <a:xfrm>
            <a:off x="3559252" y="983439"/>
            <a:ext cx="935700" cy="5727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a:solidFill>
                  <a:schemeClr val="lt1"/>
                </a:solidFill>
              </a:rPr>
              <a:t>Data Delivery</a:t>
            </a:r>
          </a:p>
        </p:txBody>
      </p:sp>
      <p:cxnSp>
        <p:nvCxnSpPr>
          <p:cNvPr id="370" name="Shape 370"/>
          <p:cNvCxnSpPr/>
          <p:nvPr/>
        </p:nvCxnSpPr>
        <p:spPr>
          <a:xfrm rot="10800000">
            <a:off x="4039788" y="1556244"/>
            <a:ext cx="6000" cy="194700"/>
          </a:xfrm>
          <a:prstGeom prst="straightConnector1">
            <a:avLst/>
          </a:prstGeom>
          <a:noFill/>
          <a:ln w="9525" cap="flat" cmpd="sng">
            <a:solidFill>
              <a:schemeClr val="dk2"/>
            </a:solidFill>
            <a:prstDash val="solid"/>
            <a:round/>
            <a:headEnd type="none" w="med" len="med"/>
            <a:tailEnd type="triangle" w="med" len="med"/>
          </a:ln>
        </p:spPr>
      </p:cxnSp>
      <p:sp>
        <p:nvSpPr>
          <p:cNvPr id="371" name="Shape 371"/>
          <p:cNvSpPr/>
          <p:nvPr/>
        </p:nvSpPr>
        <p:spPr>
          <a:xfrm>
            <a:off x="4042311" y="1983414"/>
            <a:ext cx="935700" cy="2460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a:solidFill>
                  <a:schemeClr val="lt1"/>
                </a:solidFill>
              </a:rPr>
              <a:t>ONOS_Plugin</a:t>
            </a:r>
          </a:p>
        </p:txBody>
      </p:sp>
      <p:sp>
        <p:nvSpPr>
          <p:cNvPr id="372" name="Shape 372"/>
          <p:cNvSpPr/>
          <p:nvPr/>
        </p:nvSpPr>
        <p:spPr>
          <a:xfrm>
            <a:off x="3047841" y="1983414"/>
            <a:ext cx="993000" cy="246000"/>
          </a:xfrm>
          <a:prstGeom prst="roundRect">
            <a:avLst>
              <a:gd name="adj" fmla="val 16667"/>
            </a:avLst>
          </a:prstGeom>
          <a:solidFill>
            <a:srgbClr val="741B47"/>
          </a:solidFill>
          <a:ln w="12700"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None/>
            </a:pPr>
            <a:r>
              <a:rPr lang="en-US" sz="800" b="1">
                <a:solidFill>
                  <a:schemeClr val="lt1"/>
                </a:solidFill>
              </a:rPr>
              <a:t>OLT_</a:t>
            </a:r>
          </a:p>
          <a:p>
            <a:pPr marL="0" marR="0" lvl="0" indent="0" algn="ctr" rtl="0">
              <a:lnSpc>
                <a:spcPct val="100000"/>
              </a:lnSpc>
              <a:spcBef>
                <a:spcPts val="0"/>
              </a:spcBef>
              <a:spcAft>
                <a:spcPts val="0"/>
              </a:spcAft>
              <a:buNone/>
            </a:pPr>
            <a:r>
              <a:rPr lang="en-US" sz="800" b="1">
                <a:solidFill>
                  <a:schemeClr val="lt1"/>
                </a:solidFill>
              </a:rPr>
              <a:t>Plugin</a:t>
            </a:r>
          </a:p>
        </p:txBody>
      </p:sp>
      <p:cxnSp>
        <p:nvCxnSpPr>
          <p:cNvPr id="373" name="Shape 373"/>
          <p:cNvCxnSpPr>
            <a:stCxn id="367" idx="2"/>
          </p:cNvCxnSpPr>
          <p:nvPr/>
        </p:nvCxnSpPr>
        <p:spPr>
          <a:xfrm flipH="1">
            <a:off x="5530061" y="2229414"/>
            <a:ext cx="7500" cy="411900"/>
          </a:xfrm>
          <a:prstGeom prst="straightConnector1">
            <a:avLst/>
          </a:prstGeom>
          <a:noFill/>
          <a:ln w="9525" cap="flat" cmpd="sng">
            <a:solidFill>
              <a:schemeClr val="dk2"/>
            </a:solidFill>
            <a:prstDash val="solid"/>
            <a:round/>
            <a:headEnd type="triangle" w="med" len="med"/>
            <a:tailEnd type="triangle" w="med" len="med"/>
          </a:ln>
        </p:spPr>
      </p:cxnSp>
      <p:cxnSp>
        <p:nvCxnSpPr>
          <p:cNvPr id="374" name="Shape 374"/>
          <p:cNvCxnSpPr/>
          <p:nvPr/>
        </p:nvCxnSpPr>
        <p:spPr>
          <a:xfrm>
            <a:off x="4469434" y="2240108"/>
            <a:ext cx="7500" cy="604200"/>
          </a:xfrm>
          <a:prstGeom prst="straightConnector1">
            <a:avLst/>
          </a:prstGeom>
          <a:noFill/>
          <a:ln w="9525" cap="flat" cmpd="sng">
            <a:solidFill>
              <a:schemeClr val="dk2"/>
            </a:solidFill>
            <a:prstDash val="solid"/>
            <a:round/>
            <a:headEnd type="triangle" w="med" len="med"/>
            <a:tailEnd type="triangle" w="med" len="med"/>
          </a:ln>
        </p:spPr>
      </p:cxnSp>
      <p:cxnSp>
        <p:nvCxnSpPr>
          <p:cNvPr id="375" name="Shape 375"/>
          <p:cNvCxnSpPr/>
          <p:nvPr/>
        </p:nvCxnSpPr>
        <p:spPr>
          <a:xfrm>
            <a:off x="5088420" y="3443259"/>
            <a:ext cx="10800" cy="459900"/>
          </a:xfrm>
          <a:prstGeom prst="straightConnector1">
            <a:avLst/>
          </a:prstGeom>
          <a:noFill/>
          <a:ln w="9525" cap="flat" cmpd="sng">
            <a:solidFill>
              <a:schemeClr val="dk2"/>
            </a:solidFill>
            <a:prstDash val="solid"/>
            <a:round/>
            <a:headEnd type="triangle" w="med" len="med"/>
            <a:tailEnd type="triangle" w="med" len="med"/>
          </a:ln>
        </p:spPr>
      </p:cxnSp>
      <p:cxnSp>
        <p:nvCxnSpPr>
          <p:cNvPr id="376" name="Shape 376"/>
          <p:cNvCxnSpPr/>
          <p:nvPr/>
        </p:nvCxnSpPr>
        <p:spPr>
          <a:xfrm>
            <a:off x="3806367" y="2229414"/>
            <a:ext cx="12600" cy="1673699"/>
          </a:xfrm>
          <a:prstGeom prst="straightConnector1">
            <a:avLst/>
          </a:prstGeom>
          <a:noFill/>
          <a:ln w="9525" cap="flat" cmpd="sng">
            <a:solidFill>
              <a:schemeClr val="dk2"/>
            </a:solidFill>
            <a:prstDash val="solid"/>
            <a:round/>
            <a:headEnd type="triangle" w="med" len="med"/>
            <a:tailEnd type="triangle" w="med" len="med"/>
          </a:ln>
        </p:spPr>
      </p:cxnSp>
      <p:sp>
        <p:nvSpPr>
          <p:cNvPr id="377" name="Shape 377"/>
          <p:cNvSpPr txBox="1">
            <a:spLocks noGrp="1"/>
          </p:cNvSpPr>
          <p:nvPr>
            <p:ph type="body" idx="1"/>
          </p:nvPr>
        </p:nvSpPr>
        <p:spPr>
          <a:xfrm>
            <a:off x="6833175" y="1226350"/>
            <a:ext cx="2277600" cy="1128600"/>
          </a:xfrm>
          <a:prstGeom prst="rect">
            <a:avLst/>
          </a:prstGeom>
          <a:solidFill>
            <a:srgbClr val="FCFFC1"/>
          </a:solidFill>
        </p:spPr>
        <p:txBody>
          <a:bodyPr lIns="91425" tIns="91425" rIns="91425" bIns="91425" anchor="t" anchorCtr="0">
            <a:noAutofit/>
          </a:bodyPr>
          <a:lstStyle/>
          <a:p>
            <a:pPr lvl="0" rtl="0">
              <a:spcBef>
                <a:spcPts val="0"/>
              </a:spcBef>
              <a:spcAft>
                <a:spcPts val="0"/>
              </a:spcAft>
              <a:buNone/>
            </a:pPr>
            <a:r>
              <a:rPr lang="en-US" sz="1400" dirty="0" err="1">
                <a:solidFill>
                  <a:schemeClr val="tx1"/>
                </a:solidFill>
              </a:rPr>
              <a:t>vOLT</a:t>
            </a:r>
            <a:r>
              <a:rPr lang="en-US" sz="1400" dirty="0">
                <a:solidFill>
                  <a:schemeClr val="tx1"/>
                </a:solidFill>
              </a:rPr>
              <a:t> Control App Events</a:t>
            </a:r>
          </a:p>
          <a:p>
            <a:pPr marL="0" marR="0" lvl="0" indent="-69850" algn="l" rtl="0">
              <a:lnSpc>
                <a:spcPct val="100000"/>
              </a:lnSpc>
              <a:spcBef>
                <a:spcPts val="0"/>
              </a:spcBef>
              <a:spcAft>
                <a:spcPts val="0"/>
              </a:spcAft>
              <a:buClr>
                <a:srgbClr val="000000"/>
              </a:buClr>
              <a:buSzPct val="110000"/>
              <a:buNone/>
            </a:pPr>
            <a:r>
              <a:rPr lang="en-US" sz="1000" dirty="0">
                <a:solidFill>
                  <a:schemeClr val="tx1"/>
                </a:solidFill>
              </a:rPr>
              <a:t>- </a:t>
            </a:r>
            <a:r>
              <a:rPr lang="en-US" sz="1000" dirty="0" err="1">
                <a:solidFill>
                  <a:schemeClr val="tx1"/>
                </a:solidFill>
              </a:rPr>
              <a:t>vOLT.active.subscribers</a:t>
            </a:r>
            <a:endParaRPr lang="en-US" sz="1000" dirty="0">
              <a:solidFill>
                <a:schemeClr val="tx1"/>
              </a:solidFill>
            </a:endParaRPr>
          </a:p>
          <a:p>
            <a:pPr marL="0" marR="0" lvl="0" indent="-69850" algn="l" rtl="0">
              <a:lnSpc>
                <a:spcPct val="100000"/>
              </a:lnSpc>
              <a:spcBef>
                <a:spcPts val="0"/>
              </a:spcBef>
              <a:spcAft>
                <a:spcPts val="0"/>
              </a:spcAft>
              <a:buClr>
                <a:srgbClr val="000000"/>
              </a:buClr>
              <a:buSzPct val="110000"/>
              <a:buNone/>
            </a:pPr>
            <a:r>
              <a:rPr lang="en-US" sz="1000" dirty="0">
                <a:solidFill>
                  <a:schemeClr val="tx1"/>
                </a:solidFill>
              </a:rPr>
              <a:t>- </a:t>
            </a:r>
            <a:r>
              <a:rPr lang="en-US" sz="1000" dirty="0" err="1">
                <a:solidFill>
                  <a:schemeClr val="tx1"/>
                </a:solidFill>
              </a:rPr>
              <a:t>vOLT.subscriber.connected</a:t>
            </a:r>
            <a:endParaRPr lang="en-US" sz="1000" dirty="0">
              <a:solidFill>
                <a:schemeClr val="tx1"/>
              </a:solidFill>
            </a:endParaRPr>
          </a:p>
          <a:p>
            <a:pPr marL="0" marR="0" lvl="0" indent="-69850" algn="l" rtl="0">
              <a:lnSpc>
                <a:spcPct val="100000"/>
              </a:lnSpc>
              <a:spcBef>
                <a:spcPts val="0"/>
              </a:spcBef>
              <a:spcAft>
                <a:spcPts val="0"/>
              </a:spcAft>
              <a:buClr>
                <a:srgbClr val="000000"/>
              </a:buClr>
              <a:buSzPct val="110000"/>
              <a:buNone/>
            </a:pPr>
            <a:r>
              <a:rPr lang="en-US" sz="1000" dirty="0">
                <a:solidFill>
                  <a:schemeClr val="tx1"/>
                </a:solidFill>
              </a:rPr>
              <a:t>- </a:t>
            </a:r>
            <a:r>
              <a:rPr lang="en-US" sz="1000" dirty="0" err="1">
                <a:solidFill>
                  <a:schemeClr val="tx1"/>
                </a:solidFill>
              </a:rPr>
              <a:t>vOLT.subscriber.disconnected</a:t>
            </a:r>
            <a:endParaRPr lang="en-US" sz="1000" dirty="0">
              <a:solidFill>
                <a:schemeClr val="tx1"/>
              </a:solidFill>
            </a:endParaRPr>
          </a:p>
          <a:p>
            <a:pPr marL="0" marR="0" lvl="0" indent="-69850" algn="l" rtl="0">
              <a:lnSpc>
                <a:spcPct val="100000"/>
              </a:lnSpc>
              <a:spcBef>
                <a:spcPts val="0"/>
              </a:spcBef>
              <a:spcAft>
                <a:spcPts val="0"/>
              </a:spcAft>
              <a:buClr>
                <a:srgbClr val="000000"/>
              </a:buClr>
              <a:buSzPct val="110000"/>
              <a:buNone/>
            </a:pPr>
            <a:r>
              <a:rPr lang="en-US" sz="1000" dirty="0"/>
              <a:t>- </a:t>
            </a:r>
            <a:r>
              <a:rPr lang="en-US" sz="1000" b="1" dirty="0"/>
              <a:t>TBD</a:t>
            </a:r>
          </a:p>
        </p:txBody>
      </p:sp>
      <p:cxnSp>
        <p:nvCxnSpPr>
          <p:cNvPr id="378" name="Shape 378"/>
          <p:cNvCxnSpPr/>
          <p:nvPr/>
        </p:nvCxnSpPr>
        <p:spPr>
          <a:xfrm>
            <a:off x="5159345" y="4203507"/>
            <a:ext cx="8100" cy="282000"/>
          </a:xfrm>
          <a:prstGeom prst="straightConnector1">
            <a:avLst/>
          </a:prstGeom>
          <a:noFill/>
          <a:ln w="9525" cap="flat" cmpd="sng">
            <a:solidFill>
              <a:schemeClr val="dk2"/>
            </a:solidFill>
            <a:prstDash val="solid"/>
            <a:round/>
            <a:headEnd type="triangle" w="med" len="med"/>
            <a:tailEnd type="triangle" w="med" len="med"/>
          </a:ln>
        </p:spPr>
      </p:cxnSp>
      <p:pic>
        <p:nvPicPr>
          <p:cNvPr id="379" name="Shape 379"/>
          <p:cNvPicPr preferRelativeResize="0"/>
          <p:nvPr/>
        </p:nvPicPr>
        <p:blipFill>
          <a:blip r:embed="rId3">
            <a:alphaModFix/>
          </a:blip>
          <a:stretch>
            <a:fillRect/>
          </a:stretch>
        </p:blipFill>
        <p:spPr>
          <a:xfrm>
            <a:off x="4767953" y="2853589"/>
            <a:ext cx="993000" cy="411899"/>
          </a:xfrm>
          <a:prstGeom prst="rect">
            <a:avLst/>
          </a:prstGeom>
          <a:noFill/>
          <a:ln>
            <a:noFill/>
          </a:ln>
        </p:spPr>
      </p:pic>
      <p:pic>
        <p:nvPicPr>
          <p:cNvPr id="380" name="Shape 380"/>
          <p:cNvPicPr preferRelativeResize="0"/>
          <p:nvPr/>
        </p:nvPicPr>
        <p:blipFill>
          <a:blip r:embed="rId4">
            <a:alphaModFix/>
          </a:blip>
          <a:stretch>
            <a:fillRect/>
          </a:stretch>
        </p:blipFill>
        <p:spPr>
          <a:xfrm>
            <a:off x="3413950" y="4820424"/>
            <a:ext cx="2277675" cy="194700"/>
          </a:xfrm>
          <a:prstGeom prst="rect">
            <a:avLst/>
          </a:prstGeom>
          <a:noFill/>
          <a:ln>
            <a:noFill/>
          </a:ln>
        </p:spPr>
      </p:pic>
      <p:cxnSp>
        <p:nvCxnSpPr>
          <p:cNvPr id="381" name="Shape 381"/>
          <p:cNvCxnSpPr/>
          <p:nvPr/>
        </p:nvCxnSpPr>
        <p:spPr>
          <a:xfrm rot="10800000">
            <a:off x="5182788" y="1556244"/>
            <a:ext cx="6000" cy="194700"/>
          </a:xfrm>
          <a:prstGeom prst="straightConnector1">
            <a:avLst/>
          </a:prstGeom>
          <a:noFill/>
          <a:ln w="9525" cap="flat" cmpd="sng">
            <a:solidFill>
              <a:schemeClr val="dk2"/>
            </a:solidFill>
            <a:prstDash val="solid"/>
            <a:round/>
            <a:headEnd type="none" w="med" len="med"/>
            <a:tailEnd type="triangle" w="med" len="med"/>
          </a:ln>
        </p:spPr>
      </p:cxnSp>
      <p:cxnSp>
        <p:nvCxnSpPr>
          <p:cNvPr id="382" name="Shape 382"/>
          <p:cNvCxnSpPr>
            <a:stCxn id="356" idx="1"/>
            <a:endCxn id="359" idx="3"/>
          </p:cNvCxnSpPr>
          <p:nvPr/>
        </p:nvCxnSpPr>
        <p:spPr>
          <a:xfrm flipH="1">
            <a:off x="4522075" y="4036700"/>
            <a:ext cx="211987" cy="4814"/>
          </a:xfrm>
          <a:prstGeom prst="straightConnector1">
            <a:avLst/>
          </a:prstGeom>
          <a:noFill/>
          <a:ln w="9525" cap="flat" cmpd="sng">
            <a:solidFill>
              <a:schemeClr val="dk2"/>
            </a:solidFill>
            <a:prstDash val="solid"/>
            <a:round/>
            <a:headEnd type="triangle" w="sm" len="sm"/>
            <a:tailEnd type="triangle" w="sm" len="sm"/>
          </a:ln>
        </p:spPr>
      </p:cxnSp>
      <p:sp>
        <p:nvSpPr>
          <p:cNvPr id="383" name="Shape 383"/>
          <p:cNvSpPr txBox="1">
            <a:spLocks noGrp="1"/>
          </p:cNvSpPr>
          <p:nvPr>
            <p:ph type="body" idx="1"/>
          </p:nvPr>
        </p:nvSpPr>
        <p:spPr>
          <a:xfrm>
            <a:off x="49275" y="3443250"/>
            <a:ext cx="2348700" cy="604200"/>
          </a:xfrm>
          <a:prstGeom prst="rect">
            <a:avLst/>
          </a:prstGeom>
          <a:solidFill>
            <a:srgbClr val="FCFFC1"/>
          </a:solidFill>
        </p:spPr>
        <p:txBody>
          <a:bodyPr lIns="91425" tIns="91425" rIns="91425" bIns="91425" anchor="t" anchorCtr="0">
            <a:noAutofit/>
          </a:bodyPr>
          <a:lstStyle/>
          <a:p>
            <a:pPr lvl="0" rtl="0">
              <a:spcBef>
                <a:spcPts val="0"/>
              </a:spcBef>
              <a:spcAft>
                <a:spcPts val="0"/>
              </a:spcAft>
              <a:buNone/>
            </a:pPr>
            <a:r>
              <a:rPr lang="en-US" sz="1400" dirty="0" err="1">
                <a:solidFill>
                  <a:schemeClr val="tx1"/>
                </a:solidFill>
              </a:rPr>
              <a:t>SoC</a:t>
            </a:r>
            <a:r>
              <a:rPr lang="en-US" sz="1400" dirty="0">
                <a:solidFill>
                  <a:schemeClr val="tx1"/>
                </a:solidFill>
              </a:rPr>
              <a:t> Level Probes</a:t>
            </a:r>
          </a:p>
          <a:p>
            <a:pPr marL="0" marR="0" lvl="0" indent="-69850" algn="l" rtl="0">
              <a:lnSpc>
                <a:spcPct val="100000"/>
              </a:lnSpc>
              <a:spcBef>
                <a:spcPts val="0"/>
              </a:spcBef>
              <a:spcAft>
                <a:spcPts val="0"/>
              </a:spcAft>
              <a:buClr>
                <a:srgbClr val="000000"/>
              </a:buClr>
              <a:buSzPct val="110000"/>
              <a:buNone/>
            </a:pPr>
            <a:r>
              <a:rPr lang="en-US" sz="1000" dirty="0">
                <a:solidFill>
                  <a:schemeClr val="tx1"/>
                </a:solidFill>
              </a:rPr>
              <a:t>- </a:t>
            </a:r>
            <a:r>
              <a:rPr lang="en-US" sz="1000" dirty="0" err="1">
                <a:solidFill>
                  <a:schemeClr val="tx1"/>
                </a:solidFill>
              </a:rPr>
              <a:t>OLT.optical.interface.power.level</a:t>
            </a:r>
            <a:endParaRPr lang="en-US" sz="1000" dirty="0">
              <a:solidFill>
                <a:schemeClr val="tx1"/>
              </a:solidFill>
            </a:endParaRPr>
          </a:p>
          <a:p>
            <a:pPr marL="0" marR="0" lvl="0" indent="-69850" algn="l" rtl="0">
              <a:lnSpc>
                <a:spcPct val="100000"/>
              </a:lnSpc>
              <a:spcBef>
                <a:spcPts val="0"/>
              </a:spcBef>
              <a:spcAft>
                <a:spcPts val="0"/>
              </a:spcAft>
              <a:buClr>
                <a:srgbClr val="000000"/>
              </a:buClr>
              <a:buSzPct val="110000"/>
              <a:buNone/>
            </a:pPr>
            <a:r>
              <a:rPr lang="en-US" sz="1000" dirty="0"/>
              <a:t>- </a:t>
            </a:r>
            <a:r>
              <a:rPr lang="en-US" sz="1000" b="1" dirty="0"/>
              <a:t>TBD</a:t>
            </a:r>
          </a:p>
        </p:txBody>
      </p:sp>
      <p:sp>
        <p:nvSpPr>
          <p:cNvPr id="384" name="Shape 384"/>
          <p:cNvSpPr txBox="1">
            <a:spLocks noGrp="1"/>
          </p:cNvSpPr>
          <p:nvPr>
            <p:ph type="body" idx="1"/>
          </p:nvPr>
        </p:nvSpPr>
        <p:spPr>
          <a:xfrm>
            <a:off x="6838638" y="2458675"/>
            <a:ext cx="2261700" cy="2379900"/>
          </a:xfrm>
          <a:prstGeom prst="rect">
            <a:avLst/>
          </a:prstGeom>
          <a:solidFill>
            <a:srgbClr val="FCFFC1"/>
          </a:solidFill>
        </p:spPr>
        <p:txBody>
          <a:bodyPr lIns="91425" tIns="91425" rIns="91425" bIns="91425" anchor="t" anchorCtr="0">
            <a:noAutofit/>
          </a:bodyPr>
          <a:lstStyle/>
          <a:p>
            <a:pPr lvl="0" rtl="0">
              <a:spcBef>
                <a:spcPts val="0"/>
              </a:spcBef>
              <a:spcAft>
                <a:spcPts val="0"/>
              </a:spcAft>
              <a:buNone/>
            </a:pPr>
            <a:r>
              <a:rPr lang="en-US" sz="1400" dirty="0" err="1">
                <a:solidFill>
                  <a:schemeClr val="tx1"/>
                </a:solidFill>
              </a:rPr>
              <a:t>OpenFlow</a:t>
            </a:r>
            <a:r>
              <a:rPr lang="en-US" sz="1400" dirty="0">
                <a:solidFill>
                  <a:schemeClr val="tx1"/>
                </a:solidFill>
              </a:rPr>
              <a:t> Probes/Metrics</a:t>
            </a:r>
          </a:p>
          <a:p>
            <a:pPr lvl="0" rtl="0">
              <a:spcBef>
                <a:spcPts val="0"/>
              </a:spcBef>
              <a:spcAft>
                <a:spcPts val="0"/>
              </a:spcAft>
              <a:buNone/>
            </a:pPr>
            <a:r>
              <a:rPr lang="en-US" sz="1000" dirty="0">
                <a:solidFill>
                  <a:schemeClr val="tx1"/>
                </a:solidFill>
              </a:rPr>
              <a:t>- </a:t>
            </a:r>
            <a:r>
              <a:rPr lang="en-US" sz="1000" dirty="0" err="1">
                <a:solidFill>
                  <a:schemeClr val="tx1"/>
                </a:solidFill>
              </a:rPr>
              <a:t>switch.port.receive.packets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switch.port.transmit.packets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switch.port.receive.bytes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switch.port.transmit.bytes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switch.port.receive.drops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switch.port.transmit.drops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switch.port.receive.frame_error</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switch.port.receive.overrun_error</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switch.port.receive.crc_error</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switch.port.collision.count</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switch.table.active.entries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switch.table.lookup.packets</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switch.table.matched.packets</a:t>
            </a:r>
            <a:endParaRPr lang="en-US" sz="1000" dirty="0">
              <a:solidFill>
                <a:schemeClr val="tx1"/>
              </a:solidFill>
            </a:endParaRPr>
          </a:p>
        </p:txBody>
      </p:sp>
      <p:cxnSp>
        <p:nvCxnSpPr>
          <p:cNvPr id="385" name="Shape 385"/>
          <p:cNvCxnSpPr/>
          <p:nvPr/>
        </p:nvCxnSpPr>
        <p:spPr>
          <a:xfrm flipH="1">
            <a:off x="5563150" y="2165000"/>
            <a:ext cx="1286100" cy="301800"/>
          </a:xfrm>
          <a:prstGeom prst="straightConnector1">
            <a:avLst/>
          </a:prstGeom>
          <a:noFill/>
          <a:ln w="9525" cap="flat" cmpd="sng">
            <a:solidFill>
              <a:schemeClr val="dk2"/>
            </a:solidFill>
            <a:prstDash val="dot"/>
            <a:round/>
            <a:headEnd type="none" w="med" len="med"/>
            <a:tailEnd type="none" w="med" len="med"/>
          </a:ln>
        </p:spPr>
      </p:cxnSp>
      <p:cxnSp>
        <p:nvCxnSpPr>
          <p:cNvPr id="386" name="Shape 386"/>
          <p:cNvCxnSpPr/>
          <p:nvPr/>
        </p:nvCxnSpPr>
        <p:spPr>
          <a:xfrm flipH="1" flipV="1">
            <a:off x="4473184" y="2485633"/>
            <a:ext cx="2376066" cy="85317"/>
          </a:xfrm>
          <a:prstGeom prst="straightConnector1">
            <a:avLst/>
          </a:prstGeom>
          <a:noFill/>
          <a:ln w="9525" cap="flat" cmpd="sng">
            <a:solidFill>
              <a:schemeClr val="dk2"/>
            </a:solidFill>
            <a:prstDash val="dot"/>
            <a:round/>
            <a:headEnd type="none" w="lg" len="lg"/>
            <a:tailEnd type="none" w="lg" len="lg"/>
          </a:ln>
        </p:spPr>
      </p:cxnSp>
      <p:sp>
        <p:nvSpPr>
          <p:cNvPr id="387" name="Shape 387"/>
          <p:cNvSpPr txBox="1">
            <a:spLocks noGrp="1"/>
          </p:cNvSpPr>
          <p:nvPr>
            <p:ph type="body" idx="1"/>
          </p:nvPr>
        </p:nvSpPr>
        <p:spPr>
          <a:xfrm>
            <a:off x="65600" y="1084600"/>
            <a:ext cx="2348700" cy="2138700"/>
          </a:xfrm>
          <a:prstGeom prst="rect">
            <a:avLst/>
          </a:prstGeom>
          <a:solidFill>
            <a:srgbClr val="FCFFC1"/>
          </a:solidFill>
        </p:spPr>
        <p:txBody>
          <a:bodyPr lIns="91425" tIns="91425" rIns="91425" bIns="91425" anchor="t" anchorCtr="0">
            <a:noAutofit/>
          </a:bodyPr>
          <a:lstStyle/>
          <a:p>
            <a:pPr lvl="0" rtl="0">
              <a:spcBef>
                <a:spcPts val="0"/>
              </a:spcBef>
              <a:spcAft>
                <a:spcPts val="0"/>
              </a:spcAft>
              <a:buNone/>
            </a:pPr>
            <a:r>
              <a:rPr lang="en-US" sz="1400" dirty="0">
                <a:solidFill>
                  <a:schemeClr val="tx1"/>
                </a:solidFill>
              </a:rPr>
              <a:t>Infrastructure Metrics</a:t>
            </a: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instance.cpu</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instance.vcpu</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instance.memory.usage</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instance.network.incoming.bytes.rate</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instance.network.outgoing.bytes.rate</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instance.disk.usage</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instance.create</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instance.delete</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hardware.ipmi.node.cpu_util</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hardware.ipmi.node.mem_util</a:t>
            </a:r>
            <a:endParaRPr lang="en-US" sz="1000" dirty="0">
              <a:solidFill>
                <a:schemeClr val="tx1"/>
              </a:solidFill>
            </a:endParaRPr>
          </a:p>
          <a:p>
            <a:pPr marR="0" lvl="0" algn="l" rtl="0">
              <a:lnSpc>
                <a:spcPct val="100000"/>
              </a:lnSpc>
              <a:spcBef>
                <a:spcPts val="0"/>
              </a:spcBef>
              <a:spcAft>
                <a:spcPts val="0"/>
              </a:spcAft>
              <a:buNone/>
            </a:pPr>
            <a:r>
              <a:rPr lang="en-US" sz="1000" dirty="0">
                <a:solidFill>
                  <a:schemeClr val="tx1"/>
                </a:solidFill>
              </a:rPr>
              <a:t>- </a:t>
            </a:r>
            <a:r>
              <a:rPr lang="en-US" sz="1000" dirty="0" err="1">
                <a:solidFill>
                  <a:schemeClr val="tx1"/>
                </a:solidFill>
              </a:rPr>
              <a:t>hardware.ipmi.node.io_util</a:t>
            </a:r>
            <a:endParaRPr lang="en-US" sz="1000" dirty="0">
              <a:solidFill>
                <a:schemeClr val="tx1"/>
              </a:solidFill>
            </a:endParaRPr>
          </a:p>
        </p:txBody>
      </p:sp>
      <p:cxnSp>
        <p:nvCxnSpPr>
          <p:cNvPr id="388" name="Shape 388"/>
          <p:cNvCxnSpPr>
            <a:stCxn id="387" idx="3"/>
          </p:cNvCxnSpPr>
          <p:nvPr/>
        </p:nvCxnSpPr>
        <p:spPr>
          <a:xfrm>
            <a:off x="2414300" y="2153950"/>
            <a:ext cx="1377600" cy="706500"/>
          </a:xfrm>
          <a:prstGeom prst="straightConnector1">
            <a:avLst/>
          </a:prstGeom>
          <a:noFill/>
          <a:ln w="9525" cap="flat" cmpd="sng">
            <a:solidFill>
              <a:schemeClr val="dk2"/>
            </a:solidFill>
            <a:prstDash val="dot"/>
            <a:round/>
            <a:headEnd type="none" w="lg" len="lg"/>
            <a:tailEnd type="none" w="lg" len="lg"/>
          </a:ln>
        </p:spPr>
      </p:cxnSp>
      <p:cxnSp>
        <p:nvCxnSpPr>
          <p:cNvPr id="389" name="Shape 389"/>
          <p:cNvCxnSpPr>
            <a:stCxn id="383" idx="3"/>
          </p:cNvCxnSpPr>
          <p:nvPr/>
        </p:nvCxnSpPr>
        <p:spPr>
          <a:xfrm rot="10800000" flipH="1">
            <a:off x="2397975" y="3043950"/>
            <a:ext cx="1420200" cy="701400"/>
          </a:xfrm>
          <a:prstGeom prst="straightConnector1">
            <a:avLst/>
          </a:prstGeom>
          <a:noFill/>
          <a:ln w="9525" cap="flat" cmpd="sng">
            <a:solidFill>
              <a:schemeClr val="dk2"/>
            </a:solidFill>
            <a:prstDash val="dot"/>
            <a:round/>
            <a:headEnd type="none" w="lg" len="lg"/>
            <a:tailEnd type="none" w="lg" len="lg"/>
          </a:ln>
        </p:spPr>
      </p:cxnSp>
      <p:sp>
        <p:nvSpPr>
          <p:cNvPr id="4" name="TextBox 3"/>
          <p:cNvSpPr txBox="1"/>
          <p:nvPr/>
        </p:nvSpPr>
        <p:spPr>
          <a:xfrm>
            <a:off x="5513158" y="3901515"/>
            <a:ext cx="489083" cy="270370"/>
          </a:xfrm>
          <a:prstGeom prst="rect">
            <a:avLst/>
          </a:prstGeom>
          <a:noFill/>
          <a:ln w="9525" cap="flat" cmpd="sng">
            <a:noFill/>
            <a:prstDash val="solid"/>
            <a:round/>
            <a:headEnd type="none" w="med" len="med"/>
            <a:tailEnd type="none" w="med" len="med"/>
          </a:ln>
        </p:spPr>
        <p:txBody>
          <a:bodyPr lIns="0" tIns="0" rIns="0" bIns="0" anchor="ctr" anchorCtr="0">
            <a:noAutofit/>
          </a:bodyPr>
          <a:lstStyle>
            <a:defPPr marR="0" lvl="0" algn="l" rtl="0">
              <a:lnSpc>
                <a:spcPct val="100000"/>
              </a:lnSpc>
              <a:spcBef>
                <a:spcPts val="0"/>
              </a:spcBef>
              <a:spcAft>
                <a:spcPts val="0"/>
              </a:spcAft>
            </a:defPPr>
            <a:lvl1pPr algn="r">
              <a:defRPr sz="600" b="1"/>
            </a:lvl1pPr>
          </a:lstStyle>
          <a:p>
            <a:pPr lvl="0" algn="ctr"/>
            <a:r>
              <a:rPr lang="en-US" dirty="0"/>
              <a:t>OLT HW </a:t>
            </a:r>
          </a:p>
          <a:p>
            <a:pPr lvl="0" algn="ctr"/>
            <a:r>
              <a:rPr lang="en-US" dirty="0"/>
              <a:t>Abstraction</a:t>
            </a:r>
          </a:p>
          <a:p>
            <a:pPr lvl="0" algn="ctr"/>
            <a:r>
              <a:rPr lang="en-US" dirty="0"/>
              <a:t>VM</a:t>
            </a:r>
          </a:p>
        </p:txBody>
      </p:sp>
      <p:sp>
        <p:nvSpPr>
          <p:cNvPr id="39" name="Shape 147"/>
          <p:cNvSpPr/>
          <p:nvPr/>
        </p:nvSpPr>
        <p:spPr>
          <a:xfrm>
            <a:off x="4758202" y="4090357"/>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147"/>
          <p:cNvSpPr/>
          <p:nvPr/>
        </p:nvSpPr>
        <p:spPr>
          <a:xfrm>
            <a:off x="3794501" y="4511697"/>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147"/>
          <p:cNvSpPr/>
          <p:nvPr/>
        </p:nvSpPr>
        <p:spPr>
          <a:xfrm>
            <a:off x="5340906" y="4014158"/>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147"/>
          <p:cNvSpPr/>
          <p:nvPr/>
        </p:nvSpPr>
        <p:spPr>
          <a:xfrm>
            <a:off x="5816034" y="2687388"/>
            <a:ext cx="122581" cy="100718"/>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322"/>
          <p:cNvSpPr/>
          <p:nvPr/>
        </p:nvSpPr>
        <p:spPr>
          <a:xfrm>
            <a:off x="2614600" y="888965"/>
            <a:ext cx="3684900" cy="1432800"/>
          </a:xfrm>
          <a:prstGeom prst="rect">
            <a:avLst/>
          </a:prstGeom>
          <a:noFill/>
          <a:ln w="9525" cap="flat" cmpd="sng">
            <a:solidFill>
              <a:schemeClr val="dk2"/>
            </a:solidFill>
            <a:prstDash val="dash"/>
            <a:round/>
            <a:headEnd type="none" w="med" len="med"/>
            <a:tailEnd type="none" w="med" len="med"/>
          </a:ln>
        </p:spPr>
        <p:txBody>
          <a:bodyPr lIns="91425" tIns="91425" rIns="91425" bIns="91425" anchor="t" anchorCtr="0">
            <a:noAutofit/>
          </a:bodyPr>
          <a:lstStyle/>
          <a:p>
            <a:pPr lvl="0">
              <a:spcBef>
                <a:spcPts val="0"/>
              </a:spcBef>
              <a:buNone/>
            </a:pPr>
            <a:r>
              <a:rPr lang="en-US" sz="1200" dirty="0"/>
              <a:t>Monitoring-</a:t>
            </a:r>
          </a:p>
          <a:p>
            <a:pPr lvl="0">
              <a:spcBef>
                <a:spcPts val="0"/>
              </a:spcBef>
              <a:buNone/>
            </a:pPr>
            <a:r>
              <a:rPr lang="en-US" sz="1200" dirty="0"/>
              <a:t>as-a-</a:t>
            </a:r>
          </a:p>
          <a:p>
            <a:pPr lvl="0">
              <a:spcBef>
                <a:spcPts val="0"/>
              </a:spcBef>
              <a:buNone/>
            </a:pPr>
            <a:r>
              <a:rPr lang="en-US" sz="1200" dirty="0"/>
              <a:t>Service</a:t>
            </a:r>
          </a:p>
        </p:txBody>
      </p:sp>
      <p:sp>
        <p:nvSpPr>
          <p:cNvPr id="43" name="Shape 168"/>
          <p:cNvSpPr txBox="1"/>
          <p:nvPr/>
        </p:nvSpPr>
        <p:spPr>
          <a:xfrm>
            <a:off x="252412" y="4987329"/>
            <a:ext cx="1607058" cy="117900"/>
          </a:xfrm>
          <a:prstGeom prst="rect">
            <a:avLst/>
          </a:prstGeom>
          <a:noFill/>
          <a:ln>
            <a:noFill/>
          </a:ln>
        </p:spPr>
        <p:txBody>
          <a:bodyPr lIns="91425" tIns="91425" rIns="91425" bIns="91425" anchor="ctr" anchorCtr="0">
            <a:noAutofit/>
          </a:bodyPr>
          <a:lstStyle/>
          <a:p>
            <a:pPr lvl="0">
              <a:spcBef>
                <a:spcPts val="0"/>
              </a:spcBef>
              <a:buNone/>
            </a:pPr>
            <a:r>
              <a:rPr lang="en-US" sz="900" b="1" dirty="0"/>
              <a:t>Programmable Probes</a:t>
            </a:r>
          </a:p>
        </p:txBody>
      </p:sp>
      <p:sp>
        <p:nvSpPr>
          <p:cNvPr id="45" name="Shape 147"/>
          <p:cNvSpPr/>
          <p:nvPr/>
        </p:nvSpPr>
        <p:spPr>
          <a:xfrm>
            <a:off x="135676" y="4987328"/>
            <a:ext cx="176024" cy="117901"/>
          </a:xfrm>
          <a:prstGeom prst="ellipse">
            <a:avLst/>
          </a:prstGeom>
          <a:solidFill>
            <a:srgbClr val="FFFF00"/>
          </a:solidFill>
          <a:ln w="9525" cap="flat" cmpd="sng">
            <a:solidFill>
              <a:srgbClr val="1F497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60366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4">
                                            <p:bg/>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4">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4">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4">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4">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4">
                                            <p:txEl>
                                              <p:pRg st="4" end="4"/>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4">
                                            <p:txEl>
                                              <p:pRg st="5" end="5"/>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4">
                                            <p:txEl>
                                              <p:pRg st="6" end="6"/>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4">
                                            <p:txEl>
                                              <p:pRg st="7" end="7"/>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84">
                                            <p:txEl>
                                              <p:pRg st="8" end="8"/>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4">
                                            <p:txEl>
                                              <p:pRg st="9" end="9"/>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4">
                                            <p:txEl>
                                              <p:pRg st="10" end="10"/>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4">
                                            <p:txEl>
                                              <p:pRg st="11" end="11"/>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4">
                                            <p:txEl>
                                              <p:pRg st="12" end="12"/>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84">
                                            <p:txEl>
                                              <p:pRg st="13" end="1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7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7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8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7">
                                            <p:bg/>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7">
                                            <p:txEl>
                                              <p:pRg st="0" end="0"/>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77">
                                            <p:txEl>
                                              <p:pRg st="1" end="1"/>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77">
                                            <p:txEl>
                                              <p:pRg st="2" end="2"/>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77">
                                            <p:txEl>
                                              <p:pRg st="3" end="3"/>
                                            </p:tx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77">
                                            <p:txEl>
                                              <p:pRg st="4" end="4"/>
                                            </p:txEl>
                                          </p:spTgt>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67"/>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7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8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87">
                                            <p:bg/>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87">
                                            <p:txEl>
                                              <p:pRg st="0" end="0"/>
                                            </p:txEl>
                                          </p:spTgt>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87">
                                            <p:txEl>
                                              <p:pRg st="1" end="1"/>
                                            </p:tx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87">
                                            <p:txEl>
                                              <p:pRg st="2" end="2"/>
                                            </p:txEl>
                                          </p:spTgt>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87">
                                            <p:txEl>
                                              <p:pRg st="3" end="3"/>
                                            </p:tx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87">
                                            <p:txEl>
                                              <p:pRg st="4" end="4"/>
                                            </p:txEl>
                                          </p:spTgt>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87">
                                            <p:txEl>
                                              <p:pRg st="5" end="5"/>
                                            </p:txEl>
                                          </p:spTgt>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87">
                                            <p:txEl>
                                              <p:pRg st="6" end="6"/>
                                            </p:txEl>
                                          </p:spTgt>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87">
                                            <p:txEl>
                                              <p:pRg st="7" end="7"/>
                                            </p:txEl>
                                          </p:spTgt>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87">
                                            <p:txEl>
                                              <p:pRg st="8" end="8"/>
                                            </p:txEl>
                                          </p:spTgt>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387">
                                            <p:txEl>
                                              <p:pRg st="9" end="9"/>
                                            </p:txEl>
                                          </p:spTgt>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87">
                                            <p:txEl>
                                              <p:pRg st="10" end="10"/>
                                            </p:txEl>
                                          </p:spTgt>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87">
                                            <p:txEl>
                                              <p:pRg st="11" end="11"/>
                                            </p:txEl>
                                          </p:spTgt>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7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7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59"/>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8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38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83">
                                            <p:bg/>
                                          </p:spTgt>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83">
                                            <p:txEl>
                                              <p:pRg st="0" end="0"/>
                                            </p:txEl>
                                          </p:spTgt>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83">
                                            <p:txEl>
                                              <p:pRg st="1" end="1"/>
                                            </p:txEl>
                                          </p:spTgt>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383">
                                            <p:txEl>
                                              <p:pRg st="2" end="2"/>
                                            </p:txEl>
                                          </p:spTgt>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0" animBg="1"/>
      <p:bldP spid="366" grpId="0" animBg="1"/>
      <p:bldP spid="367" grpId="0" animBg="1"/>
      <p:bldP spid="368" grpId="0" animBg="1"/>
      <p:bldP spid="369" grpId="0" animBg="1"/>
      <p:bldP spid="371" grpId="0" animBg="1"/>
      <p:bldP spid="372" grpId="0" animBg="1"/>
      <p:bldP spid="377" grpId="0" uiExpand="1" build="p" animBg="1"/>
      <p:bldP spid="383" grpId="0" uiExpand="1" build="p" animBg="1"/>
      <p:bldP spid="384" grpId="0" uiExpand="1" build="p" animBg="1"/>
      <p:bldP spid="387" grpId="0" uiExpand="1" build="p" animBg="1"/>
      <p:bldP spid="39" grpId="0" animBg="1"/>
      <p:bldP spid="40" grpId="0" animBg="1"/>
      <p:bldP spid="41" grpId="0" animBg="1"/>
      <p:bldP spid="42" grpId="0" animBg="1"/>
      <p:bldP spid="44" grpId="0" animBg="1"/>
      <p:bldP spid="43" grpId="0"/>
      <p:bldP spid="45" grpId="0" animBg="1"/>
    </p:bldLst>
  </p:timing>
</p:sld>
</file>

<file path=ppt/theme/theme1.xml><?xml version="1.0" encoding="utf-8"?>
<a:theme xmlns:a="http://schemas.openxmlformats.org/drawingml/2006/main" name="CORD Projec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11074</TotalTime>
  <Words>4296</Words>
  <Application>Microsoft Office PowerPoint</Application>
  <PresentationFormat>On-screen Show (16:9)</PresentationFormat>
  <Paragraphs>1003</Paragraphs>
  <Slides>37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Droid Sans</vt:lpstr>
      <vt:lpstr>Calibri (Heading)</vt:lpstr>
      <vt:lpstr>맑은 고딕</vt:lpstr>
      <vt:lpstr>Arial</vt:lpstr>
      <vt:lpstr>Wingdings</vt:lpstr>
      <vt:lpstr>Calibri</vt:lpstr>
      <vt:lpstr>CORD Project</vt:lpstr>
      <vt:lpstr>A-CORD  (Analytics for CORD)  </vt:lpstr>
      <vt:lpstr>Goal</vt:lpstr>
      <vt:lpstr>A-CORD</vt:lpstr>
      <vt:lpstr>A-CORD</vt:lpstr>
      <vt:lpstr>Monitoring-as-a-Service</vt:lpstr>
      <vt:lpstr>Monitoring-as-a-Service: Data Collection Service</vt:lpstr>
      <vt:lpstr>Monitoring-as-a-Service: Proof-of-Concept</vt:lpstr>
      <vt:lpstr>Programmable Probes</vt:lpstr>
      <vt:lpstr>Programmable Probes: OLT Access Devices</vt:lpstr>
      <vt:lpstr>Programmable Probes: Fabric Switches</vt:lpstr>
      <vt:lpstr>Programmable Probes: Service VNFs</vt:lpstr>
      <vt:lpstr>Analytic Engines</vt:lpstr>
      <vt:lpstr>Analytic Engines - Interfaces</vt:lpstr>
      <vt:lpstr>Closed Loop Control</vt:lpstr>
      <vt:lpstr>Closed Loop Control - Interfaces</vt:lpstr>
      <vt:lpstr>Closed Loop Control – SON in Mobile CORD</vt:lpstr>
      <vt:lpstr>Closed Loop Control – Service Scaling in M-CORD</vt:lpstr>
      <vt:lpstr>Closed Loop Control – Other Use Cases</vt:lpstr>
      <vt:lpstr>Smart Virtual Probe</vt:lpstr>
      <vt:lpstr>Smart Virtual Probes - SmartNIC</vt:lpstr>
      <vt:lpstr>Smart Virtual Probes – Programming Model</vt:lpstr>
      <vt:lpstr>Smart Virtual Probes – P4 Enabled Switches</vt:lpstr>
      <vt:lpstr>Smart Virtual Probes – Compute Intensive Programs</vt:lpstr>
      <vt:lpstr>Active Testing</vt:lpstr>
      <vt:lpstr>Active Testing in A-CORD</vt:lpstr>
      <vt:lpstr>Active Testing: CORD Use Cases</vt:lpstr>
      <vt:lpstr>Current Implementation</vt:lpstr>
      <vt:lpstr>A-CORD Collaborators &amp; Interest</vt:lpstr>
      <vt:lpstr>Long-term Roadmap (1/3)</vt:lpstr>
      <vt:lpstr>Long-term Roadmap (2/3)</vt:lpstr>
      <vt:lpstr>Long-term Roadmap (3/3)</vt:lpstr>
      <vt:lpstr>A-CORD Plan in 2016</vt:lpstr>
      <vt:lpstr>A-CORD &amp; BroadView Analytics (1)</vt:lpstr>
      <vt:lpstr>A-CORD &amp; BroadView Analytics (2)</vt:lpstr>
      <vt:lpstr>M-CORD Analytics Roadmap</vt:lpstr>
      <vt:lpstr>A-CORD: Other Exploratory Areas &amp; Inputs from Service Providers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A-CORD  (Analytics for CORD)  </dc:title>
  <cp:lastModifiedBy>Srikanth Vavilapalli</cp:lastModifiedBy>
  <cp:revision>263</cp:revision>
  <dcterms:modified xsi:type="dcterms:W3CDTF">2016-10-10T01:27:57Z</dcterms:modified>
</cp:coreProperties>
</file>