
<file path=[Content_Types].xml><?xml version="1.0" encoding="utf-8"?>
<Types xmlns="http://schemas.openxmlformats.org/package/2006/content-types">
  <Default Extension="xml" ContentType="application/xml"/>
  <Default Extension="tiff" ContentType="image/tiff"/>
  <Default Extension="emf" ContentType="image/x-emf"/>
  <Default Extension="rels" ContentType="application/vnd.openxmlformats-package.relationships+xml"/>
  <Default Extension="gif" ContentType="image/gif"/>
  <Default Extension="wmf" ContentType="image/x-wmf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493" r:id="rId2"/>
    <p:sldId id="484" r:id="rId3"/>
    <p:sldId id="592" r:id="rId4"/>
    <p:sldId id="553" r:id="rId5"/>
    <p:sldId id="507" r:id="rId6"/>
    <p:sldId id="590" r:id="rId7"/>
    <p:sldId id="546" r:id="rId8"/>
    <p:sldId id="517" r:id="rId9"/>
    <p:sldId id="524" r:id="rId10"/>
    <p:sldId id="545" r:id="rId11"/>
    <p:sldId id="460" r:id="rId12"/>
    <p:sldId id="537" r:id="rId13"/>
    <p:sldId id="532" r:id="rId14"/>
    <p:sldId id="533" r:id="rId15"/>
    <p:sldId id="534" r:id="rId16"/>
    <p:sldId id="535" r:id="rId17"/>
    <p:sldId id="538" r:id="rId18"/>
    <p:sldId id="552" r:id="rId19"/>
    <p:sldId id="488" r:id="rId20"/>
    <p:sldId id="548" r:id="rId21"/>
    <p:sldId id="547" r:id="rId22"/>
    <p:sldId id="599" r:id="rId23"/>
    <p:sldId id="600" r:id="rId24"/>
    <p:sldId id="551" r:id="rId25"/>
    <p:sldId id="518" r:id="rId26"/>
    <p:sldId id="520" r:id="rId27"/>
    <p:sldId id="521" r:id="rId28"/>
    <p:sldId id="586" r:id="rId29"/>
    <p:sldId id="587" r:id="rId30"/>
    <p:sldId id="588" r:id="rId31"/>
    <p:sldId id="601" r:id="rId3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4">
          <p15:clr>
            <a:srgbClr val="A4A3A4"/>
          </p15:clr>
        </p15:guide>
        <p15:guide id="2" orient="horz" pos="766">
          <p15:clr>
            <a:srgbClr val="A4A3A4"/>
          </p15:clr>
        </p15:guide>
        <p15:guide id="3" pos="350">
          <p15:clr>
            <a:srgbClr val="A4A3A4"/>
          </p15:clr>
        </p15:guide>
        <p15:guide id="4" orient="horz" pos="3166">
          <p15:clr>
            <a:srgbClr val="A4A3A4"/>
          </p15:clr>
        </p15:guide>
        <p15:guide id="5" orient="horz" pos="130">
          <p15:clr>
            <a:srgbClr val="A4A3A4"/>
          </p15:clr>
        </p15:guide>
        <p15:guide id="6" orient="horz" pos="782">
          <p15:clr>
            <a:srgbClr val="A4A3A4"/>
          </p15:clr>
        </p15:guide>
        <p15:guide id="7" pos="2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7B08"/>
    <a:srgbClr val="939393"/>
    <a:srgbClr val="C981FF"/>
    <a:srgbClr val="007DAF"/>
    <a:srgbClr val="226041"/>
    <a:srgbClr val="083A6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51" autoAdjust="0"/>
    <p:restoredTop sz="95701" autoAdjust="0"/>
  </p:normalViewPr>
  <p:slideViewPr>
    <p:cSldViewPr snapToGrid="0" snapToObjects="1">
      <p:cViewPr>
        <p:scale>
          <a:sx n="128" d="100"/>
          <a:sy n="128" d="100"/>
        </p:scale>
        <p:origin x="648" y="328"/>
      </p:cViewPr>
      <p:guideLst>
        <p:guide orient="horz" pos="574"/>
        <p:guide orient="horz" pos="766"/>
        <p:guide pos="350"/>
        <p:guide orient="horz" pos="3166"/>
        <p:guide orient="horz" pos="130"/>
        <p:guide orient="horz" pos="782"/>
        <p:guide pos="222"/>
      </p:guideLst>
    </p:cSldViewPr>
  </p:slideViewPr>
  <p:notesTextViewPr>
    <p:cViewPr>
      <p:scale>
        <a:sx n="60" d="100"/>
        <a:sy n="6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Corbe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AA2C7-DFF7-E146-B544-A7929D1096DC}" type="datetimeFigureOut">
              <a:rPr lang="en-US">
                <a:latin typeface="Corbel"/>
              </a:rPr>
              <a:t>4/10/18</a:t>
            </a:fld>
            <a:endParaRPr lang="en-US" dirty="0">
              <a:latin typeface="Corbe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Corbe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550AB-09B2-9F49-9877-962002DC81DD}" type="slidenum">
              <a:rPr>
                <a:latin typeface="Corbel"/>
              </a:rPr>
              <a:t>‹#›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955206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rbe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rbel"/>
              </a:defRPr>
            </a:lvl1pPr>
          </a:lstStyle>
          <a:p>
            <a:fld id="{2F9040DD-E34C-C24A-8AAD-0A70B6E5C5F1}" type="datetimeFigureOut">
              <a:rPr lang="en-US"/>
              <a:pPr/>
              <a:t>4/10/18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rbe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rbel"/>
              </a:defRPr>
            </a:lvl1pPr>
          </a:lstStyle>
          <a:p>
            <a:fld id="{0BE8AFDA-301D-4C4D-9A58-9902B72A24A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4165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Corbe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Corbe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Corbe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Corbe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Corbe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93627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2814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211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7670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65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057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r>
              <a:rPr lang="en-US" baseline="0" dirty="0" smtClean="0"/>
              <a:t> illustration purposes; sizing is done independent of general design.</a:t>
            </a:r>
          </a:p>
          <a:p>
            <a:r>
              <a:rPr lang="en-US" baseline="0" dirty="0" smtClean="0"/>
              <a:t>10GPON also an option (as is Mobile-CORD and Enterprise-CORD).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/>
          <a:lstStyle/>
          <a:p>
            <a:pPr>
              <a:buSzPct val="25000"/>
            </a:pPr>
            <a:fld id="{00000000-1234-1234-1234-123412341234}" type="slidenum">
              <a:rPr lang="en-US" smtClean="0"/>
              <a:pPr>
                <a:buSzPct val="25000"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498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r>
              <a:rPr lang="en-US" baseline="0" dirty="0" smtClean="0"/>
              <a:t> illustration purposes; sizing is done independent of general design.</a:t>
            </a:r>
          </a:p>
          <a:p>
            <a:r>
              <a:rPr lang="en-US" baseline="0" dirty="0" smtClean="0"/>
              <a:t>10GPON also an option (as is Mobile-CORD and Enterprise-CORD).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/>
          <a:lstStyle/>
          <a:p>
            <a:pPr>
              <a:buSzPct val="25000"/>
            </a:pPr>
            <a:fld id="{00000000-1234-1234-1234-123412341234}" type="slidenum">
              <a:rPr lang="en-US" smtClean="0"/>
              <a:pPr>
                <a:buSzPct val="25000"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435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579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893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413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355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187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284185"/>
            <a:ext cx="9144000" cy="2859315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181" y="2626894"/>
            <a:ext cx="8293326" cy="710370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702" y="3404824"/>
            <a:ext cx="8293329" cy="42405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6" name="Picture 5" descr="ONF_WITH-GRADIE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485" y="295730"/>
            <a:ext cx="2546597" cy="175078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7757886" y="130629"/>
            <a:ext cx="1291771" cy="8490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2284185"/>
            <a:ext cx="9144000" cy="0"/>
          </a:xfrm>
          <a:prstGeom prst="line">
            <a:avLst/>
          </a:prstGeom>
          <a:ln w="1270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33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ection Open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355581"/>
            <a:ext cx="9144000" cy="247117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0434"/>
            <a:ext cx="8229600" cy="7147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1" y="2452707"/>
            <a:ext cx="8229600" cy="137404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3505200" y="4851021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A6A6A6"/>
                </a:solidFill>
                <a:latin typeface="Calibri"/>
                <a:cs typeface="Calibri"/>
              </a:defRPr>
            </a:lvl1pPr>
          </a:lstStyle>
          <a:p>
            <a:fld id="{C921E2DF-5279-024C-809C-CD16853F95A6}" type="slidenum">
              <a:rPr lang="en-US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355581"/>
            <a:ext cx="9144000" cy="0"/>
          </a:xfrm>
          <a:prstGeom prst="line">
            <a:avLst/>
          </a:prstGeom>
          <a:ln w="1270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3831225"/>
            <a:ext cx="9144000" cy="0"/>
          </a:xfrm>
          <a:prstGeom prst="line">
            <a:avLst/>
          </a:prstGeom>
          <a:ln w="1270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ONF_WITH-GRADIE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63" y="295731"/>
            <a:ext cx="1244707" cy="855736"/>
          </a:xfrm>
          <a:prstGeom prst="rect">
            <a:avLst/>
          </a:prstGeom>
        </p:spPr>
      </p:pic>
      <p:sp>
        <p:nvSpPr>
          <p:cNvPr id="12" name="Slide Number Placeholder 12"/>
          <p:cNvSpPr txBox="1">
            <a:spLocks/>
          </p:cNvSpPr>
          <p:nvPr userDrawn="1"/>
        </p:nvSpPr>
        <p:spPr>
          <a:xfrm>
            <a:off x="8068733" y="4775200"/>
            <a:ext cx="1075265" cy="3683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rgbClr val="A6A6A6"/>
                </a:solidFill>
                <a:latin typeface="Corbel"/>
                <a:ea typeface="+mn-ea"/>
                <a:cs typeface="Corbe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68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933"/>
            <a:ext cx="8229600" cy="532624"/>
          </a:xfrm>
        </p:spPr>
        <p:txBody>
          <a:bodyPr/>
          <a:lstStyle>
            <a:lvl1pPr>
              <a:defRPr>
                <a:solidFill>
                  <a:srgbClr val="007DA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7280"/>
            <a:ext cx="8521700" cy="341122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buClr>
                <a:schemeClr val="bg2"/>
              </a:buClr>
              <a:defRPr/>
            </a:lvl3pPr>
            <a:lvl4pPr>
              <a:lnSpc>
                <a:spcPct val="100000"/>
              </a:lnSpc>
              <a:buClr>
                <a:schemeClr val="bg2"/>
              </a:buClr>
              <a:defRPr baseline="0"/>
            </a:lvl4pPr>
            <a:lvl5pPr>
              <a:buClr>
                <a:schemeClr val="bg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5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3505200" y="4851021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C921E2DF-5279-024C-809C-CD16853F95A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088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933"/>
            <a:ext cx="8229600" cy="532624"/>
          </a:xfrm>
        </p:spPr>
        <p:txBody>
          <a:bodyPr/>
          <a:lstStyle>
            <a:lvl1pPr>
              <a:defRPr>
                <a:solidFill>
                  <a:srgbClr val="007DA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7280"/>
            <a:ext cx="8521700" cy="3411220"/>
          </a:xfrm>
        </p:spPr>
        <p:txBody>
          <a:bodyPr/>
          <a:lstStyle>
            <a:lvl3pPr>
              <a:buClr>
                <a:schemeClr val="bg2"/>
              </a:buClr>
              <a:defRPr/>
            </a:lvl3pPr>
            <a:lvl4pPr>
              <a:buClr>
                <a:schemeClr val="bg2"/>
              </a:buClr>
              <a:defRPr/>
            </a:lvl4pPr>
            <a:lvl5pPr>
              <a:buClr>
                <a:schemeClr val="bg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5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3505200" y="4851021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C921E2DF-5279-024C-809C-CD16853F95A6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37368"/>
            <a:ext cx="8229600" cy="427642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200" baseline="0">
                <a:solidFill>
                  <a:srgbClr val="007DAF"/>
                </a:solidFill>
              </a:defRPr>
            </a:lvl1pPr>
          </a:lstStyle>
          <a:p>
            <a:pPr lvl="0"/>
            <a:r>
              <a:rPr lang="en-US"/>
              <a:t>Click to edit Master subtitle stlye</a:t>
            </a:r>
          </a:p>
        </p:txBody>
      </p:sp>
    </p:spTree>
    <p:extLst>
      <p:ext uri="{BB962C8B-B14F-4D97-AF65-F5344CB8AC3E}">
        <p14:creationId xmlns:p14="http://schemas.microsoft.com/office/powerpoint/2010/main" val="420527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1E2DF-5279-024C-809C-CD16853F95A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819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933"/>
            <a:ext cx="8229600" cy="532624"/>
          </a:xfrm>
        </p:spPr>
        <p:txBody>
          <a:bodyPr/>
          <a:lstStyle>
            <a:lvl1pPr algn="ctr">
              <a:defRPr>
                <a:solidFill>
                  <a:srgbClr val="007DA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3505200" y="4851021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C921E2DF-5279-024C-809C-CD16853F95A6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44603"/>
            <a:ext cx="8229600" cy="427642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200" baseline="0">
                <a:solidFill>
                  <a:srgbClr val="007DAF"/>
                </a:solidFill>
              </a:defRPr>
            </a:lvl1pPr>
          </a:lstStyle>
          <a:p>
            <a:pPr lvl="0"/>
            <a:r>
              <a:rPr lang="en-US"/>
              <a:t>Click to edit Master subtitle stlye</a:t>
            </a:r>
          </a:p>
        </p:txBody>
      </p:sp>
    </p:spTree>
    <p:extLst>
      <p:ext uri="{BB962C8B-B14F-4D97-AF65-F5344CB8AC3E}">
        <p14:creationId xmlns:p14="http://schemas.microsoft.com/office/powerpoint/2010/main" val="111854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1E2DF-5279-024C-809C-CD16853F95A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17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377775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457200" y="758826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7" name="Shape 197"/>
          <p:cNvSpPr txBox="1">
            <a:spLocks noGrp="1"/>
          </p:cNvSpPr>
          <p:nvPr>
            <p:ph type="body" idx="2"/>
          </p:nvPr>
        </p:nvSpPr>
        <p:spPr>
          <a:xfrm>
            <a:off x="4692273" y="758826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8" name="Shape 198"/>
          <p:cNvSpPr txBox="1">
            <a:spLocks noGrp="1"/>
          </p:cNvSpPr>
          <p:nvPr>
            <p:ph type="sldNum" idx="12"/>
          </p:nvPr>
        </p:nvSpPr>
        <p:spPr>
          <a:xfrm>
            <a:off x="8556817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 rtl="0">
              <a:spcBef>
                <a:spcPts val="0"/>
              </a:spcBef>
              <a:buNone/>
              <a:defRPr/>
            </a:lvl1pPr>
          </a:lstStyle>
          <a:p>
            <a:fld id="{00000000-1234-1234-1234-12341234123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630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2933"/>
            <a:ext cx="8229600" cy="532624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97280"/>
            <a:ext cx="8521700" cy="3411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3505200" y="4848891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>
                    <a:lumMod val="65000"/>
                  </a:schemeClr>
                </a:solidFill>
                <a:latin typeface="Calibri"/>
                <a:cs typeface="Calibri"/>
              </a:defRPr>
            </a:lvl1pPr>
          </a:lstStyle>
          <a:p>
            <a:fld id="{C921E2DF-5279-024C-809C-CD16853F95A6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1" name="Picture 10" descr="ONF_NO-TAG_WITH-GRADIENT.png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74" b="-4254"/>
          <a:stretch/>
        </p:blipFill>
        <p:spPr>
          <a:xfrm>
            <a:off x="8111068" y="4846320"/>
            <a:ext cx="9144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90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1" r:id="rId2"/>
    <p:sldLayoutId id="2147483669" r:id="rId3"/>
    <p:sldLayoutId id="2147483672" r:id="rId4"/>
    <p:sldLayoutId id="2147483668" r:id="rId5"/>
    <p:sldLayoutId id="2147483673" r:id="rId6"/>
    <p:sldLayoutId id="2147483670" r:id="rId7"/>
    <p:sldLayoutId id="2147483679" r:id="rId8"/>
  </p:sldLayoutIdLst>
  <p:hf hdr="0" ftr="0"/>
  <p:txStyles>
    <p:titleStyle>
      <a:lvl1pPr algn="ctr" defTabSz="457200" rtl="0" eaLnBrk="1" latinLnBrk="0" hangingPunct="1">
        <a:lnSpc>
          <a:spcPts val="3400"/>
        </a:lnSpc>
        <a:spcBef>
          <a:spcPct val="0"/>
        </a:spcBef>
        <a:buNone/>
        <a:defRPr sz="3000" b="0" i="0" kern="1200">
          <a:solidFill>
            <a:schemeClr val="accent3"/>
          </a:solidFill>
          <a:latin typeface="Calibri"/>
          <a:ea typeface="+mj-ea"/>
          <a:cs typeface="Calibri"/>
        </a:defRPr>
      </a:lvl1pPr>
    </p:titleStyle>
    <p:bodyStyle>
      <a:lvl1pPr marL="219456" indent="-219456" algn="l" defTabSz="457200" rtl="0" eaLnBrk="1" latinLnBrk="0" hangingPunct="1">
        <a:lnSpc>
          <a:spcPct val="100000"/>
        </a:lnSpc>
        <a:spcBef>
          <a:spcPts val="800"/>
        </a:spcBef>
        <a:buClr>
          <a:schemeClr val="bg2"/>
        </a:buClr>
        <a:buSzPct val="85000"/>
        <a:buFont typeface="Arial"/>
        <a:buChar char="•"/>
        <a:defRPr sz="2400" kern="1200">
          <a:solidFill>
            <a:srgbClr val="000000"/>
          </a:solidFill>
          <a:latin typeface="Calibri"/>
          <a:ea typeface="+mn-ea"/>
          <a:cs typeface="Calibri"/>
        </a:defRPr>
      </a:lvl1pPr>
      <a:lvl2pPr marL="411480" indent="-182880" algn="l" defTabSz="457200" rtl="0" eaLnBrk="1" latinLnBrk="0" hangingPunct="1">
        <a:lnSpc>
          <a:spcPct val="100000"/>
        </a:lnSpc>
        <a:spcBef>
          <a:spcPts val="700"/>
        </a:spcBef>
        <a:buClr>
          <a:schemeClr val="bg2"/>
        </a:buClr>
        <a:buSzPct val="85000"/>
        <a:buFont typeface="Arial"/>
        <a:buChar char="•"/>
        <a:defRPr sz="2200" kern="1200">
          <a:solidFill>
            <a:srgbClr val="000000"/>
          </a:solidFill>
          <a:latin typeface="Calibri"/>
          <a:ea typeface="+mn-ea"/>
          <a:cs typeface="Calibri"/>
        </a:defRPr>
      </a:lvl2pPr>
      <a:lvl3pPr marL="612648" indent="-182880" algn="l" defTabSz="457200" rtl="0" eaLnBrk="1" latinLnBrk="0" hangingPunct="1">
        <a:lnSpc>
          <a:spcPct val="100000"/>
        </a:lnSpc>
        <a:spcBef>
          <a:spcPts val="600"/>
        </a:spcBef>
        <a:buClr>
          <a:schemeClr val="bg2"/>
        </a:buClr>
        <a:buSzPct val="85000"/>
        <a:buFont typeface="Arial"/>
        <a:buChar char="•"/>
        <a:defRPr sz="2000" kern="1200">
          <a:solidFill>
            <a:srgbClr val="000000"/>
          </a:solidFill>
          <a:latin typeface="Calibri"/>
          <a:ea typeface="+mn-ea"/>
          <a:cs typeface="Calibri"/>
        </a:defRPr>
      </a:lvl3pPr>
      <a:lvl4pPr marL="768096" indent="-164592" algn="l" defTabSz="457200" rtl="0" eaLnBrk="1" latinLnBrk="0" hangingPunct="1">
        <a:lnSpc>
          <a:spcPct val="100000"/>
        </a:lnSpc>
        <a:spcBef>
          <a:spcPts val="500"/>
        </a:spcBef>
        <a:buClr>
          <a:schemeClr val="bg2"/>
        </a:buClr>
        <a:buSzPct val="85000"/>
        <a:buFont typeface="Arial"/>
        <a:buChar char="•"/>
        <a:defRPr sz="1800" kern="1200" baseline="0">
          <a:solidFill>
            <a:srgbClr val="000000"/>
          </a:solidFill>
          <a:latin typeface="Calibri"/>
          <a:ea typeface="+mn-ea"/>
          <a:cs typeface="Calibri"/>
        </a:defRPr>
      </a:lvl4pPr>
      <a:lvl5pPr marL="914400" indent="-137160" algn="l" defTabSz="457200" rtl="0" eaLnBrk="1" latinLnBrk="0" hangingPunct="1">
        <a:spcBef>
          <a:spcPts val="800"/>
        </a:spcBef>
        <a:buClr>
          <a:schemeClr val="bg2"/>
        </a:buClr>
        <a:buSzPct val="85000"/>
        <a:buFont typeface="Arial"/>
        <a:buChar char="•"/>
        <a:defRPr sz="1800" kern="1200">
          <a:solidFill>
            <a:srgbClr val="595959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4" Type="http://schemas.openxmlformats.org/officeDocument/2006/relationships/image" Target="../media/image10.wmf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png"/><Relationship Id="rId5" Type="http://schemas.openxmlformats.org/officeDocument/2006/relationships/image" Target="../media/image5.tiff"/><Relationship Id="rId6" Type="http://schemas.openxmlformats.org/officeDocument/2006/relationships/image" Target="../media/image6.emf"/><Relationship Id="rId7" Type="http://schemas.openxmlformats.org/officeDocument/2006/relationships/image" Target="../media/image7.png"/><Relationship Id="rId8" Type="http://schemas.openxmlformats.org/officeDocument/2006/relationships/image" Target="../media/image8.emf"/><Relationship Id="rId9" Type="http://schemas.openxmlformats.org/officeDocument/2006/relationships/image" Target="../media/image9.tiff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png"/><Relationship Id="rId5" Type="http://schemas.openxmlformats.org/officeDocument/2006/relationships/image" Target="../media/image5.tiff"/><Relationship Id="rId6" Type="http://schemas.openxmlformats.org/officeDocument/2006/relationships/image" Target="../media/image6.emf"/><Relationship Id="rId7" Type="http://schemas.openxmlformats.org/officeDocument/2006/relationships/image" Target="../media/image7.png"/><Relationship Id="rId8" Type="http://schemas.openxmlformats.org/officeDocument/2006/relationships/image" Target="../media/image8.emf"/><Relationship Id="rId9" Type="http://schemas.openxmlformats.org/officeDocument/2006/relationships/image" Target="../media/image9.tiff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4" Type="http://schemas.openxmlformats.org/officeDocument/2006/relationships/image" Target="../media/image11.gif"/><Relationship Id="rId5" Type="http://schemas.openxmlformats.org/officeDocument/2006/relationships/image" Target="../media/image12.wmf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4" Type="http://schemas.openxmlformats.org/officeDocument/2006/relationships/image" Target="../media/image11.gif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4" Type="http://schemas.openxmlformats.org/officeDocument/2006/relationships/image" Target="../media/image10.wmf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45181" y="2469745"/>
            <a:ext cx="8293326" cy="146455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i="1" dirty="0" smtClean="0"/>
              <a:t>Lifecycle Management for the Multi-Access Edge Cloud: Experience </a:t>
            </a:r>
            <a:r>
              <a:rPr lang="en-US" sz="3600" i="1" smtClean="0"/>
              <a:t>with CORD</a:t>
            </a:r>
            <a:endParaRPr lang="en" sz="3600" i="1" dirty="0"/>
          </a:p>
        </p:txBody>
      </p:sp>
      <p:sp>
        <p:nvSpPr>
          <p:cNvPr id="3" name="Shape 31"/>
          <p:cNvSpPr txBox="1">
            <a:spLocks/>
          </p:cNvSpPr>
          <p:nvPr/>
        </p:nvSpPr>
        <p:spPr>
          <a:xfrm>
            <a:off x="445181" y="3934298"/>
            <a:ext cx="8293326" cy="907774"/>
          </a:xfrm>
          <a:prstGeom prst="rect">
            <a:avLst/>
          </a:prstGeom>
        </p:spPr>
        <p:txBody>
          <a:bodyPr vert="horz" wrap="square" lIns="91425" tIns="91425" rIns="91425" bIns="91425" rtlCol="0" anchor="ctr" anchorCtr="0">
            <a:noAutofit/>
          </a:bodyPr>
          <a:lstStyle>
            <a:lvl1pPr algn="ctr" defTabSz="45720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200" b="0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Larry Peterson</a:t>
            </a: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248196709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Straight Arrow Connector 84"/>
          <p:cNvCxnSpPr/>
          <p:nvPr/>
        </p:nvCxnSpPr>
        <p:spPr>
          <a:xfrm>
            <a:off x="3514494" y="2609277"/>
            <a:ext cx="15006" cy="3946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1661206" y="2616632"/>
            <a:ext cx="15006" cy="3946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3543756" y="2038663"/>
            <a:ext cx="0" cy="3174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911137" y="1826365"/>
            <a:ext cx="200085" cy="188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89" name="Straight Arrow Connector 88"/>
          <p:cNvCxnSpPr/>
          <p:nvPr/>
        </p:nvCxnSpPr>
        <p:spPr>
          <a:xfrm flipH="1">
            <a:off x="1007178" y="2046017"/>
            <a:ext cx="4002" cy="965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815521" y="1826365"/>
            <a:ext cx="200085" cy="18827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1682965" y="2023954"/>
            <a:ext cx="0" cy="3174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2783933" y="1826365"/>
            <a:ext cx="200085" cy="18827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93" name="Straight Arrow Connector 92"/>
          <p:cNvCxnSpPr/>
          <p:nvPr/>
        </p:nvCxnSpPr>
        <p:spPr>
          <a:xfrm>
            <a:off x="2931996" y="2046017"/>
            <a:ext cx="4002" cy="9505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3744341" y="1826365"/>
            <a:ext cx="200085" cy="18827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5" name="Rounded Rectangle 94"/>
          <p:cNvSpPr/>
          <p:nvPr/>
        </p:nvSpPr>
        <p:spPr>
          <a:xfrm>
            <a:off x="498962" y="1559644"/>
            <a:ext cx="3937673" cy="588355"/>
          </a:xfrm>
          <a:prstGeom prst="round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1" name="Rounded Rectangle 110"/>
          <p:cNvSpPr/>
          <p:nvPr/>
        </p:nvSpPr>
        <p:spPr>
          <a:xfrm>
            <a:off x="498962" y="1567489"/>
            <a:ext cx="3937673" cy="595237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CORD Controller</a:t>
            </a:r>
            <a:endParaRPr lang="en-US" sz="1600" dirty="0"/>
          </a:p>
        </p:txBody>
      </p:sp>
      <p:sp>
        <p:nvSpPr>
          <p:cNvPr id="113" name="Rounded Rectangle 112"/>
          <p:cNvSpPr/>
          <p:nvPr/>
        </p:nvSpPr>
        <p:spPr>
          <a:xfrm>
            <a:off x="1167609" y="2356089"/>
            <a:ext cx="540230" cy="53020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Ctrl</a:t>
            </a:r>
          </a:p>
          <a:p>
            <a:pPr algn="ctr"/>
            <a:r>
              <a:rPr lang="en-US" sz="1400" dirty="0" smtClean="0"/>
              <a:t>App</a:t>
            </a:r>
            <a:endParaRPr lang="en-US" sz="1400" dirty="0"/>
          </a:p>
        </p:txBody>
      </p:sp>
      <p:sp>
        <p:nvSpPr>
          <p:cNvPr id="120" name="Rounded Rectangle 119"/>
          <p:cNvSpPr/>
          <p:nvPr/>
        </p:nvSpPr>
        <p:spPr>
          <a:xfrm>
            <a:off x="1302666" y="2356089"/>
            <a:ext cx="540230" cy="53020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Ctrl</a:t>
            </a:r>
          </a:p>
          <a:p>
            <a:pPr algn="ctr"/>
            <a:r>
              <a:rPr lang="en-US" sz="1400" dirty="0" smtClean="0"/>
              <a:t>App</a:t>
            </a:r>
            <a:endParaRPr lang="en-US" sz="1400" dirty="0"/>
          </a:p>
        </p:txBody>
      </p:sp>
      <p:sp>
        <p:nvSpPr>
          <p:cNvPr id="121" name="Rounded Rectangle 120"/>
          <p:cNvSpPr/>
          <p:nvPr/>
        </p:nvSpPr>
        <p:spPr>
          <a:xfrm>
            <a:off x="1430221" y="2356089"/>
            <a:ext cx="540230" cy="53020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Ctrl</a:t>
            </a:r>
          </a:p>
          <a:p>
            <a:pPr algn="ctr"/>
            <a:r>
              <a:rPr lang="en-US" sz="1400" dirty="0" smtClean="0"/>
              <a:t>App</a:t>
            </a:r>
            <a:endParaRPr lang="en-US" sz="1400" dirty="0"/>
          </a:p>
        </p:txBody>
      </p:sp>
      <p:sp>
        <p:nvSpPr>
          <p:cNvPr id="122" name="Rounded Rectangle 121"/>
          <p:cNvSpPr/>
          <p:nvPr/>
        </p:nvSpPr>
        <p:spPr>
          <a:xfrm>
            <a:off x="1572781" y="2356089"/>
            <a:ext cx="540230" cy="53020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Ctrl</a:t>
            </a:r>
          </a:p>
          <a:p>
            <a:pPr algn="ctr"/>
            <a:r>
              <a:rPr lang="en-US" sz="1400" dirty="0" smtClean="0"/>
              <a:t>App</a:t>
            </a:r>
            <a:endParaRPr lang="en-US" sz="1400" dirty="0"/>
          </a:p>
        </p:txBody>
      </p:sp>
      <p:sp>
        <p:nvSpPr>
          <p:cNvPr id="123" name="Rounded Rectangle 122"/>
          <p:cNvSpPr/>
          <p:nvPr/>
        </p:nvSpPr>
        <p:spPr>
          <a:xfrm>
            <a:off x="1722101" y="2356089"/>
            <a:ext cx="540230" cy="53020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Ctrl</a:t>
            </a:r>
          </a:p>
          <a:p>
            <a:pPr algn="ctr"/>
            <a:r>
              <a:rPr lang="en-US" sz="1400" dirty="0" smtClean="0"/>
              <a:t>App</a:t>
            </a:r>
            <a:endParaRPr lang="en-US" sz="1400" dirty="0"/>
          </a:p>
        </p:txBody>
      </p:sp>
      <p:sp>
        <p:nvSpPr>
          <p:cNvPr id="124" name="Rounded Rectangle 123"/>
          <p:cNvSpPr/>
          <p:nvPr/>
        </p:nvSpPr>
        <p:spPr>
          <a:xfrm>
            <a:off x="1864662" y="2356089"/>
            <a:ext cx="540230" cy="53020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Ctrl</a:t>
            </a:r>
          </a:p>
          <a:p>
            <a:pPr algn="ctr"/>
            <a:r>
              <a:rPr lang="en-US" sz="1400" dirty="0" smtClean="0"/>
              <a:t>App</a:t>
            </a:r>
            <a:endParaRPr lang="en-US" sz="1400" dirty="0"/>
          </a:p>
        </p:txBody>
      </p:sp>
      <p:sp>
        <p:nvSpPr>
          <p:cNvPr id="125" name="Rounded Rectangle 124"/>
          <p:cNvSpPr/>
          <p:nvPr/>
        </p:nvSpPr>
        <p:spPr>
          <a:xfrm>
            <a:off x="3030157" y="2356089"/>
            <a:ext cx="540230" cy="5302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Ctrl</a:t>
            </a:r>
          </a:p>
          <a:p>
            <a:pPr algn="ctr"/>
            <a:r>
              <a:rPr lang="en-US" sz="1400" dirty="0" smtClean="0"/>
              <a:t>App</a:t>
            </a:r>
            <a:endParaRPr lang="en-US" sz="1400" dirty="0"/>
          </a:p>
        </p:txBody>
      </p:sp>
      <p:sp>
        <p:nvSpPr>
          <p:cNvPr id="126" name="Rounded Rectangle 125"/>
          <p:cNvSpPr/>
          <p:nvPr/>
        </p:nvSpPr>
        <p:spPr>
          <a:xfrm>
            <a:off x="3165214" y="2356089"/>
            <a:ext cx="540230" cy="5302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Ctrl</a:t>
            </a:r>
          </a:p>
          <a:p>
            <a:pPr algn="ctr"/>
            <a:r>
              <a:rPr lang="en-US" sz="1400" dirty="0" smtClean="0"/>
              <a:t>App</a:t>
            </a:r>
            <a:endParaRPr lang="en-US" sz="1400" dirty="0"/>
          </a:p>
        </p:txBody>
      </p:sp>
      <p:sp>
        <p:nvSpPr>
          <p:cNvPr id="127" name="Rounded Rectangle 126"/>
          <p:cNvSpPr/>
          <p:nvPr/>
        </p:nvSpPr>
        <p:spPr>
          <a:xfrm>
            <a:off x="3292769" y="2356089"/>
            <a:ext cx="540230" cy="5302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Ctrl</a:t>
            </a:r>
          </a:p>
          <a:p>
            <a:pPr algn="ctr"/>
            <a:r>
              <a:rPr lang="en-US" sz="1400" dirty="0" smtClean="0"/>
              <a:t>App</a:t>
            </a:r>
            <a:endParaRPr lang="en-US" sz="1400" dirty="0"/>
          </a:p>
        </p:txBody>
      </p:sp>
      <p:sp>
        <p:nvSpPr>
          <p:cNvPr id="128" name="Rounded Rectangle 127"/>
          <p:cNvSpPr/>
          <p:nvPr/>
        </p:nvSpPr>
        <p:spPr>
          <a:xfrm>
            <a:off x="3435329" y="2356089"/>
            <a:ext cx="540230" cy="5302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Ctrl</a:t>
            </a:r>
          </a:p>
          <a:p>
            <a:pPr algn="ctr"/>
            <a:r>
              <a:rPr lang="en-US" sz="1400" dirty="0" smtClean="0"/>
              <a:t>App</a:t>
            </a:r>
            <a:endParaRPr lang="en-US" sz="1400" dirty="0"/>
          </a:p>
        </p:txBody>
      </p:sp>
      <p:sp>
        <p:nvSpPr>
          <p:cNvPr id="129" name="Rounded Rectangle 128"/>
          <p:cNvSpPr/>
          <p:nvPr/>
        </p:nvSpPr>
        <p:spPr>
          <a:xfrm>
            <a:off x="3584649" y="2356089"/>
            <a:ext cx="540230" cy="5302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Ctrl</a:t>
            </a:r>
          </a:p>
          <a:p>
            <a:pPr algn="ctr"/>
            <a:r>
              <a:rPr lang="en-US" sz="1400" dirty="0" smtClean="0"/>
              <a:t>App</a:t>
            </a:r>
            <a:endParaRPr lang="en-US" sz="1400" dirty="0"/>
          </a:p>
        </p:txBody>
      </p:sp>
      <p:sp>
        <p:nvSpPr>
          <p:cNvPr id="130" name="Rounded Rectangle 129"/>
          <p:cNvSpPr/>
          <p:nvPr/>
        </p:nvSpPr>
        <p:spPr>
          <a:xfrm>
            <a:off x="3727210" y="2356089"/>
            <a:ext cx="540230" cy="5302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VNF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498962" y="3764257"/>
            <a:ext cx="3937673" cy="975199"/>
          </a:xfrm>
          <a:prstGeom prst="roundRect">
            <a:avLst>
              <a:gd name="adj" fmla="val 10283"/>
            </a:avLst>
          </a:prstGeom>
          <a:solidFill>
            <a:schemeClr val="bg1">
              <a:lumMod val="9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OCP</a:t>
            </a:r>
          </a:p>
          <a:p>
            <a:pPr algn="ctr"/>
            <a:r>
              <a:rPr lang="en-US" sz="1600" dirty="0" smtClean="0"/>
              <a:t>Hardware</a:t>
            </a:r>
            <a:endParaRPr lang="en-US" sz="1600" dirty="0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3443713" y="3549227"/>
            <a:ext cx="922" cy="31634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2931036" y="3853987"/>
            <a:ext cx="1004955" cy="808141"/>
            <a:chOff x="4210669" y="4030270"/>
            <a:chExt cx="1066872" cy="845434"/>
          </a:xfrm>
        </p:grpSpPr>
        <p:pic>
          <p:nvPicPr>
            <p:cNvPr id="57" name="Picture 56" descr="rack_42U.gi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0669" y="4030270"/>
              <a:ext cx="426756" cy="672140"/>
            </a:xfrm>
            <a:prstGeom prst="rect">
              <a:avLst/>
            </a:prstGeom>
          </p:spPr>
        </p:pic>
        <p:pic>
          <p:nvPicPr>
            <p:cNvPr id="58" name="Picture 57" descr="rack_42U.gi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4261" y="4091230"/>
              <a:ext cx="426756" cy="672140"/>
            </a:xfrm>
            <a:prstGeom prst="rect">
              <a:avLst/>
            </a:prstGeom>
          </p:spPr>
        </p:pic>
        <p:pic>
          <p:nvPicPr>
            <p:cNvPr id="59" name="Picture 58" descr="rack_42U.gi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7745" y="4152764"/>
              <a:ext cx="426756" cy="672140"/>
            </a:xfrm>
            <a:prstGeom prst="rect">
              <a:avLst/>
            </a:prstGeom>
          </p:spPr>
        </p:pic>
        <p:pic>
          <p:nvPicPr>
            <p:cNvPr id="60" name="Picture 59" descr="rack_42U.gi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0785" y="4203564"/>
              <a:ext cx="426756" cy="672140"/>
            </a:xfrm>
            <a:prstGeom prst="rect">
              <a:avLst/>
            </a:prstGeom>
          </p:spPr>
        </p:pic>
      </p:grpSp>
      <p:grpSp>
        <p:nvGrpSpPr>
          <p:cNvPr id="62" name="Group 61"/>
          <p:cNvGrpSpPr/>
          <p:nvPr/>
        </p:nvGrpSpPr>
        <p:grpSpPr>
          <a:xfrm>
            <a:off x="850722" y="3820583"/>
            <a:ext cx="1218058" cy="860945"/>
            <a:chOff x="1452385" y="3812146"/>
            <a:chExt cx="1546276" cy="1115042"/>
          </a:xfrm>
        </p:grpSpPr>
        <p:pic>
          <p:nvPicPr>
            <p:cNvPr id="63" name="Picture 4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2385" y="4685595"/>
              <a:ext cx="449204" cy="241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" name="Picture 4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2385" y="4544638"/>
              <a:ext cx="449204" cy="241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" name="Picture 4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2385" y="4404474"/>
              <a:ext cx="449204" cy="241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6" name="Group 65"/>
            <p:cNvGrpSpPr/>
            <p:nvPr/>
          </p:nvGrpSpPr>
          <p:grpSpPr>
            <a:xfrm>
              <a:off x="1464183" y="3812146"/>
              <a:ext cx="1534478" cy="692225"/>
              <a:chOff x="5797572" y="2278020"/>
              <a:chExt cx="1672646" cy="449982"/>
            </a:xfrm>
          </p:grpSpPr>
          <p:pic>
            <p:nvPicPr>
              <p:cNvPr id="67" name="Picture 4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86907" y="2278516"/>
                <a:ext cx="489651" cy="157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8" name="Picture 4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99104" y="2570954"/>
                <a:ext cx="489651" cy="157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9" name="Picture 4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97572" y="2570954"/>
                <a:ext cx="489651" cy="157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70" name="Straight Connector 69"/>
              <p:cNvCxnSpPr/>
              <p:nvPr/>
            </p:nvCxnSpPr>
            <p:spPr>
              <a:xfrm flipH="1">
                <a:off x="6042398" y="2407916"/>
                <a:ext cx="296611" cy="16303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6339009" y="2407916"/>
                <a:ext cx="304921" cy="16303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74" name="Picture 4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80567" y="2538196"/>
                <a:ext cx="489651" cy="157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5" name="Picture 4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99840" y="2278020"/>
                <a:ext cx="489651" cy="157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76" name="Straight Connector 75"/>
              <p:cNvCxnSpPr/>
              <p:nvPr/>
            </p:nvCxnSpPr>
            <p:spPr>
              <a:xfrm flipH="1">
                <a:off x="6643930" y="2421244"/>
                <a:ext cx="308012" cy="14971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6951942" y="2421244"/>
                <a:ext cx="273451" cy="116952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H="1">
                <a:off x="6042398" y="2421244"/>
                <a:ext cx="909544" cy="14971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6339009" y="2407916"/>
                <a:ext cx="886384" cy="13028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Straight Arrow Connector 54"/>
          <p:cNvCxnSpPr/>
          <p:nvPr/>
        </p:nvCxnSpPr>
        <p:spPr>
          <a:xfrm>
            <a:off x="1548658" y="3416240"/>
            <a:ext cx="9116" cy="4411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1" name="Rounded Rectangle 130"/>
          <p:cNvSpPr/>
          <p:nvPr/>
        </p:nvSpPr>
        <p:spPr>
          <a:xfrm>
            <a:off x="719556" y="3011273"/>
            <a:ext cx="1688217" cy="59505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ONOS</a:t>
            </a:r>
            <a:endParaRPr lang="en-US" sz="1400" dirty="0"/>
          </a:p>
        </p:txBody>
      </p:sp>
      <p:sp>
        <p:nvSpPr>
          <p:cNvPr id="112" name="Rounded Rectangle 111"/>
          <p:cNvSpPr/>
          <p:nvPr/>
        </p:nvSpPr>
        <p:spPr>
          <a:xfrm>
            <a:off x="498962" y="1559644"/>
            <a:ext cx="3937673" cy="3172458"/>
          </a:xfrm>
          <a:prstGeom prst="roundRect">
            <a:avLst>
              <a:gd name="adj" fmla="val 2820"/>
            </a:avLst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0" name="Rounded Rectangle 109"/>
          <p:cNvSpPr/>
          <p:nvPr/>
        </p:nvSpPr>
        <p:spPr>
          <a:xfrm>
            <a:off x="2599354" y="3011273"/>
            <a:ext cx="1688719" cy="58721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Kubernetes</a:t>
            </a:r>
          </a:p>
          <a:p>
            <a:pPr algn="ctr"/>
            <a:r>
              <a:rPr lang="en-US" sz="1400" dirty="0" smtClean="0"/>
              <a:t>(</a:t>
            </a:r>
            <a:r>
              <a:rPr lang="en-US" sz="1400" dirty="0" err="1" smtClean="0"/>
              <a:t>OpenStack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82" name="Title 2"/>
          <p:cNvSpPr>
            <a:spLocks noGrp="1"/>
          </p:cNvSpPr>
          <p:nvPr>
            <p:ph type="title"/>
          </p:nvPr>
        </p:nvSpPr>
        <p:spPr>
          <a:xfrm>
            <a:off x="457200" y="73136"/>
            <a:ext cx="8229600" cy="620652"/>
          </a:xfrm>
        </p:spPr>
        <p:txBody>
          <a:bodyPr/>
          <a:lstStyle/>
          <a:p>
            <a:r>
              <a:rPr lang="en-US" dirty="0" smtClean="0"/>
              <a:t>Automated Configuration</a:t>
            </a:r>
            <a:endParaRPr lang="en-US" dirty="0"/>
          </a:p>
        </p:txBody>
      </p:sp>
      <p:cxnSp>
        <p:nvCxnSpPr>
          <p:cNvPr id="117" name="Straight Arrow Connector 116"/>
          <p:cNvCxnSpPr>
            <a:stCxn id="133" idx="2"/>
            <a:endCxn id="112" idx="0"/>
          </p:cNvCxnSpPr>
          <p:nvPr/>
        </p:nvCxnSpPr>
        <p:spPr>
          <a:xfrm>
            <a:off x="2464241" y="1118873"/>
            <a:ext cx="3558" cy="44077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3" name="Rounded Rectangle 132"/>
          <p:cNvSpPr/>
          <p:nvPr/>
        </p:nvSpPr>
        <p:spPr>
          <a:xfrm>
            <a:off x="1789394" y="774961"/>
            <a:ext cx="1349693" cy="343912"/>
          </a:xfrm>
          <a:prstGeom prst="roundRect">
            <a:avLst>
              <a:gd name="adj" fmla="val 4403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Workflow</a:t>
            </a:r>
          </a:p>
        </p:txBody>
      </p:sp>
      <p:grpSp>
        <p:nvGrpSpPr>
          <p:cNvPr id="134" name="Group 133"/>
          <p:cNvGrpSpPr/>
          <p:nvPr/>
        </p:nvGrpSpPr>
        <p:grpSpPr>
          <a:xfrm>
            <a:off x="4436635" y="1680276"/>
            <a:ext cx="3881975" cy="369332"/>
            <a:chOff x="4410508" y="1323213"/>
            <a:chExt cx="3881975" cy="369332"/>
          </a:xfrm>
        </p:grpSpPr>
        <p:cxnSp>
          <p:nvCxnSpPr>
            <p:cNvPr id="135" name="Straight Arrow Connector 134"/>
            <p:cNvCxnSpPr>
              <a:stCxn id="136" idx="1"/>
              <a:endCxn id="111" idx="3"/>
            </p:cNvCxnSpPr>
            <p:nvPr/>
          </p:nvCxnSpPr>
          <p:spPr>
            <a:xfrm flipH="1">
              <a:off x="4410508" y="1507879"/>
              <a:ext cx="1423225" cy="166"/>
            </a:xfrm>
            <a:prstGeom prst="straightConnector1">
              <a:avLst/>
            </a:prstGeom>
            <a:ln w="19050" cap="rnd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Rectangle 135"/>
            <p:cNvSpPr/>
            <p:nvPr/>
          </p:nvSpPr>
          <p:spPr>
            <a:xfrm>
              <a:off x="5833733" y="1323213"/>
              <a:ext cx="24587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Protobuf</a:t>
              </a:r>
              <a:r>
                <a:rPr lang="en-US" dirty="0" smtClean="0"/>
                <a:t>-based Models</a:t>
              </a:r>
              <a:endParaRPr lang="en-US" dirty="0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139087" y="768931"/>
            <a:ext cx="4590500" cy="369332"/>
            <a:chOff x="3139087" y="498952"/>
            <a:chExt cx="4590500" cy="369332"/>
          </a:xfrm>
        </p:grpSpPr>
        <p:cxnSp>
          <p:nvCxnSpPr>
            <p:cNvPr id="142" name="Straight Arrow Connector 141"/>
            <p:cNvCxnSpPr>
              <a:stCxn id="143" idx="1"/>
              <a:endCxn id="133" idx="3"/>
            </p:cNvCxnSpPr>
            <p:nvPr/>
          </p:nvCxnSpPr>
          <p:spPr>
            <a:xfrm flipH="1" flipV="1">
              <a:off x="3139087" y="676938"/>
              <a:ext cx="2733197" cy="6680"/>
            </a:xfrm>
            <a:prstGeom prst="straightConnector1">
              <a:avLst/>
            </a:prstGeom>
            <a:ln w="19050" cap="rnd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Rectangle 142"/>
            <p:cNvSpPr/>
            <p:nvPr/>
          </p:nvSpPr>
          <p:spPr>
            <a:xfrm>
              <a:off x="5872284" y="498952"/>
              <a:ext cx="18573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TOSCA Workflows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929818" y="1018029"/>
            <a:ext cx="2572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mr-IN" sz="1400" dirty="0" smtClean="0"/>
              <a:t>–</a:t>
            </a:r>
            <a:r>
              <a:rPr lang="en-US" sz="1400" dirty="0" smtClean="0"/>
              <a:t> Provision &amp; Configure Services</a:t>
            </a:r>
          </a:p>
          <a:p>
            <a:r>
              <a:rPr lang="en-US" sz="1400" dirty="0"/>
              <a:t> </a:t>
            </a:r>
            <a:r>
              <a:rPr lang="mr-IN" sz="1400" dirty="0"/>
              <a:t>–</a:t>
            </a:r>
            <a:r>
              <a:rPr lang="en-US" sz="1400" dirty="0"/>
              <a:t> Runtime Operation</a:t>
            </a:r>
            <a:endParaRPr lang="en-US" sz="1400" dirty="0" smtClean="0"/>
          </a:p>
        </p:txBody>
      </p:sp>
      <p:sp>
        <p:nvSpPr>
          <p:cNvPr id="72" name="TextBox 71"/>
          <p:cNvSpPr txBox="1"/>
          <p:nvPr/>
        </p:nvSpPr>
        <p:spPr>
          <a:xfrm>
            <a:off x="5938526" y="1951874"/>
            <a:ext cx="279756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</a:t>
            </a:r>
            <a:r>
              <a:rPr lang="en-US" sz="1400" dirty="0" smtClean="0"/>
              <a:t> </a:t>
            </a:r>
            <a:r>
              <a:rPr lang="mr-IN" sz="1400" dirty="0" smtClean="0"/>
              <a:t>–</a:t>
            </a:r>
            <a:r>
              <a:rPr lang="en-US" sz="1400" dirty="0" smtClean="0"/>
              <a:t> Schema that Model Services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</a:t>
            </a:r>
            <a:r>
              <a:rPr lang="mr-IN" sz="1400" dirty="0" smtClean="0"/>
              <a:t>–</a:t>
            </a:r>
            <a:r>
              <a:rPr lang="en-US" sz="1400" dirty="0" smtClean="0"/>
              <a:t> Core set Loaded at Boot Time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</a:t>
            </a:r>
            <a:r>
              <a:rPr lang="mr-IN" sz="1400" dirty="0" smtClean="0"/>
              <a:t>–</a:t>
            </a:r>
            <a:r>
              <a:rPr lang="en-US" sz="1400" dirty="0" smtClean="0"/>
              <a:t> Dynamically Updated at Runtime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4288073" y="3121543"/>
            <a:ext cx="2904659" cy="369332"/>
            <a:chOff x="4388226" y="1314504"/>
            <a:chExt cx="2904659" cy="369332"/>
          </a:xfrm>
        </p:grpSpPr>
        <p:cxnSp>
          <p:nvCxnSpPr>
            <p:cNvPr id="79" name="Straight Arrow Connector 78"/>
            <p:cNvCxnSpPr>
              <a:stCxn id="80" idx="1"/>
              <a:endCxn id="110" idx="3"/>
            </p:cNvCxnSpPr>
            <p:nvPr/>
          </p:nvCxnSpPr>
          <p:spPr>
            <a:xfrm flipH="1" flipV="1">
              <a:off x="4388226" y="1497841"/>
              <a:ext cx="1567433" cy="1329"/>
            </a:xfrm>
            <a:prstGeom prst="straightConnector1">
              <a:avLst/>
            </a:prstGeom>
            <a:ln w="19050" cap="rnd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/>
            <p:cNvSpPr/>
            <p:nvPr/>
          </p:nvSpPr>
          <p:spPr>
            <a:xfrm>
              <a:off x="5955659" y="1314504"/>
              <a:ext cx="13372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Helm Charts</a:t>
              </a:r>
              <a:endParaRPr lang="en-US" dirty="0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5934172" y="3410559"/>
            <a:ext cx="299588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</a:t>
            </a:r>
            <a:r>
              <a:rPr lang="en-US" sz="1400" dirty="0" smtClean="0"/>
              <a:t> </a:t>
            </a:r>
            <a:r>
              <a:rPr lang="mr-IN" sz="1400" dirty="0" smtClean="0"/>
              <a:t>–</a:t>
            </a:r>
            <a:r>
              <a:rPr lang="en-US" sz="1400" dirty="0" smtClean="0"/>
              <a:t> Containers that Implement Services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</a:t>
            </a:r>
            <a:r>
              <a:rPr lang="mr-IN" sz="1400" dirty="0" smtClean="0"/>
              <a:t>–</a:t>
            </a:r>
            <a:r>
              <a:rPr lang="en-US" sz="1400" dirty="0" smtClean="0"/>
              <a:t> Core set Loaded at Boot Time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</a:t>
            </a:r>
            <a:r>
              <a:rPr lang="mr-IN" sz="1400" dirty="0" smtClean="0"/>
              <a:t>–</a:t>
            </a:r>
            <a:r>
              <a:rPr lang="en-US" sz="1400" dirty="0" smtClean="0"/>
              <a:t> Dynamically Updated at Runtime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7339425" y="2690538"/>
            <a:ext cx="1893" cy="4310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7340371" y="1493564"/>
            <a:ext cx="0" cy="2656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 flipV="1">
            <a:off x="7337533" y="4122143"/>
            <a:ext cx="1892" cy="2465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3865763" y="4341355"/>
            <a:ext cx="5053901" cy="369332"/>
            <a:chOff x="3865763" y="4341355"/>
            <a:chExt cx="5053901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5857415" y="4341355"/>
              <a:ext cx="30622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dirty="0" err="1" smtClean="0"/>
                <a:t>Kubernetes</a:t>
              </a:r>
              <a:r>
                <a:rPr lang="en-US" dirty="0" smtClean="0"/>
                <a:t> (optionally MAAS)</a:t>
              </a:r>
              <a:endParaRPr lang="en-US" dirty="0"/>
            </a:p>
          </p:txBody>
        </p:sp>
        <p:cxnSp>
          <p:nvCxnSpPr>
            <p:cNvPr id="4" name="Straight Arrow Connector 3"/>
            <p:cNvCxnSpPr>
              <a:stCxn id="10" idx="1"/>
            </p:cNvCxnSpPr>
            <p:nvPr/>
          </p:nvCxnSpPr>
          <p:spPr>
            <a:xfrm flipH="1" flipV="1">
              <a:off x="3865763" y="4515659"/>
              <a:ext cx="1991652" cy="10362"/>
            </a:xfrm>
            <a:prstGeom prst="straightConnector1">
              <a:avLst/>
            </a:prstGeom>
            <a:ln w="19050" cap="rnd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6048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6" grpId="0"/>
      <p:bldP spid="72" grpId="0"/>
      <p:bldP spid="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4" name="Straight Arrow Connector 153"/>
          <p:cNvCxnSpPr>
            <a:endCxn id="117" idx="1"/>
          </p:cNvCxnSpPr>
          <p:nvPr/>
        </p:nvCxnSpPr>
        <p:spPr>
          <a:xfrm>
            <a:off x="4954450" y="1696522"/>
            <a:ext cx="550260" cy="4222"/>
          </a:xfrm>
          <a:prstGeom prst="straightConnector1">
            <a:avLst/>
          </a:prstGeom>
          <a:ln w="25400" cap="rnd" cmpd="sng">
            <a:solidFill>
              <a:schemeClr val="bg1">
                <a:lumMod val="8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>
            <a:off x="1644509" y="1696522"/>
            <a:ext cx="556476" cy="0"/>
          </a:xfrm>
          <a:prstGeom prst="straightConnector1">
            <a:avLst/>
          </a:prstGeom>
          <a:ln w="25400" cap="rnd" cmpd="sng">
            <a:solidFill>
              <a:schemeClr val="bg1">
                <a:lumMod val="85000"/>
              </a:schemeClr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21E2DF-5279-024C-809C-CD16853F95A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4" name="Title 2"/>
          <p:cNvSpPr txBox="1">
            <a:spLocks/>
          </p:cNvSpPr>
          <p:nvPr/>
        </p:nvSpPr>
        <p:spPr>
          <a:xfrm>
            <a:off x="457200" y="109719"/>
            <a:ext cx="8229600" cy="532624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45720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000" b="0" i="0" kern="1200">
                <a:solidFill>
                  <a:srgbClr val="007DAF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dirty="0" smtClean="0"/>
              <a:t>Multi-Stage Pipeline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543991" y="1450385"/>
            <a:ext cx="1100518" cy="807741"/>
          </a:xfrm>
          <a:prstGeom prst="round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On-Board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200985" y="1450385"/>
            <a:ext cx="1100518" cy="807741"/>
          </a:xfrm>
          <a:prstGeom prst="round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Configure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3853932" y="1440456"/>
            <a:ext cx="1100518" cy="793697"/>
          </a:xfrm>
          <a:prstGeom prst="round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Build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5504710" y="1446400"/>
            <a:ext cx="1938432" cy="1615092"/>
            <a:chOff x="498962" y="814672"/>
            <a:chExt cx="3937673" cy="3179812"/>
          </a:xfrm>
        </p:grpSpPr>
        <p:sp>
          <p:nvSpPr>
            <p:cNvPr id="107" name="Rectangle 106"/>
            <p:cNvSpPr/>
            <p:nvPr/>
          </p:nvSpPr>
          <p:spPr>
            <a:xfrm>
              <a:off x="911137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815521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783933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744341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498962" y="814672"/>
              <a:ext cx="3937673" cy="588355"/>
            </a:xfrm>
            <a:prstGeom prst="roundRect">
              <a:avLst/>
            </a:prstGeom>
            <a:no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498962" y="814672"/>
              <a:ext cx="3937673" cy="3172458"/>
            </a:xfrm>
            <a:prstGeom prst="roundRect">
              <a:avLst>
                <a:gd name="adj" fmla="val 2820"/>
              </a:avLst>
            </a:prstGeom>
            <a:solidFill>
              <a:schemeClr val="bg1"/>
            </a:solidFill>
            <a:ln w="381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498962" y="822517"/>
              <a:ext cx="3937673" cy="985820"/>
            </a:xfrm>
            <a:prstGeom prst="roundRect">
              <a:avLst>
                <a:gd name="adj" fmla="val 11021"/>
              </a:avLst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CORD Controller</a:t>
              </a:r>
              <a:endParaRPr lang="en-US" sz="1400" dirty="0"/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1011179" y="19313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2783933" y="19313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498962" y="3019285"/>
              <a:ext cx="3937673" cy="975199"/>
            </a:xfrm>
            <a:prstGeom prst="roundRect">
              <a:avLst>
                <a:gd name="adj" fmla="val 10283"/>
              </a:avLst>
            </a:prstGeom>
            <a:solidFill>
              <a:schemeClr val="bg1">
                <a:lumMod val="85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OCP Hardware</a:t>
              </a:r>
              <a:endParaRPr lang="en-US" sz="1400" dirty="0"/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1163579" y="20837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1315979" y="22361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1468379" y="23885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2936333" y="20837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3088733" y="22361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3241133" y="23885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cxnSp>
        <p:nvCxnSpPr>
          <p:cNvPr id="197" name="Straight Arrow Connector 196"/>
          <p:cNvCxnSpPr/>
          <p:nvPr/>
        </p:nvCxnSpPr>
        <p:spPr>
          <a:xfrm>
            <a:off x="3301503" y="1696522"/>
            <a:ext cx="552429" cy="0"/>
          </a:xfrm>
          <a:prstGeom prst="straightConnector1">
            <a:avLst/>
          </a:prstGeom>
          <a:ln w="25400" cap="rnd" cmpd="sng">
            <a:solidFill>
              <a:schemeClr val="bg1">
                <a:lumMod val="85000"/>
              </a:schemeClr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5116375" y="3055487"/>
            <a:ext cx="2715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Operational System</a:t>
            </a:r>
          </a:p>
          <a:p>
            <a:pPr algn="ctr"/>
            <a:r>
              <a:rPr lang="en-US" dirty="0" smtClean="0"/>
              <a:t>(Development/Production)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69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4" name="Straight Arrow Connector 153"/>
          <p:cNvCxnSpPr>
            <a:endCxn id="117" idx="1"/>
          </p:cNvCxnSpPr>
          <p:nvPr/>
        </p:nvCxnSpPr>
        <p:spPr>
          <a:xfrm>
            <a:off x="4954450" y="1696522"/>
            <a:ext cx="550260" cy="4222"/>
          </a:xfrm>
          <a:prstGeom prst="straightConnector1">
            <a:avLst/>
          </a:prstGeom>
          <a:ln w="25400" cap="rnd" cmpd="sng">
            <a:solidFill>
              <a:schemeClr val="bg1">
                <a:lumMod val="8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>
            <a:off x="1644509" y="1696522"/>
            <a:ext cx="556476" cy="0"/>
          </a:xfrm>
          <a:prstGeom prst="straightConnector1">
            <a:avLst/>
          </a:prstGeom>
          <a:ln w="25400" cap="rnd" cmpd="sng">
            <a:solidFill>
              <a:schemeClr val="bg1">
                <a:lumMod val="85000"/>
              </a:schemeClr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21E2DF-5279-024C-809C-CD16853F95A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4" name="Title 2"/>
          <p:cNvSpPr txBox="1">
            <a:spLocks/>
          </p:cNvSpPr>
          <p:nvPr/>
        </p:nvSpPr>
        <p:spPr>
          <a:xfrm>
            <a:off x="457200" y="109719"/>
            <a:ext cx="8229600" cy="532624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45720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000" b="0" i="0" kern="1200">
                <a:solidFill>
                  <a:srgbClr val="007DAF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dirty="0" smtClean="0"/>
              <a:t>Multi-Stage Pipeline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543991" y="1450385"/>
            <a:ext cx="1100518" cy="807741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/>
              <a:t>On-Board</a:t>
            </a:r>
            <a:endParaRPr lang="en-US" sz="1600" b="1" i="1" dirty="0"/>
          </a:p>
        </p:txBody>
      </p:sp>
      <p:sp>
        <p:nvSpPr>
          <p:cNvPr id="39" name="Rounded Rectangle 38"/>
          <p:cNvSpPr/>
          <p:nvPr/>
        </p:nvSpPr>
        <p:spPr>
          <a:xfrm>
            <a:off x="2200985" y="1450385"/>
            <a:ext cx="1100518" cy="807741"/>
          </a:xfrm>
          <a:prstGeom prst="round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Configure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3853932" y="1440456"/>
            <a:ext cx="1100518" cy="793697"/>
          </a:xfrm>
          <a:prstGeom prst="round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Build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5504710" y="1446400"/>
            <a:ext cx="1938432" cy="1615092"/>
            <a:chOff x="498962" y="814672"/>
            <a:chExt cx="3937673" cy="3179812"/>
          </a:xfrm>
        </p:grpSpPr>
        <p:sp>
          <p:nvSpPr>
            <p:cNvPr id="107" name="Rectangle 106"/>
            <p:cNvSpPr/>
            <p:nvPr/>
          </p:nvSpPr>
          <p:spPr>
            <a:xfrm>
              <a:off x="911137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815521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783933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744341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498962" y="814672"/>
              <a:ext cx="3937673" cy="588355"/>
            </a:xfrm>
            <a:prstGeom prst="roundRect">
              <a:avLst/>
            </a:prstGeom>
            <a:no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498962" y="814672"/>
              <a:ext cx="3937673" cy="3172458"/>
            </a:xfrm>
            <a:prstGeom prst="roundRect">
              <a:avLst>
                <a:gd name="adj" fmla="val 2820"/>
              </a:avLst>
            </a:prstGeom>
            <a:solidFill>
              <a:schemeClr val="bg1"/>
            </a:solidFill>
            <a:ln w="381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498962" y="822517"/>
              <a:ext cx="3937673" cy="985820"/>
            </a:xfrm>
            <a:prstGeom prst="roundRect">
              <a:avLst>
                <a:gd name="adj" fmla="val 11021"/>
              </a:avLst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CORD Controller</a:t>
              </a:r>
              <a:endParaRPr lang="en-US" sz="1400" dirty="0"/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1011179" y="19313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2783933" y="19313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498962" y="3019285"/>
              <a:ext cx="3937673" cy="975199"/>
            </a:xfrm>
            <a:prstGeom prst="roundRect">
              <a:avLst>
                <a:gd name="adj" fmla="val 10283"/>
              </a:avLst>
            </a:prstGeom>
            <a:solidFill>
              <a:schemeClr val="bg1">
                <a:lumMod val="85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OCP Hardware</a:t>
              </a:r>
              <a:endParaRPr lang="en-US" sz="1400" dirty="0"/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1163579" y="20837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1315979" y="22361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1468379" y="23885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2936333" y="20837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3088733" y="22361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3241133" y="23885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sp>
        <p:nvSpPr>
          <p:cNvPr id="164" name="Rounded Rectangle 163"/>
          <p:cNvSpPr/>
          <p:nvPr/>
        </p:nvSpPr>
        <p:spPr>
          <a:xfrm>
            <a:off x="543992" y="849927"/>
            <a:ext cx="1100517" cy="343912"/>
          </a:xfrm>
          <a:prstGeom prst="roundRect">
            <a:avLst>
              <a:gd name="adj" fmla="val 4403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Service</a:t>
            </a:r>
          </a:p>
        </p:txBody>
      </p:sp>
      <p:cxnSp>
        <p:nvCxnSpPr>
          <p:cNvPr id="180" name="Straight Arrow Connector 179"/>
          <p:cNvCxnSpPr>
            <a:stCxn id="164" idx="2"/>
            <a:endCxn id="2" idx="0"/>
          </p:cNvCxnSpPr>
          <p:nvPr/>
        </p:nvCxnSpPr>
        <p:spPr>
          <a:xfrm flipH="1">
            <a:off x="1094250" y="1193839"/>
            <a:ext cx="1" cy="256546"/>
          </a:xfrm>
          <a:prstGeom prst="straightConnector1">
            <a:avLst/>
          </a:prstGeom>
          <a:ln w="19050"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84" name="Can 183"/>
          <p:cNvSpPr/>
          <p:nvPr/>
        </p:nvSpPr>
        <p:spPr>
          <a:xfrm>
            <a:off x="2200985" y="2597109"/>
            <a:ext cx="1100517" cy="449612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Gerrit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97" name="Straight Arrow Connector 196"/>
          <p:cNvCxnSpPr/>
          <p:nvPr/>
        </p:nvCxnSpPr>
        <p:spPr>
          <a:xfrm>
            <a:off x="3301503" y="1696522"/>
            <a:ext cx="552429" cy="0"/>
          </a:xfrm>
          <a:prstGeom prst="straightConnector1">
            <a:avLst/>
          </a:prstGeom>
          <a:ln w="25400" cap="rnd" cmpd="sng">
            <a:solidFill>
              <a:schemeClr val="bg1">
                <a:lumMod val="85000"/>
              </a:schemeClr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0" name="TextBox 199"/>
              <p:cNvSpPr txBox="1"/>
              <p:nvPr/>
            </p:nvSpPr>
            <p:spPr>
              <a:xfrm>
                <a:off x="543991" y="3460048"/>
                <a:ext cx="6351867" cy="1251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indent="-228600">
                  <a:spcBef>
                    <a:spcPts val="800"/>
                  </a:spcBef>
                </a:pPr>
                <a:r>
                  <a:rPr lang="en-US" sz="1600" b="1" i="1" dirty="0" smtClean="0"/>
                  <a:t>On-Board</a:t>
                </a:r>
                <a:r>
                  <a:rPr lang="en-US" sz="1600" dirty="0" smtClean="0"/>
                  <a:t> </a:t>
                </a:r>
                <a:r>
                  <a:rPr lang="mr-IN" sz="1600" dirty="0" smtClean="0"/>
                  <a:t>–</a:t>
                </a:r>
                <a:r>
                  <a:rPr lang="en-US" sz="1600" dirty="0" smtClean="0"/>
                  <a:t> Make </a:t>
                </a:r>
                <a:r>
                  <a:rPr lang="en-US" sz="1600" dirty="0"/>
                  <a:t>individual components available for inclusion in </a:t>
                </a:r>
                <a:r>
                  <a:rPr lang="en-US" sz="1600" dirty="0" smtClean="0"/>
                  <a:t>CORD</a:t>
                </a:r>
                <a:r>
                  <a:rPr lang="en-US" sz="1600" i="1" dirty="0" smtClean="0"/>
                  <a:t>.</a:t>
                </a:r>
                <a:r>
                  <a:rPr lang="en-US" sz="1600" b="1" i="1" dirty="0" smtClean="0"/>
                  <a:t> </a:t>
                </a:r>
              </a:p>
              <a:p>
                <a:pPr>
                  <a:spcBef>
                    <a:spcPts val="800"/>
                  </a:spcBef>
                </a:pPr>
                <a:r>
                  <a:rPr lang="en-US" sz="1600" b="1" i="1" dirty="0" smtClean="0"/>
                  <a:t>Service</a:t>
                </a:r>
                <a:r>
                  <a:rPr lang="en-US" sz="1600" dirty="0" smtClean="0"/>
                  <a:t> </a:t>
                </a:r>
                <a:r>
                  <a:rPr lang="mr-IN" sz="1600" b="1" i="1" dirty="0"/>
                  <a:t>–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charset="0"/>
                        <a:ea typeface="Apple Braille" charset="0"/>
                        <a:cs typeface="Apple Braille" charset="0"/>
                      </a:rPr>
                      <m:t>〈</m:t>
                    </m:r>
                  </m:oMath>
                </a14:m>
                <a:r>
                  <a:rPr lang="en-US" sz="1600" i="1" dirty="0" smtClean="0"/>
                  <a:t>Xproto-Model, Helm-Chart, TOSCA-Workflow, VNF-Image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charset="0"/>
                      </a:rPr>
                      <m:t>〉</m:t>
                    </m:r>
                  </m:oMath>
                </a14:m>
                <a:endParaRPr lang="en-US" sz="1600" i="1" dirty="0" smtClean="0"/>
              </a:p>
              <a:p>
                <a:r>
                  <a:rPr lang="en-US" sz="1400" dirty="0"/>
                  <a:t> </a:t>
                </a:r>
                <a:r>
                  <a:rPr lang="en-US" sz="1400" dirty="0" smtClean="0"/>
                  <a:t>   </a:t>
                </a:r>
                <a:r>
                  <a:rPr lang="en-US" sz="1400" dirty="0">
                    <a:sym typeface="Wingdings"/>
                  </a:rPr>
                  <a:t> </a:t>
                </a:r>
                <a:r>
                  <a:rPr lang="en-US" sz="1400" dirty="0" smtClean="0">
                    <a:sym typeface="Wingdings"/>
                  </a:rPr>
                  <a:t> </a:t>
                </a:r>
                <a:r>
                  <a:rPr lang="en-US" sz="1400" dirty="0" smtClean="0"/>
                  <a:t> e.g., </a:t>
                </a:r>
                <a:r>
                  <a:rPr lang="en-US" sz="1400" i="1" dirty="0" smtClean="0">
                    <a:latin typeface="Courier New" charset="0"/>
                    <a:ea typeface="Courier New" charset="0"/>
                    <a:cs typeface="Courier New" charset="0"/>
                  </a:rPr>
                  <a:t>volt</a:t>
                </a:r>
                <a:r>
                  <a:rPr lang="en-US" sz="1400" i="1" dirty="0" smtClean="0">
                    <a:ea typeface="Courier New" charset="0"/>
                    <a:cs typeface="Courier New" charset="0"/>
                  </a:rPr>
                  <a:t>,  </a:t>
                </a:r>
                <a:r>
                  <a:rPr lang="en-US" sz="1400" i="1" dirty="0" err="1" smtClean="0">
                    <a:latin typeface="Courier New" charset="0"/>
                    <a:ea typeface="Courier New" charset="0"/>
                    <a:cs typeface="Courier New" charset="0"/>
                  </a:rPr>
                  <a:t>vsg</a:t>
                </a:r>
                <a:r>
                  <a:rPr lang="en-US" sz="1400" i="1" dirty="0" smtClean="0">
                    <a:ea typeface="Courier New" charset="0"/>
                    <a:cs typeface="Courier New" charset="0"/>
                  </a:rPr>
                  <a:t>,  </a:t>
                </a:r>
                <a:r>
                  <a:rPr lang="en-US" sz="1400" i="1" dirty="0" err="1" smtClean="0">
                    <a:latin typeface="Courier New" charset="0"/>
                    <a:ea typeface="Courier New" charset="0"/>
                    <a:cs typeface="Courier New" charset="0"/>
                  </a:rPr>
                  <a:t>vrouter</a:t>
                </a:r>
                <a:r>
                  <a:rPr lang="en-US" sz="1400" dirty="0" smtClean="0"/>
                  <a:t>,</a:t>
                </a:r>
                <a:r>
                  <a:rPr lang="mr-IN" sz="1400" dirty="0" smtClean="0"/>
                  <a:t>…</a:t>
                </a:r>
                <a:endParaRPr lang="en-US" sz="1400" dirty="0" smtClean="0"/>
              </a:p>
              <a:p>
                <a:pPr>
                  <a:spcBef>
                    <a:spcPts val="800"/>
                  </a:spcBef>
                </a:pPr>
                <a:r>
                  <a:rPr lang="en-US" sz="1600" b="1" i="1" dirty="0" smtClean="0"/>
                  <a:t>Result </a:t>
                </a:r>
                <a:r>
                  <a:rPr lang="mr-IN" sz="1600" b="1" i="1" dirty="0" smtClean="0"/>
                  <a:t>–</a:t>
                </a:r>
                <a:r>
                  <a:rPr lang="en-US" sz="1600" b="1" i="1" dirty="0" smtClean="0"/>
                  <a:t> </a:t>
                </a:r>
                <a:r>
                  <a:rPr lang="en-US" sz="1600" dirty="0" smtClean="0"/>
                  <a:t>Commit source code to </a:t>
                </a:r>
                <a:r>
                  <a:rPr lang="en-US" sz="1600" dirty="0" err="1" smtClean="0"/>
                  <a:t>Gerrit</a:t>
                </a:r>
                <a:endParaRPr lang="en-US" sz="1600" dirty="0"/>
              </a:p>
            </p:txBody>
          </p:sp>
        </mc:Choice>
        <mc:Fallback xmlns="">
          <p:sp>
            <p:nvSpPr>
              <p:cNvPr id="200" name="TextBox 1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91" y="3460048"/>
                <a:ext cx="6351867" cy="1251625"/>
              </a:xfrm>
              <a:prstGeom prst="rect">
                <a:avLst/>
              </a:prstGeom>
              <a:blipFill rotWithShape="0">
                <a:blip r:embed="rId2"/>
                <a:stretch>
                  <a:fillRect l="-480" t="-1463" b="-5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2" name="Straight Arrow Connector 201"/>
          <p:cNvCxnSpPr>
            <a:stCxn id="2" idx="2"/>
            <a:endCxn id="184" idx="2"/>
          </p:cNvCxnSpPr>
          <p:nvPr/>
        </p:nvCxnSpPr>
        <p:spPr>
          <a:xfrm>
            <a:off x="1094250" y="2258126"/>
            <a:ext cx="1106735" cy="563789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>
            <a:stCxn id="39" idx="2"/>
            <a:endCxn id="184" idx="1"/>
          </p:cNvCxnSpPr>
          <p:nvPr/>
        </p:nvCxnSpPr>
        <p:spPr>
          <a:xfrm>
            <a:off x="2751244" y="2258126"/>
            <a:ext cx="0" cy="338983"/>
          </a:xfrm>
          <a:prstGeom prst="straightConnector1">
            <a:avLst/>
          </a:prstGeom>
          <a:ln w="25400" cap="rnd" cmpd="sng">
            <a:solidFill>
              <a:schemeClr val="bg1">
                <a:lumMod val="85000"/>
              </a:schemeClr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26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7" name="Straight Arrow Connector 196"/>
          <p:cNvCxnSpPr/>
          <p:nvPr/>
        </p:nvCxnSpPr>
        <p:spPr>
          <a:xfrm>
            <a:off x="3301503" y="1696522"/>
            <a:ext cx="552429" cy="0"/>
          </a:xfrm>
          <a:prstGeom prst="straightConnector1">
            <a:avLst/>
          </a:prstGeom>
          <a:ln w="25400" cap="rnd" cmpd="sng">
            <a:solidFill>
              <a:schemeClr val="bg1">
                <a:lumMod val="85000"/>
              </a:schemeClr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117" idx="1"/>
          </p:cNvCxnSpPr>
          <p:nvPr/>
        </p:nvCxnSpPr>
        <p:spPr>
          <a:xfrm>
            <a:off x="4954450" y="1696522"/>
            <a:ext cx="550260" cy="4222"/>
          </a:xfrm>
          <a:prstGeom prst="straightConnector1">
            <a:avLst/>
          </a:prstGeom>
          <a:ln w="25400" cap="rnd" cmpd="sng">
            <a:solidFill>
              <a:schemeClr val="bg1">
                <a:lumMod val="8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21E2DF-5279-024C-809C-CD16853F95A6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4" name="Title 2"/>
          <p:cNvSpPr txBox="1">
            <a:spLocks/>
          </p:cNvSpPr>
          <p:nvPr/>
        </p:nvSpPr>
        <p:spPr>
          <a:xfrm>
            <a:off x="457200" y="109719"/>
            <a:ext cx="8229600" cy="532624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45720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000" b="0" i="0" kern="1200">
                <a:solidFill>
                  <a:srgbClr val="007DAF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dirty="0" smtClean="0"/>
              <a:t>Multi-Stage Pipeline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543991" y="1450385"/>
            <a:ext cx="1100518" cy="80774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On-Board</a:t>
            </a:r>
            <a:endParaRPr lang="en-US" sz="1600" dirty="0"/>
          </a:p>
        </p:txBody>
      </p:sp>
      <p:sp>
        <p:nvSpPr>
          <p:cNvPr id="39" name="Rounded Rectangle 38"/>
          <p:cNvSpPr/>
          <p:nvPr/>
        </p:nvSpPr>
        <p:spPr>
          <a:xfrm>
            <a:off x="2200985" y="1450385"/>
            <a:ext cx="1100518" cy="807741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/>
              <a:t>Configure</a:t>
            </a:r>
            <a:endParaRPr lang="en-US" sz="1600" b="1" i="1" dirty="0"/>
          </a:p>
        </p:txBody>
      </p:sp>
      <p:sp>
        <p:nvSpPr>
          <p:cNvPr id="40" name="Rounded Rectangle 39"/>
          <p:cNvSpPr/>
          <p:nvPr/>
        </p:nvSpPr>
        <p:spPr>
          <a:xfrm>
            <a:off x="3853932" y="1440456"/>
            <a:ext cx="1100518" cy="793697"/>
          </a:xfrm>
          <a:prstGeom prst="round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Build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2200985" y="849927"/>
            <a:ext cx="1100518" cy="343912"/>
          </a:xfrm>
          <a:prstGeom prst="roundRect">
            <a:avLst>
              <a:gd name="adj" fmla="val 4403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Profile</a:t>
            </a:r>
          </a:p>
        </p:txBody>
      </p:sp>
      <p:cxnSp>
        <p:nvCxnSpPr>
          <p:cNvPr id="100" name="Straight Arrow Connector 99"/>
          <p:cNvCxnSpPr>
            <a:stCxn id="83" idx="2"/>
            <a:endCxn id="39" idx="0"/>
          </p:cNvCxnSpPr>
          <p:nvPr/>
        </p:nvCxnSpPr>
        <p:spPr>
          <a:xfrm>
            <a:off x="2751244" y="1193839"/>
            <a:ext cx="0" cy="256546"/>
          </a:xfrm>
          <a:prstGeom prst="straightConnector1">
            <a:avLst/>
          </a:prstGeom>
          <a:ln w="19050"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5504710" y="1446400"/>
            <a:ext cx="1938432" cy="1615092"/>
            <a:chOff x="498962" y="814672"/>
            <a:chExt cx="3937673" cy="3179812"/>
          </a:xfrm>
        </p:grpSpPr>
        <p:sp>
          <p:nvSpPr>
            <p:cNvPr id="107" name="Rectangle 106"/>
            <p:cNvSpPr/>
            <p:nvPr/>
          </p:nvSpPr>
          <p:spPr>
            <a:xfrm>
              <a:off x="911137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815521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783933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744341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498962" y="814672"/>
              <a:ext cx="3937673" cy="588355"/>
            </a:xfrm>
            <a:prstGeom prst="roundRect">
              <a:avLst/>
            </a:prstGeom>
            <a:no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498962" y="814672"/>
              <a:ext cx="3937673" cy="3172458"/>
            </a:xfrm>
            <a:prstGeom prst="roundRect">
              <a:avLst>
                <a:gd name="adj" fmla="val 2820"/>
              </a:avLst>
            </a:prstGeom>
            <a:solidFill>
              <a:schemeClr val="bg1"/>
            </a:solidFill>
            <a:ln w="381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498962" y="822517"/>
              <a:ext cx="3937673" cy="985820"/>
            </a:xfrm>
            <a:prstGeom prst="roundRect">
              <a:avLst>
                <a:gd name="adj" fmla="val 11021"/>
              </a:avLst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CORD Controller</a:t>
              </a:r>
              <a:endParaRPr lang="en-US" sz="1400" dirty="0"/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1011179" y="19313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2783933" y="19313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498962" y="3019285"/>
              <a:ext cx="3937673" cy="975199"/>
            </a:xfrm>
            <a:prstGeom prst="roundRect">
              <a:avLst>
                <a:gd name="adj" fmla="val 10283"/>
              </a:avLst>
            </a:prstGeom>
            <a:solidFill>
              <a:schemeClr val="bg1">
                <a:lumMod val="85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OCP Hardware</a:t>
              </a:r>
              <a:endParaRPr lang="en-US" sz="1400" dirty="0"/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1163579" y="20837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1315979" y="22361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1468379" y="23885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2936333" y="20837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3088733" y="22361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3241133" y="23885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sp>
        <p:nvSpPr>
          <p:cNvPr id="164" name="Rounded Rectangle 163"/>
          <p:cNvSpPr/>
          <p:nvPr/>
        </p:nvSpPr>
        <p:spPr>
          <a:xfrm>
            <a:off x="543992" y="849927"/>
            <a:ext cx="1100517" cy="343912"/>
          </a:xfrm>
          <a:prstGeom prst="roundRect">
            <a:avLst>
              <a:gd name="adj" fmla="val 4403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Service</a:t>
            </a:r>
          </a:p>
        </p:txBody>
      </p:sp>
      <p:cxnSp>
        <p:nvCxnSpPr>
          <p:cNvPr id="180" name="Straight Arrow Connector 179"/>
          <p:cNvCxnSpPr>
            <a:stCxn id="164" idx="2"/>
            <a:endCxn id="2" idx="0"/>
          </p:cNvCxnSpPr>
          <p:nvPr/>
        </p:nvCxnSpPr>
        <p:spPr>
          <a:xfrm flipH="1">
            <a:off x="1094250" y="1193839"/>
            <a:ext cx="1" cy="256546"/>
          </a:xfrm>
          <a:prstGeom prst="straightConnector1">
            <a:avLst/>
          </a:prstGeom>
          <a:ln w="19050"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84" name="Can 183"/>
          <p:cNvSpPr/>
          <p:nvPr/>
        </p:nvSpPr>
        <p:spPr>
          <a:xfrm>
            <a:off x="2200985" y="2597109"/>
            <a:ext cx="1100517" cy="449612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Gerrit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99" name="Straight Arrow Connector 198"/>
          <p:cNvCxnSpPr/>
          <p:nvPr/>
        </p:nvCxnSpPr>
        <p:spPr>
          <a:xfrm>
            <a:off x="1644509" y="1696522"/>
            <a:ext cx="556476" cy="0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>
            <a:stCxn id="2" idx="2"/>
            <a:endCxn id="184" idx="2"/>
          </p:cNvCxnSpPr>
          <p:nvPr/>
        </p:nvCxnSpPr>
        <p:spPr>
          <a:xfrm>
            <a:off x="1094250" y="2258126"/>
            <a:ext cx="1106735" cy="563789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>
            <a:stCxn id="39" idx="2"/>
            <a:endCxn id="184" idx="1"/>
          </p:cNvCxnSpPr>
          <p:nvPr/>
        </p:nvCxnSpPr>
        <p:spPr>
          <a:xfrm>
            <a:off x="2751244" y="2258126"/>
            <a:ext cx="0" cy="338983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3991" y="3460048"/>
                <a:ext cx="6547433" cy="12762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10000"/>
                  </a:lnSpc>
                  <a:spcBef>
                    <a:spcPts val="800"/>
                  </a:spcBef>
                </a:pPr>
                <a:r>
                  <a:rPr lang="en-US" sz="1600" b="1" i="1" dirty="0" smtClean="0"/>
                  <a:t>Configure</a:t>
                </a:r>
                <a:r>
                  <a:rPr lang="en-US" sz="1600" dirty="0" smtClean="0"/>
                  <a:t> </a:t>
                </a:r>
                <a:r>
                  <a:rPr lang="mr-IN" sz="1600" dirty="0" smtClean="0"/>
                  <a:t>–</a:t>
                </a:r>
                <a:r>
                  <a:rPr lang="en-US" sz="1600" dirty="0" smtClean="0"/>
                  <a:t> Specify </a:t>
                </a:r>
                <a:r>
                  <a:rPr lang="en-US" sz="1600" dirty="0"/>
                  <a:t>how a set of components are assembled into </a:t>
                </a:r>
                <a:r>
                  <a:rPr lang="en-US" sz="1600" dirty="0" smtClean="0"/>
                  <a:t>a solution.</a:t>
                </a:r>
                <a:r>
                  <a:rPr lang="en-US" sz="1600" b="1" i="1" dirty="0" smtClean="0"/>
                  <a:t> </a:t>
                </a:r>
              </a:p>
              <a:p>
                <a:pPr>
                  <a:spcBef>
                    <a:spcPts val="800"/>
                  </a:spcBef>
                </a:pPr>
                <a:r>
                  <a:rPr lang="en-US" sz="1600" b="1" i="1" dirty="0" smtClean="0"/>
                  <a:t>Profile</a:t>
                </a:r>
                <a:r>
                  <a:rPr lang="en-US" sz="1600" dirty="0" smtClean="0"/>
                  <a:t> </a:t>
                </a:r>
                <a:r>
                  <a:rPr lang="mr-IN" sz="1600" b="1" i="1" dirty="0"/>
                  <a:t>–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r>
                      <a:rPr lang="en-US" sz="1600" i="0" smtClean="0">
                        <a:latin typeface="Cambria Math" charset="0"/>
                        <a:ea typeface="Apple Braille" charset="0"/>
                        <a:cs typeface="Apple Braille" charset="0"/>
                      </a:rPr>
                      <m:t>〈</m:t>
                    </m:r>
                  </m:oMath>
                </a14:m>
                <a:r>
                  <a:rPr lang="en-US" sz="1600" i="1" dirty="0" smtClean="0"/>
                  <a:t>Xproto-Model, </a:t>
                </a:r>
                <a:r>
                  <a:rPr lang="en-US" sz="1600" i="1" dirty="0"/>
                  <a:t>Helm-Chart, TOSCA</a:t>
                </a:r>
                <a:r>
                  <a:rPr lang="en-US" sz="1600" i="1" dirty="0" smtClean="0"/>
                  <a:t>-Workflow</a:t>
                </a:r>
                <a14:m>
                  <m:oMath xmlns:m="http://schemas.openxmlformats.org/officeDocument/2006/math">
                    <m:r>
                      <a:rPr lang="en-US" sz="1600" i="0">
                        <a:latin typeface="Cambria Math" charset="0"/>
                      </a:rPr>
                      <m:t>〉</m:t>
                    </m:r>
                  </m:oMath>
                </a14:m>
                <a:endParaRPr lang="en-US" sz="1600" dirty="0"/>
              </a:p>
              <a:p>
                <a:r>
                  <a:rPr lang="en-US" sz="1400" dirty="0" smtClean="0"/>
                  <a:t>    </a:t>
                </a:r>
                <a:r>
                  <a:rPr lang="en-US" sz="1400" dirty="0" smtClean="0">
                    <a:sym typeface="Wingdings"/>
                  </a:rPr>
                  <a:t>  </a:t>
                </a:r>
                <a:r>
                  <a:rPr lang="en-US" sz="1400" dirty="0" smtClean="0"/>
                  <a:t> e.g., </a:t>
                </a:r>
                <a:r>
                  <a:rPr lang="en-US" sz="1200" i="1" dirty="0" smtClean="0">
                    <a:latin typeface="Courier" charset="0"/>
                    <a:ea typeface="Courier" charset="0"/>
                    <a:cs typeface="Courier" charset="0"/>
                  </a:rPr>
                  <a:t>base-cord, </a:t>
                </a:r>
                <a:r>
                  <a:rPr lang="en-US" sz="1200" i="1" dirty="0" err="1" smtClean="0">
                    <a:latin typeface="Courier" charset="0"/>
                    <a:ea typeface="Courier" charset="0"/>
                    <a:cs typeface="Courier" charset="0"/>
                  </a:rPr>
                  <a:t>rcord</a:t>
                </a:r>
                <a:r>
                  <a:rPr lang="en-US" sz="1200" i="1" dirty="0" smtClean="0">
                    <a:latin typeface="Courier" charset="0"/>
                    <a:ea typeface="Courier" charset="0"/>
                    <a:cs typeface="Courier" charset="0"/>
                  </a:rPr>
                  <a:t>, </a:t>
                </a:r>
                <a:r>
                  <a:rPr lang="en-US" sz="1200" i="1" dirty="0" err="1" smtClean="0">
                    <a:latin typeface="Courier" charset="0"/>
                    <a:ea typeface="Courier" charset="0"/>
                    <a:cs typeface="Courier" charset="0"/>
                  </a:rPr>
                  <a:t>mcord</a:t>
                </a:r>
                <a:r>
                  <a:rPr lang="en-US" sz="1200" i="1" dirty="0" smtClean="0">
                    <a:latin typeface="Courier" charset="0"/>
                    <a:ea typeface="Courier" charset="0"/>
                    <a:cs typeface="Courier" charset="0"/>
                  </a:rPr>
                  <a:t>, </a:t>
                </a:r>
                <a:r>
                  <a:rPr lang="en-US" sz="1200" i="1" dirty="0" err="1" smtClean="0">
                    <a:latin typeface="Courier" charset="0"/>
                    <a:ea typeface="Courier" charset="0"/>
                    <a:cs typeface="Courier" charset="0"/>
                  </a:rPr>
                  <a:t>ecord</a:t>
                </a:r>
                <a:r>
                  <a:rPr lang="en-US" sz="1400" dirty="0" smtClean="0"/>
                  <a:t>,</a:t>
                </a:r>
                <a:r>
                  <a:rPr lang="mr-IN" sz="1400" dirty="0" smtClean="0"/>
                  <a:t>…</a:t>
                </a:r>
                <a:endParaRPr lang="en-US" sz="1400" dirty="0" smtClean="0"/>
              </a:p>
              <a:p>
                <a:pPr>
                  <a:spcBef>
                    <a:spcPts val="800"/>
                  </a:spcBef>
                </a:pPr>
                <a:r>
                  <a:rPr lang="en-US" sz="1600" b="1" i="1" dirty="0" smtClean="0"/>
                  <a:t>Result </a:t>
                </a:r>
                <a:r>
                  <a:rPr lang="mr-IN" sz="1600" b="1" i="1" dirty="0" smtClean="0"/>
                  <a:t>–</a:t>
                </a:r>
                <a:r>
                  <a:rPr lang="en-US" sz="1600" b="1" i="1" dirty="0" smtClean="0"/>
                  <a:t> </a:t>
                </a:r>
                <a:r>
                  <a:rPr lang="en-US" sz="1600" dirty="0" smtClean="0"/>
                  <a:t>Commit source code to </a:t>
                </a:r>
                <a:r>
                  <a:rPr lang="en-US" sz="1600" dirty="0" err="1" smtClean="0"/>
                  <a:t>Gerrit</a:t>
                </a:r>
                <a:endParaRPr lang="en-US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91" y="3460048"/>
                <a:ext cx="6547433" cy="1276247"/>
              </a:xfrm>
              <a:prstGeom prst="rect">
                <a:avLst/>
              </a:prstGeom>
              <a:blipFill rotWithShape="0">
                <a:blip r:embed="rId2"/>
                <a:stretch>
                  <a:fillRect l="-466" t="-478" b="-5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5707616" y="3925957"/>
            <a:ext cx="3237602" cy="7354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i="1" dirty="0" smtClean="0">
                <a:solidFill>
                  <a:srgbClr val="C00000"/>
                </a:solidFill>
              </a:rPr>
              <a:t>Insight: </a:t>
            </a:r>
          </a:p>
          <a:p>
            <a:pPr algn="ctr"/>
            <a:r>
              <a:rPr lang="en-US" i="1" dirty="0" smtClean="0">
                <a:solidFill>
                  <a:srgbClr val="C00000"/>
                </a:solidFill>
              </a:rPr>
              <a:t>Profile = Composite Service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17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21E2DF-5279-024C-809C-CD16853F95A6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4" name="Title 2"/>
          <p:cNvSpPr txBox="1">
            <a:spLocks/>
          </p:cNvSpPr>
          <p:nvPr/>
        </p:nvSpPr>
        <p:spPr>
          <a:xfrm>
            <a:off x="457200" y="109719"/>
            <a:ext cx="8229600" cy="532624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45720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000" b="0" i="0" kern="1200">
                <a:solidFill>
                  <a:srgbClr val="007DAF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dirty="0" smtClean="0"/>
              <a:t>Multi-Stage Pipeline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543991" y="1450385"/>
            <a:ext cx="1100518" cy="80774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On-Board</a:t>
            </a:r>
            <a:endParaRPr lang="en-US" sz="1600" dirty="0"/>
          </a:p>
        </p:txBody>
      </p:sp>
      <p:sp>
        <p:nvSpPr>
          <p:cNvPr id="39" name="Rounded Rectangle 38"/>
          <p:cNvSpPr/>
          <p:nvPr/>
        </p:nvSpPr>
        <p:spPr>
          <a:xfrm>
            <a:off x="2200985" y="1450385"/>
            <a:ext cx="1100518" cy="80774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Configure</a:t>
            </a:r>
            <a:endParaRPr lang="en-US" sz="1600" dirty="0"/>
          </a:p>
        </p:txBody>
      </p:sp>
      <p:sp>
        <p:nvSpPr>
          <p:cNvPr id="40" name="Rounded Rectangle 39"/>
          <p:cNvSpPr/>
          <p:nvPr/>
        </p:nvSpPr>
        <p:spPr>
          <a:xfrm>
            <a:off x="3853932" y="1440456"/>
            <a:ext cx="1100518" cy="793697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/>
              <a:t>Build</a:t>
            </a:r>
            <a:endParaRPr lang="en-US" sz="1600" b="1" i="1" dirty="0"/>
          </a:p>
        </p:txBody>
      </p:sp>
      <p:sp>
        <p:nvSpPr>
          <p:cNvPr id="83" name="Rounded Rectangle 82"/>
          <p:cNvSpPr/>
          <p:nvPr/>
        </p:nvSpPr>
        <p:spPr>
          <a:xfrm>
            <a:off x="2200985" y="849927"/>
            <a:ext cx="1100518" cy="343912"/>
          </a:xfrm>
          <a:prstGeom prst="roundRect">
            <a:avLst>
              <a:gd name="adj" fmla="val 4403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Profile</a:t>
            </a:r>
          </a:p>
        </p:txBody>
      </p:sp>
      <p:cxnSp>
        <p:nvCxnSpPr>
          <p:cNvPr id="100" name="Straight Arrow Connector 99"/>
          <p:cNvCxnSpPr>
            <a:stCxn id="83" idx="2"/>
            <a:endCxn id="39" idx="0"/>
          </p:cNvCxnSpPr>
          <p:nvPr/>
        </p:nvCxnSpPr>
        <p:spPr>
          <a:xfrm>
            <a:off x="2751244" y="1193839"/>
            <a:ext cx="0" cy="256546"/>
          </a:xfrm>
          <a:prstGeom prst="straightConnector1">
            <a:avLst/>
          </a:prstGeom>
          <a:ln w="19050"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5504710" y="1446400"/>
            <a:ext cx="1938432" cy="1615092"/>
            <a:chOff x="498962" y="814672"/>
            <a:chExt cx="3937673" cy="3179812"/>
          </a:xfrm>
        </p:grpSpPr>
        <p:sp>
          <p:nvSpPr>
            <p:cNvPr id="107" name="Rectangle 106"/>
            <p:cNvSpPr/>
            <p:nvPr/>
          </p:nvSpPr>
          <p:spPr>
            <a:xfrm>
              <a:off x="911137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815521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783933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744341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498962" y="814672"/>
              <a:ext cx="3937673" cy="588355"/>
            </a:xfrm>
            <a:prstGeom prst="roundRect">
              <a:avLst/>
            </a:prstGeom>
            <a:no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498962" y="814672"/>
              <a:ext cx="3937673" cy="3172458"/>
            </a:xfrm>
            <a:prstGeom prst="roundRect">
              <a:avLst>
                <a:gd name="adj" fmla="val 2820"/>
              </a:avLst>
            </a:prstGeom>
            <a:solidFill>
              <a:schemeClr val="bg1"/>
            </a:solidFill>
            <a:ln w="381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498962" y="822517"/>
              <a:ext cx="3937673" cy="985820"/>
            </a:xfrm>
            <a:prstGeom prst="roundRect">
              <a:avLst>
                <a:gd name="adj" fmla="val 11021"/>
              </a:avLst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CORD Controller</a:t>
              </a:r>
              <a:endParaRPr lang="en-US" sz="1400" dirty="0"/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1011179" y="19313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2783933" y="19313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498962" y="3019285"/>
              <a:ext cx="3937673" cy="975199"/>
            </a:xfrm>
            <a:prstGeom prst="roundRect">
              <a:avLst>
                <a:gd name="adj" fmla="val 10283"/>
              </a:avLst>
            </a:prstGeom>
            <a:solidFill>
              <a:schemeClr val="bg1">
                <a:lumMod val="85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OCP Hardware</a:t>
              </a:r>
              <a:endParaRPr lang="en-US" sz="1400" dirty="0"/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1163579" y="20837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1315979" y="22361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1468379" y="23885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2936333" y="20837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3088733" y="22361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3241133" y="23885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cxnSp>
        <p:nvCxnSpPr>
          <p:cNvPr id="154" name="Straight Arrow Connector 153"/>
          <p:cNvCxnSpPr>
            <a:endCxn id="117" idx="1"/>
          </p:cNvCxnSpPr>
          <p:nvPr/>
        </p:nvCxnSpPr>
        <p:spPr>
          <a:xfrm>
            <a:off x="4954450" y="1696522"/>
            <a:ext cx="550260" cy="4222"/>
          </a:xfrm>
          <a:prstGeom prst="straightConnector1">
            <a:avLst/>
          </a:prstGeom>
          <a:ln w="25400" cap="rnd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Rounded Rectangle 163"/>
          <p:cNvSpPr/>
          <p:nvPr/>
        </p:nvSpPr>
        <p:spPr>
          <a:xfrm>
            <a:off x="543992" y="849927"/>
            <a:ext cx="1100517" cy="343912"/>
          </a:xfrm>
          <a:prstGeom prst="roundRect">
            <a:avLst>
              <a:gd name="adj" fmla="val 4403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Service</a:t>
            </a:r>
          </a:p>
        </p:txBody>
      </p:sp>
      <p:sp>
        <p:nvSpPr>
          <p:cNvPr id="166" name="Rounded Rectangle 165"/>
          <p:cNvSpPr/>
          <p:nvPr/>
        </p:nvSpPr>
        <p:spPr>
          <a:xfrm>
            <a:off x="3853932" y="849927"/>
            <a:ext cx="1100518" cy="343912"/>
          </a:xfrm>
          <a:prstGeom prst="roundRect">
            <a:avLst>
              <a:gd name="adj" fmla="val 4403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Target</a:t>
            </a:r>
          </a:p>
        </p:txBody>
      </p:sp>
      <p:cxnSp>
        <p:nvCxnSpPr>
          <p:cNvPr id="178" name="Straight Arrow Connector 177"/>
          <p:cNvCxnSpPr>
            <a:stCxn id="166" idx="2"/>
            <a:endCxn id="40" idx="0"/>
          </p:cNvCxnSpPr>
          <p:nvPr/>
        </p:nvCxnSpPr>
        <p:spPr>
          <a:xfrm>
            <a:off x="4404191" y="1193839"/>
            <a:ext cx="0" cy="246617"/>
          </a:xfrm>
          <a:prstGeom prst="straightConnector1">
            <a:avLst/>
          </a:prstGeom>
          <a:ln w="19050"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stCxn id="164" idx="2"/>
            <a:endCxn id="2" idx="0"/>
          </p:cNvCxnSpPr>
          <p:nvPr/>
        </p:nvCxnSpPr>
        <p:spPr>
          <a:xfrm flipH="1">
            <a:off x="1094250" y="1193839"/>
            <a:ext cx="1" cy="256546"/>
          </a:xfrm>
          <a:prstGeom prst="straightConnector1">
            <a:avLst/>
          </a:prstGeom>
          <a:ln w="19050"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84" name="Can 183"/>
          <p:cNvSpPr/>
          <p:nvPr/>
        </p:nvSpPr>
        <p:spPr>
          <a:xfrm>
            <a:off x="2200985" y="2597109"/>
            <a:ext cx="1100517" cy="449612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Gerrit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3" name="Can 192"/>
          <p:cNvSpPr/>
          <p:nvPr/>
        </p:nvSpPr>
        <p:spPr>
          <a:xfrm>
            <a:off x="3853933" y="2597109"/>
            <a:ext cx="1100518" cy="449612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DockerHub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97" name="Straight Arrow Connector 196"/>
          <p:cNvCxnSpPr/>
          <p:nvPr/>
        </p:nvCxnSpPr>
        <p:spPr>
          <a:xfrm>
            <a:off x="3301503" y="1696522"/>
            <a:ext cx="552429" cy="0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>
            <a:off x="1644509" y="1696522"/>
            <a:ext cx="556476" cy="0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>
            <a:stCxn id="2" idx="2"/>
            <a:endCxn id="184" idx="2"/>
          </p:cNvCxnSpPr>
          <p:nvPr/>
        </p:nvCxnSpPr>
        <p:spPr>
          <a:xfrm>
            <a:off x="1094250" y="2258126"/>
            <a:ext cx="1106735" cy="563789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>
            <a:stCxn id="39" idx="2"/>
            <a:endCxn id="184" idx="1"/>
          </p:cNvCxnSpPr>
          <p:nvPr/>
        </p:nvCxnSpPr>
        <p:spPr>
          <a:xfrm>
            <a:off x="2751244" y="2258126"/>
            <a:ext cx="0" cy="338983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>
            <a:stCxn id="184" idx="4"/>
            <a:endCxn id="40" idx="2"/>
          </p:cNvCxnSpPr>
          <p:nvPr/>
        </p:nvCxnSpPr>
        <p:spPr>
          <a:xfrm flipV="1">
            <a:off x="3301502" y="2234153"/>
            <a:ext cx="1102689" cy="587762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>
            <a:stCxn id="40" idx="2"/>
            <a:endCxn id="193" idx="1"/>
          </p:cNvCxnSpPr>
          <p:nvPr/>
        </p:nvCxnSpPr>
        <p:spPr>
          <a:xfrm>
            <a:off x="4404191" y="2234153"/>
            <a:ext cx="1" cy="362956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43991" y="3460048"/>
                <a:ext cx="6522235" cy="12762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en-US" sz="1600" b="1" i="1" dirty="0" smtClean="0"/>
                  <a:t>Build</a:t>
                </a:r>
                <a:r>
                  <a:rPr lang="en-US" sz="1600" dirty="0" smtClean="0"/>
                  <a:t> </a:t>
                </a:r>
                <a:r>
                  <a:rPr lang="mr-IN" sz="1600" dirty="0" smtClean="0"/>
                  <a:t>–</a:t>
                </a:r>
                <a:r>
                  <a:rPr lang="en-US" sz="1600" dirty="0" smtClean="0"/>
                  <a:t> Produce</a:t>
                </a:r>
                <a:r>
                  <a:rPr lang="en-US" sz="1600" dirty="0" smtClean="0">
                    <a:ea typeface="Courier New" charset="0"/>
                    <a:cs typeface="Courier New" charset="0"/>
                  </a:rPr>
                  <a:t> </a:t>
                </a:r>
                <a:r>
                  <a:rPr lang="en-US" sz="1600" dirty="0">
                    <a:ea typeface="Courier New" charset="0"/>
                    <a:cs typeface="Courier New" charset="0"/>
                  </a:rPr>
                  <a:t>the set of </a:t>
                </a:r>
                <a:r>
                  <a:rPr lang="en-US" sz="1600" dirty="0" err="1">
                    <a:ea typeface="Courier New" charset="0"/>
                    <a:cs typeface="Courier New" charset="0"/>
                  </a:rPr>
                  <a:t>Docker</a:t>
                </a:r>
                <a:r>
                  <a:rPr lang="en-US" sz="1600" dirty="0">
                    <a:ea typeface="Courier New" charset="0"/>
                    <a:cs typeface="Courier New" charset="0"/>
                  </a:rPr>
                  <a:t> images that control the target </a:t>
                </a:r>
                <a:r>
                  <a:rPr lang="en-US" sz="1600" dirty="0" smtClean="0">
                    <a:ea typeface="Courier New" charset="0"/>
                    <a:cs typeface="Courier New" charset="0"/>
                  </a:rPr>
                  <a:t>POD.</a:t>
                </a:r>
                <a:endParaRPr lang="en-US" sz="1600" dirty="0">
                  <a:ea typeface="Courier New" charset="0"/>
                  <a:cs typeface="Courier New" charset="0"/>
                </a:endParaRPr>
              </a:p>
              <a:p>
                <a:pPr>
                  <a:spcBef>
                    <a:spcPts val="800"/>
                  </a:spcBef>
                </a:pPr>
                <a:r>
                  <a:rPr lang="en-US" sz="1600" b="1" i="1" dirty="0" smtClean="0"/>
                  <a:t>Target</a:t>
                </a:r>
                <a:r>
                  <a:rPr lang="en-US" sz="1600" dirty="0" smtClean="0"/>
                  <a:t> </a:t>
                </a:r>
                <a:r>
                  <a:rPr lang="mr-IN" sz="1600" b="1" i="1" dirty="0"/>
                  <a:t>–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charset="0"/>
                        <a:ea typeface="Apple Braille" charset="0"/>
                        <a:cs typeface="Apple Braille" charset="0"/>
                      </a:rPr>
                      <m:t>〈</m:t>
                    </m:r>
                  </m:oMath>
                </a14:m>
                <a:r>
                  <a:rPr lang="en-US" sz="1600" i="1" dirty="0" smtClean="0"/>
                  <a:t>Profile, Scenario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charset="0"/>
                      </a:rPr>
                      <m:t>〉</m:t>
                    </m:r>
                  </m:oMath>
                </a14:m>
                <a:endParaRPr lang="en-US" sz="1600" dirty="0"/>
              </a:p>
              <a:p>
                <a:pPr marL="0" lvl="1"/>
                <a:r>
                  <a:rPr lang="en-US" sz="1400" dirty="0" smtClean="0"/>
                  <a:t>    </a:t>
                </a:r>
                <a:r>
                  <a:rPr lang="en-US" sz="1400" dirty="0" smtClean="0">
                    <a:sym typeface="Wingdings"/>
                  </a:rPr>
                  <a:t>  </a:t>
                </a:r>
                <a:r>
                  <a:rPr lang="en-US" sz="1400" dirty="0" smtClean="0"/>
                  <a:t> e.g., </a:t>
                </a:r>
                <a:r>
                  <a:rPr lang="en-US" sz="1200" i="1" dirty="0">
                    <a:latin typeface="Courier" charset="0"/>
                    <a:ea typeface="Courier" charset="0"/>
                    <a:cs typeface="Courier" charset="0"/>
                    <a:sym typeface="Wingdings"/>
                  </a:rPr>
                  <a:t>local</a:t>
                </a:r>
                <a:r>
                  <a:rPr lang="en-US" sz="1400" i="1" dirty="0" smtClean="0">
                    <a:ea typeface="Courier" charset="0"/>
                    <a:cs typeface="Courier" charset="0"/>
                    <a:sym typeface="Wingdings"/>
                  </a:rPr>
                  <a:t>,  </a:t>
                </a:r>
                <a:r>
                  <a:rPr lang="en-US" sz="1200" i="1" dirty="0">
                    <a:latin typeface="Courier" charset="0"/>
                    <a:ea typeface="Courier" charset="0"/>
                    <a:cs typeface="Courier" charset="0"/>
                    <a:sym typeface="Wingdings"/>
                  </a:rPr>
                  <a:t>single</a:t>
                </a:r>
                <a:r>
                  <a:rPr lang="en-US" sz="1400" i="1" dirty="0" smtClean="0">
                    <a:ea typeface="Courier" charset="0"/>
                    <a:cs typeface="Courier" charset="0"/>
                    <a:sym typeface="Wingdings"/>
                  </a:rPr>
                  <a:t>,  </a:t>
                </a:r>
                <a:r>
                  <a:rPr lang="en-US" sz="1200" i="1" dirty="0" smtClean="0">
                    <a:latin typeface="Courier" charset="0"/>
                    <a:ea typeface="Courier" charset="0"/>
                    <a:cs typeface="Courier" charset="0"/>
                    <a:sym typeface="Wingdings"/>
                  </a:rPr>
                  <a:t>mock</a:t>
                </a:r>
                <a:r>
                  <a:rPr lang="en-US" sz="1400" i="1" dirty="0" smtClean="0">
                    <a:ea typeface="Courier" charset="0"/>
                    <a:cs typeface="Courier" charset="0"/>
                    <a:sym typeface="Wingdings"/>
                  </a:rPr>
                  <a:t>, </a:t>
                </a:r>
                <a:r>
                  <a:rPr lang="en-US" sz="1200" i="1" dirty="0">
                    <a:latin typeface="Courier" charset="0"/>
                    <a:ea typeface="Courier" charset="0"/>
                    <a:cs typeface="Courier" charset="0"/>
                    <a:sym typeface="Wingdings"/>
                  </a:rPr>
                  <a:t>cord</a:t>
                </a:r>
                <a:r>
                  <a:rPr lang="en-US" sz="1400" i="1" dirty="0" smtClean="0">
                    <a:ea typeface="Courier" charset="0"/>
                    <a:cs typeface="Courier" charset="0"/>
                    <a:sym typeface="Wingdings"/>
                  </a:rPr>
                  <a:t>,  </a:t>
                </a:r>
                <a:r>
                  <a:rPr lang="en-US" sz="1200" i="1" dirty="0" err="1">
                    <a:latin typeface="Courier" charset="0"/>
                    <a:ea typeface="Courier" charset="0"/>
                    <a:cs typeface="Courier" charset="0"/>
                    <a:sym typeface="Wingdings"/>
                  </a:rPr>
                  <a:t>ciab</a:t>
                </a:r>
                <a:r>
                  <a:rPr lang="en-US" sz="1400" i="1" dirty="0">
                    <a:sym typeface="Wingdings"/>
                  </a:rPr>
                  <a:t>,</a:t>
                </a:r>
                <a:r>
                  <a:rPr lang="mr-IN" sz="1400" i="1" dirty="0" smtClean="0">
                    <a:sym typeface="Wingdings"/>
                  </a:rPr>
                  <a:t>…</a:t>
                </a:r>
                <a:endParaRPr lang="en-US" sz="1400" dirty="0" smtClean="0"/>
              </a:p>
              <a:p>
                <a:pPr>
                  <a:spcBef>
                    <a:spcPts val="800"/>
                  </a:spcBef>
                </a:pPr>
                <a:r>
                  <a:rPr lang="en-US" sz="1600" b="1" i="1" dirty="0" smtClean="0"/>
                  <a:t>Result </a:t>
                </a:r>
                <a:r>
                  <a:rPr lang="mr-IN" sz="1600" b="1" i="1" dirty="0" smtClean="0"/>
                  <a:t>–</a:t>
                </a:r>
                <a:r>
                  <a:rPr lang="en-US" sz="1600" b="1" i="1" dirty="0" smtClean="0"/>
                  <a:t> </a:t>
                </a:r>
                <a:r>
                  <a:rPr lang="en-US" sz="1600" dirty="0"/>
                  <a:t>Set </a:t>
                </a:r>
                <a:r>
                  <a:rPr lang="en-US" sz="1600" dirty="0" smtClean="0"/>
                  <a:t>of </a:t>
                </a:r>
                <a:r>
                  <a:rPr lang="en-US" sz="1600" dirty="0"/>
                  <a:t>container images to </a:t>
                </a:r>
                <a:r>
                  <a:rPr lang="en-US" sz="1600" dirty="0" err="1" smtClean="0"/>
                  <a:t>DockerHub</a:t>
                </a:r>
                <a:r>
                  <a:rPr lang="en-US" sz="1600" dirty="0"/>
                  <a:t> </a:t>
                </a:r>
                <a:r>
                  <a:rPr lang="en-US" sz="1600" dirty="0" smtClean="0"/>
                  <a:t>+ Fully Qualified Helm-Charts</a:t>
                </a:r>
                <a:endParaRPr lang="en-US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91" y="3460048"/>
                <a:ext cx="6522235" cy="1276247"/>
              </a:xfrm>
              <a:prstGeom prst="rect">
                <a:avLst/>
              </a:prstGeom>
              <a:blipFill rotWithShape="0">
                <a:blip r:embed="rId2"/>
                <a:stretch>
                  <a:fillRect l="-467" t="-478" b="-5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32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21E2DF-5279-024C-809C-CD16853F95A6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4" name="Title 2"/>
          <p:cNvSpPr txBox="1">
            <a:spLocks/>
          </p:cNvSpPr>
          <p:nvPr/>
        </p:nvSpPr>
        <p:spPr>
          <a:xfrm>
            <a:off x="457200" y="109719"/>
            <a:ext cx="8229600" cy="532624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45720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000" b="0" i="0" kern="1200">
                <a:solidFill>
                  <a:srgbClr val="007DAF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dirty="0" smtClean="0"/>
              <a:t>Multi-Stage Pipeline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543991" y="1450385"/>
            <a:ext cx="1100518" cy="80774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On-Board</a:t>
            </a:r>
            <a:endParaRPr lang="en-US" sz="1600" dirty="0"/>
          </a:p>
        </p:txBody>
      </p:sp>
      <p:sp>
        <p:nvSpPr>
          <p:cNvPr id="39" name="Rounded Rectangle 38"/>
          <p:cNvSpPr/>
          <p:nvPr/>
        </p:nvSpPr>
        <p:spPr>
          <a:xfrm>
            <a:off x="2200985" y="1450385"/>
            <a:ext cx="1100518" cy="80774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Configure</a:t>
            </a:r>
            <a:endParaRPr lang="en-US" sz="1600" dirty="0"/>
          </a:p>
        </p:txBody>
      </p:sp>
      <p:sp>
        <p:nvSpPr>
          <p:cNvPr id="40" name="Rounded Rectangle 39"/>
          <p:cNvSpPr/>
          <p:nvPr/>
        </p:nvSpPr>
        <p:spPr>
          <a:xfrm>
            <a:off x="3853932" y="1440456"/>
            <a:ext cx="1100518" cy="79369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Build</a:t>
            </a:r>
            <a:endParaRPr lang="en-US" sz="1600" dirty="0"/>
          </a:p>
        </p:txBody>
      </p:sp>
      <p:sp>
        <p:nvSpPr>
          <p:cNvPr id="83" name="Rounded Rectangle 82"/>
          <p:cNvSpPr/>
          <p:nvPr/>
        </p:nvSpPr>
        <p:spPr>
          <a:xfrm>
            <a:off x="2200985" y="849927"/>
            <a:ext cx="1100518" cy="343912"/>
          </a:xfrm>
          <a:prstGeom prst="roundRect">
            <a:avLst>
              <a:gd name="adj" fmla="val 4403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Profile</a:t>
            </a:r>
          </a:p>
        </p:txBody>
      </p:sp>
      <p:cxnSp>
        <p:nvCxnSpPr>
          <p:cNvPr id="100" name="Straight Arrow Connector 99"/>
          <p:cNvCxnSpPr>
            <a:stCxn id="83" idx="2"/>
            <a:endCxn id="39" idx="0"/>
          </p:cNvCxnSpPr>
          <p:nvPr/>
        </p:nvCxnSpPr>
        <p:spPr>
          <a:xfrm>
            <a:off x="2751244" y="1193839"/>
            <a:ext cx="0" cy="256546"/>
          </a:xfrm>
          <a:prstGeom prst="straightConnector1">
            <a:avLst/>
          </a:prstGeom>
          <a:ln w="19050"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5504710" y="1446400"/>
            <a:ext cx="1938432" cy="1615092"/>
            <a:chOff x="498962" y="814672"/>
            <a:chExt cx="3937673" cy="3179812"/>
          </a:xfrm>
        </p:grpSpPr>
        <p:sp>
          <p:nvSpPr>
            <p:cNvPr id="107" name="Rectangle 106"/>
            <p:cNvSpPr/>
            <p:nvPr/>
          </p:nvSpPr>
          <p:spPr>
            <a:xfrm>
              <a:off x="911137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815521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783933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744341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498962" y="814672"/>
              <a:ext cx="3937673" cy="588355"/>
            </a:xfrm>
            <a:prstGeom prst="roundRect">
              <a:avLst/>
            </a:prstGeom>
            <a:no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498962" y="814672"/>
              <a:ext cx="3937673" cy="3172458"/>
            </a:xfrm>
            <a:prstGeom prst="roundRect">
              <a:avLst>
                <a:gd name="adj" fmla="val 2820"/>
              </a:avLst>
            </a:prstGeom>
            <a:solidFill>
              <a:schemeClr val="bg1"/>
            </a:solidFill>
            <a:ln w="381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498962" y="822517"/>
              <a:ext cx="3937673" cy="985820"/>
            </a:xfrm>
            <a:prstGeom prst="roundRect">
              <a:avLst>
                <a:gd name="adj" fmla="val 11021"/>
              </a:avLst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CORD Controller</a:t>
              </a:r>
              <a:endParaRPr lang="en-US" sz="1400" dirty="0"/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1011179" y="19313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2783933" y="19313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498962" y="3019285"/>
              <a:ext cx="3937673" cy="975199"/>
            </a:xfrm>
            <a:prstGeom prst="roundRect">
              <a:avLst>
                <a:gd name="adj" fmla="val 10283"/>
              </a:avLst>
            </a:prstGeom>
            <a:solidFill>
              <a:schemeClr val="bg1">
                <a:lumMod val="85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OCP Hardware</a:t>
              </a:r>
              <a:endParaRPr lang="en-US" sz="1400" dirty="0"/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1163579" y="20837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1315979" y="22361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1468379" y="23885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2936333" y="20837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3088733" y="22361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3241133" y="23885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5561623" y="1540955"/>
            <a:ext cx="277087" cy="322270"/>
          </a:xfrm>
          <a:prstGeom prst="roundRect">
            <a:avLst/>
          </a:prstGeom>
          <a:ln w="1905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/>
              <a:t>D</a:t>
            </a:r>
          </a:p>
        </p:txBody>
      </p:sp>
      <p:cxnSp>
        <p:nvCxnSpPr>
          <p:cNvPr id="154" name="Straight Arrow Connector 153"/>
          <p:cNvCxnSpPr>
            <a:endCxn id="3" idx="1"/>
          </p:cNvCxnSpPr>
          <p:nvPr/>
        </p:nvCxnSpPr>
        <p:spPr>
          <a:xfrm>
            <a:off x="4954450" y="1696522"/>
            <a:ext cx="607173" cy="5568"/>
          </a:xfrm>
          <a:prstGeom prst="straightConnector1">
            <a:avLst/>
          </a:prstGeom>
          <a:ln w="25400" cap="rnd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Rounded Rectangle 163"/>
          <p:cNvSpPr/>
          <p:nvPr/>
        </p:nvSpPr>
        <p:spPr>
          <a:xfrm>
            <a:off x="543992" y="849927"/>
            <a:ext cx="1100517" cy="343912"/>
          </a:xfrm>
          <a:prstGeom prst="roundRect">
            <a:avLst>
              <a:gd name="adj" fmla="val 4403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Service</a:t>
            </a:r>
          </a:p>
        </p:txBody>
      </p:sp>
      <p:sp>
        <p:nvSpPr>
          <p:cNvPr id="166" name="Rounded Rectangle 165"/>
          <p:cNvSpPr/>
          <p:nvPr/>
        </p:nvSpPr>
        <p:spPr>
          <a:xfrm>
            <a:off x="3853932" y="849927"/>
            <a:ext cx="1100518" cy="343912"/>
          </a:xfrm>
          <a:prstGeom prst="roundRect">
            <a:avLst>
              <a:gd name="adj" fmla="val 4403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Target</a:t>
            </a:r>
          </a:p>
        </p:txBody>
      </p:sp>
      <p:cxnSp>
        <p:nvCxnSpPr>
          <p:cNvPr id="178" name="Straight Arrow Connector 177"/>
          <p:cNvCxnSpPr>
            <a:stCxn id="166" idx="2"/>
            <a:endCxn id="40" idx="0"/>
          </p:cNvCxnSpPr>
          <p:nvPr/>
        </p:nvCxnSpPr>
        <p:spPr>
          <a:xfrm>
            <a:off x="4404191" y="1193839"/>
            <a:ext cx="0" cy="246617"/>
          </a:xfrm>
          <a:prstGeom prst="straightConnector1">
            <a:avLst/>
          </a:prstGeom>
          <a:ln w="19050"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stCxn id="164" idx="2"/>
            <a:endCxn id="2" idx="0"/>
          </p:cNvCxnSpPr>
          <p:nvPr/>
        </p:nvCxnSpPr>
        <p:spPr>
          <a:xfrm flipH="1">
            <a:off x="1094250" y="1193839"/>
            <a:ext cx="1" cy="256546"/>
          </a:xfrm>
          <a:prstGeom prst="straightConnector1">
            <a:avLst/>
          </a:prstGeom>
          <a:ln w="19050"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84" name="Can 183"/>
          <p:cNvSpPr/>
          <p:nvPr/>
        </p:nvSpPr>
        <p:spPr>
          <a:xfrm>
            <a:off x="2200985" y="2597109"/>
            <a:ext cx="1100517" cy="449612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Gerrit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3" name="Can 192"/>
          <p:cNvSpPr/>
          <p:nvPr/>
        </p:nvSpPr>
        <p:spPr>
          <a:xfrm>
            <a:off x="3853933" y="2597109"/>
            <a:ext cx="1100518" cy="449612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DockerHub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97" name="Straight Arrow Connector 196"/>
          <p:cNvCxnSpPr/>
          <p:nvPr/>
        </p:nvCxnSpPr>
        <p:spPr>
          <a:xfrm>
            <a:off x="3301503" y="1696522"/>
            <a:ext cx="552429" cy="0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>
            <a:off x="1644509" y="1696522"/>
            <a:ext cx="556476" cy="0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>
            <a:stCxn id="2" idx="2"/>
            <a:endCxn id="184" idx="2"/>
          </p:cNvCxnSpPr>
          <p:nvPr/>
        </p:nvCxnSpPr>
        <p:spPr>
          <a:xfrm>
            <a:off x="1094250" y="2258126"/>
            <a:ext cx="1106735" cy="563789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>
            <a:stCxn id="39" idx="2"/>
            <a:endCxn id="184" idx="1"/>
          </p:cNvCxnSpPr>
          <p:nvPr/>
        </p:nvCxnSpPr>
        <p:spPr>
          <a:xfrm>
            <a:off x="2751244" y="2258126"/>
            <a:ext cx="0" cy="338983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>
            <a:stCxn id="184" idx="4"/>
            <a:endCxn id="40" idx="2"/>
          </p:cNvCxnSpPr>
          <p:nvPr/>
        </p:nvCxnSpPr>
        <p:spPr>
          <a:xfrm flipV="1">
            <a:off x="3301502" y="2234153"/>
            <a:ext cx="1102689" cy="587762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>
            <a:stCxn id="40" idx="2"/>
            <a:endCxn id="193" idx="1"/>
          </p:cNvCxnSpPr>
          <p:nvPr/>
        </p:nvCxnSpPr>
        <p:spPr>
          <a:xfrm>
            <a:off x="4404191" y="2234153"/>
            <a:ext cx="1" cy="362956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>
            <a:stCxn id="193" idx="4"/>
            <a:endCxn id="5" idx="2"/>
          </p:cNvCxnSpPr>
          <p:nvPr/>
        </p:nvCxnSpPr>
        <p:spPr>
          <a:xfrm flipV="1">
            <a:off x="4954451" y="1836129"/>
            <a:ext cx="790804" cy="985786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43991" y="3460048"/>
            <a:ext cx="5089214" cy="1060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600" b="1" i="1" dirty="0" smtClean="0"/>
              <a:t>Deploy</a:t>
            </a:r>
            <a:r>
              <a:rPr lang="en-US" sz="1600" dirty="0" smtClean="0"/>
              <a:t> </a:t>
            </a:r>
            <a:r>
              <a:rPr lang="mr-IN" sz="1600" dirty="0" smtClean="0"/>
              <a:t>–</a:t>
            </a:r>
            <a:r>
              <a:rPr lang="en-US" sz="1600" dirty="0" smtClean="0"/>
              <a:t> Manage lifecycle of </a:t>
            </a:r>
            <a:r>
              <a:rPr lang="en-US" sz="1600" dirty="0"/>
              <a:t>containers on the target </a:t>
            </a:r>
            <a:r>
              <a:rPr lang="en-US" sz="1600" dirty="0" smtClean="0"/>
              <a:t>POD.</a:t>
            </a:r>
            <a:endParaRPr lang="en-US" sz="1600" dirty="0">
              <a:ea typeface="Courier New" charset="0"/>
              <a:cs typeface="Courier New" charset="0"/>
            </a:endParaRPr>
          </a:p>
          <a:p>
            <a:pPr>
              <a:spcBef>
                <a:spcPts val="800"/>
              </a:spcBef>
            </a:pPr>
            <a:r>
              <a:rPr lang="en-US" sz="1600" b="1" i="1" dirty="0" smtClean="0"/>
              <a:t>Input </a:t>
            </a:r>
            <a:r>
              <a:rPr lang="mr-IN" sz="1600" dirty="0" smtClean="0"/>
              <a:t>–</a:t>
            </a:r>
            <a:r>
              <a:rPr lang="en-US" sz="1600" dirty="0" smtClean="0"/>
              <a:t> Helm-Charts (from Build Stage)</a:t>
            </a:r>
            <a:endParaRPr lang="en-US" sz="1600" dirty="0"/>
          </a:p>
          <a:p>
            <a:pPr>
              <a:spcBef>
                <a:spcPts val="800"/>
              </a:spcBef>
            </a:pPr>
            <a:r>
              <a:rPr lang="en-US" sz="1600" b="1" i="1" dirty="0" smtClean="0"/>
              <a:t>Result </a:t>
            </a:r>
            <a:r>
              <a:rPr lang="mr-IN" sz="1600" b="1" i="1" dirty="0" smtClean="0"/>
              <a:t>–</a:t>
            </a:r>
            <a:r>
              <a:rPr lang="en-US" sz="1600" b="1" i="1" dirty="0" smtClean="0"/>
              <a:t> </a:t>
            </a:r>
            <a:r>
              <a:rPr lang="en-US" sz="1600" dirty="0" smtClean="0"/>
              <a:t>Operational POD (ready to be provisioned)</a:t>
            </a:r>
            <a:endParaRPr lang="en-US" sz="1600" dirty="0"/>
          </a:p>
        </p:txBody>
      </p:sp>
      <p:sp>
        <p:nvSpPr>
          <p:cNvPr id="5" name="Can 4"/>
          <p:cNvSpPr/>
          <p:nvPr/>
        </p:nvSpPr>
        <p:spPr>
          <a:xfrm>
            <a:off x="5745255" y="1731626"/>
            <a:ext cx="191589" cy="20900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9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21E2DF-5279-024C-809C-CD16853F95A6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4" name="Title 2"/>
          <p:cNvSpPr txBox="1">
            <a:spLocks/>
          </p:cNvSpPr>
          <p:nvPr/>
        </p:nvSpPr>
        <p:spPr>
          <a:xfrm>
            <a:off x="457200" y="109719"/>
            <a:ext cx="8229600" cy="532624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45720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000" b="0" i="0" kern="1200">
                <a:solidFill>
                  <a:srgbClr val="007DAF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dirty="0" smtClean="0"/>
              <a:t>Multi-Stage Pipeline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543991" y="1450385"/>
            <a:ext cx="1100518" cy="80774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On-Board</a:t>
            </a:r>
            <a:endParaRPr lang="en-US" sz="1600" dirty="0"/>
          </a:p>
        </p:txBody>
      </p:sp>
      <p:sp>
        <p:nvSpPr>
          <p:cNvPr id="39" name="Rounded Rectangle 38"/>
          <p:cNvSpPr/>
          <p:nvPr/>
        </p:nvSpPr>
        <p:spPr>
          <a:xfrm>
            <a:off x="2200985" y="1450385"/>
            <a:ext cx="1100518" cy="80774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Configure</a:t>
            </a:r>
            <a:endParaRPr lang="en-US" sz="1600" dirty="0"/>
          </a:p>
        </p:txBody>
      </p:sp>
      <p:sp>
        <p:nvSpPr>
          <p:cNvPr id="40" name="Rounded Rectangle 39"/>
          <p:cNvSpPr/>
          <p:nvPr/>
        </p:nvSpPr>
        <p:spPr>
          <a:xfrm>
            <a:off x="3853932" y="1440456"/>
            <a:ext cx="1100518" cy="79369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Build</a:t>
            </a:r>
            <a:endParaRPr lang="en-US" sz="1600" dirty="0"/>
          </a:p>
        </p:txBody>
      </p:sp>
      <p:sp>
        <p:nvSpPr>
          <p:cNvPr id="83" name="Rounded Rectangle 82"/>
          <p:cNvSpPr/>
          <p:nvPr/>
        </p:nvSpPr>
        <p:spPr>
          <a:xfrm>
            <a:off x="2200985" y="849927"/>
            <a:ext cx="1100518" cy="343912"/>
          </a:xfrm>
          <a:prstGeom prst="roundRect">
            <a:avLst>
              <a:gd name="adj" fmla="val 4403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Profile</a:t>
            </a:r>
          </a:p>
        </p:txBody>
      </p:sp>
      <p:cxnSp>
        <p:nvCxnSpPr>
          <p:cNvPr id="100" name="Straight Arrow Connector 99"/>
          <p:cNvCxnSpPr>
            <a:stCxn id="83" idx="2"/>
            <a:endCxn id="39" idx="0"/>
          </p:cNvCxnSpPr>
          <p:nvPr/>
        </p:nvCxnSpPr>
        <p:spPr>
          <a:xfrm>
            <a:off x="2751244" y="1193839"/>
            <a:ext cx="0" cy="256546"/>
          </a:xfrm>
          <a:prstGeom prst="straightConnector1">
            <a:avLst/>
          </a:prstGeom>
          <a:ln w="19050"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5504710" y="1446400"/>
            <a:ext cx="1938432" cy="1615092"/>
            <a:chOff x="498962" y="814672"/>
            <a:chExt cx="3937673" cy="3179812"/>
          </a:xfrm>
        </p:grpSpPr>
        <p:sp>
          <p:nvSpPr>
            <p:cNvPr id="107" name="Rectangle 106"/>
            <p:cNvSpPr/>
            <p:nvPr/>
          </p:nvSpPr>
          <p:spPr>
            <a:xfrm>
              <a:off x="911137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815521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783933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744341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498962" y="814672"/>
              <a:ext cx="3937673" cy="588355"/>
            </a:xfrm>
            <a:prstGeom prst="roundRect">
              <a:avLst/>
            </a:prstGeom>
            <a:no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498962" y="814672"/>
              <a:ext cx="3937673" cy="3172458"/>
            </a:xfrm>
            <a:prstGeom prst="roundRect">
              <a:avLst>
                <a:gd name="adj" fmla="val 2820"/>
              </a:avLst>
            </a:prstGeom>
            <a:solidFill>
              <a:schemeClr val="bg1"/>
            </a:solidFill>
            <a:ln w="381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498962" y="822517"/>
              <a:ext cx="3937673" cy="985820"/>
            </a:xfrm>
            <a:prstGeom prst="roundRect">
              <a:avLst>
                <a:gd name="adj" fmla="val 11021"/>
              </a:avLst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CORD Controller</a:t>
              </a:r>
              <a:endParaRPr lang="en-US" sz="1400" dirty="0"/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1011179" y="19313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2783933" y="19313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498962" y="3019285"/>
              <a:ext cx="3937673" cy="975199"/>
            </a:xfrm>
            <a:prstGeom prst="roundRect">
              <a:avLst>
                <a:gd name="adj" fmla="val 10283"/>
              </a:avLst>
            </a:prstGeom>
            <a:solidFill>
              <a:schemeClr val="bg1">
                <a:lumMod val="85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OCP Hardware</a:t>
              </a:r>
              <a:endParaRPr lang="en-US" sz="1400" dirty="0"/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1163579" y="20837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1315979" y="22361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1468379" y="23885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2936333" y="20837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3088733" y="22361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3241133" y="23885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442318" y="1620991"/>
            <a:ext cx="1383932" cy="1440500"/>
            <a:chOff x="7442318" y="1833827"/>
            <a:chExt cx="1383932" cy="1440500"/>
          </a:xfrm>
        </p:grpSpPr>
        <p:grpSp>
          <p:nvGrpSpPr>
            <p:cNvPr id="16" name="Group 15"/>
            <p:cNvGrpSpPr/>
            <p:nvPr/>
          </p:nvGrpSpPr>
          <p:grpSpPr>
            <a:xfrm>
              <a:off x="7443141" y="1833827"/>
              <a:ext cx="1383109" cy="1440500"/>
              <a:chOff x="7443141" y="1833827"/>
              <a:chExt cx="1383109" cy="1440500"/>
            </a:xfrm>
          </p:grpSpPr>
          <p:cxnSp>
            <p:nvCxnSpPr>
              <p:cNvPr id="61" name="Straight Arrow Connector 60"/>
              <p:cNvCxnSpPr/>
              <p:nvPr/>
            </p:nvCxnSpPr>
            <p:spPr>
              <a:xfrm flipH="1" flipV="1">
                <a:off x="7443141" y="2099259"/>
                <a:ext cx="282591" cy="1666"/>
              </a:xfrm>
              <a:prstGeom prst="straightConnector1">
                <a:avLst/>
              </a:prstGeom>
              <a:ln w="28575" cap="rnd" cmpd="sng">
                <a:solidFill>
                  <a:schemeClr val="accent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Rounded Rectangle 69"/>
              <p:cNvSpPr/>
              <p:nvPr/>
            </p:nvSpPr>
            <p:spPr>
              <a:xfrm>
                <a:off x="7725732" y="1833827"/>
                <a:ext cx="1100518" cy="1440500"/>
              </a:xfrm>
              <a:prstGeom prst="roundRect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i="1" dirty="0" smtClean="0"/>
                  <a:t>Operate</a:t>
                </a:r>
              </a:p>
              <a:p>
                <a:pPr algn="ctr"/>
                <a:r>
                  <a:rPr lang="en-US" sz="1600" b="1" i="1" dirty="0" smtClean="0"/>
                  <a:t>(Test)</a:t>
                </a:r>
                <a:endParaRPr lang="en-US" sz="1600" b="1" i="1" dirty="0"/>
              </a:p>
            </p:txBody>
          </p:sp>
        </p:grpSp>
        <p:cxnSp>
          <p:nvCxnSpPr>
            <p:cNvPr id="74" name="Straight Arrow Connector 73"/>
            <p:cNvCxnSpPr/>
            <p:nvPr/>
          </p:nvCxnSpPr>
          <p:spPr>
            <a:xfrm flipH="1" flipV="1">
              <a:off x="7442318" y="3035899"/>
              <a:ext cx="282591" cy="1666"/>
            </a:xfrm>
            <a:prstGeom prst="straightConnector1">
              <a:avLst/>
            </a:prstGeom>
            <a:ln w="28575" cap="rnd" cmpd="sng">
              <a:solidFill>
                <a:schemeClr val="accent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ounded Rectangle 2"/>
          <p:cNvSpPr/>
          <p:nvPr/>
        </p:nvSpPr>
        <p:spPr>
          <a:xfrm>
            <a:off x="5561623" y="1540955"/>
            <a:ext cx="277087" cy="322270"/>
          </a:xfrm>
          <a:prstGeom prst="roundRect">
            <a:avLst/>
          </a:prstGeom>
          <a:ln w="1905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</a:t>
            </a:r>
          </a:p>
        </p:txBody>
      </p:sp>
      <p:cxnSp>
        <p:nvCxnSpPr>
          <p:cNvPr id="154" name="Straight Arrow Connector 153"/>
          <p:cNvCxnSpPr>
            <a:endCxn id="3" idx="1"/>
          </p:cNvCxnSpPr>
          <p:nvPr/>
        </p:nvCxnSpPr>
        <p:spPr>
          <a:xfrm>
            <a:off x="4954450" y="1696522"/>
            <a:ext cx="607173" cy="5568"/>
          </a:xfrm>
          <a:prstGeom prst="straightConnector1">
            <a:avLst/>
          </a:prstGeom>
          <a:ln w="25400" cap="rnd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Rounded Rectangle 163"/>
          <p:cNvSpPr/>
          <p:nvPr/>
        </p:nvSpPr>
        <p:spPr>
          <a:xfrm>
            <a:off x="543992" y="849927"/>
            <a:ext cx="1100517" cy="343912"/>
          </a:xfrm>
          <a:prstGeom prst="roundRect">
            <a:avLst>
              <a:gd name="adj" fmla="val 4403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Service</a:t>
            </a:r>
          </a:p>
        </p:txBody>
      </p:sp>
      <p:sp>
        <p:nvSpPr>
          <p:cNvPr id="166" name="Rounded Rectangle 165"/>
          <p:cNvSpPr/>
          <p:nvPr/>
        </p:nvSpPr>
        <p:spPr>
          <a:xfrm>
            <a:off x="3853932" y="849927"/>
            <a:ext cx="1100518" cy="343912"/>
          </a:xfrm>
          <a:prstGeom prst="roundRect">
            <a:avLst>
              <a:gd name="adj" fmla="val 4403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Target</a:t>
            </a:r>
          </a:p>
        </p:txBody>
      </p:sp>
      <p:cxnSp>
        <p:nvCxnSpPr>
          <p:cNvPr id="178" name="Straight Arrow Connector 177"/>
          <p:cNvCxnSpPr>
            <a:stCxn id="166" idx="2"/>
            <a:endCxn id="40" idx="0"/>
          </p:cNvCxnSpPr>
          <p:nvPr/>
        </p:nvCxnSpPr>
        <p:spPr>
          <a:xfrm>
            <a:off x="4404191" y="1193839"/>
            <a:ext cx="0" cy="246617"/>
          </a:xfrm>
          <a:prstGeom prst="straightConnector1">
            <a:avLst/>
          </a:prstGeom>
          <a:ln w="19050"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stCxn id="164" idx="2"/>
            <a:endCxn id="2" idx="0"/>
          </p:cNvCxnSpPr>
          <p:nvPr/>
        </p:nvCxnSpPr>
        <p:spPr>
          <a:xfrm flipH="1">
            <a:off x="1094250" y="1193839"/>
            <a:ext cx="1" cy="256546"/>
          </a:xfrm>
          <a:prstGeom prst="straightConnector1">
            <a:avLst/>
          </a:prstGeom>
          <a:ln w="19050"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84" name="Can 183"/>
          <p:cNvSpPr/>
          <p:nvPr/>
        </p:nvSpPr>
        <p:spPr>
          <a:xfrm>
            <a:off x="2200985" y="2597109"/>
            <a:ext cx="1100517" cy="449612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Gerrit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3" name="Can 192"/>
          <p:cNvSpPr/>
          <p:nvPr/>
        </p:nvSpPr>
        <p:spPr>
          <a:xfrm>
            <a:off x="3853933" y="2597109"/>
            <a:ext cx="1100518" cy="449612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DockerHub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97" name="Straight Arrow Connector 196"/>
          <p:cNvCxnSpPr/>
          <p:nvPr/>
        </p:nvCxnSpPr>
        <p:spPr>
          <a:xfrm>
            <a:off x="3301503" y="1696522"/>
            <a:ext cx="552429" cy="0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>
            <a:off x="1644509" y="1696522"/>
            <a:ext cx="556476" cy="0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>
            <a:stCxn id="2" idx="2"/>
            <a:endCxn id="184" idx="2"/>
          </p:cNvCxnSpPr>
          <p:nvPr/>
        </p:nvCxnSpPr>
        <p:spPr>
          <a:xfrm>
            <a:off x="1094250" y="2258126"/>
            <a:ext cx="1106735" cy="563789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>
            <a:stCxn id="39" idx="2"/>
            <a:endCxn id="184" idx="1"/>
          </p:cNvCxnSpPr>
          <p:nvPr/>
        </p:nvCxnSpPr>
        <p:spPr>
          <a:xfrm>
            <a:off x="2751244" y="2258126"/>
            <a:ext cx="0" cy="338983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>
            <a:stCxn id="184" idx="4"/>
            <a:endCxn id="40" idx="2"/>
          </p:cNvCxnSpPr>
          <p:nvPr/>
        </p:nvCxnSpPr>
        <p:spPr>
          <a:xfrm flipV="1">
            <a:off x="3301502" y="2234153"/>
            <a:ext cx="1102689" cy="587762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>
            <a:stCxn id="40" idx="2"/>
            <a:endCxn id="193" idx="1"/>
          </p:cNvCxnSpPr>
          <p:nvPr/>
        </p:nvCxnSpPr>
        <p:spPr>
          <a:xfrm>
            <a:off x="4404191" y="2234153"/>
            <a:ext cx="1" cy="362956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43991" y="3460048"/>
            <a:ext cx="6381875" cy="1060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600" b="1" i="1" dirty="0" smtClean="0"/>
              <a:t>Operate (Test)</a:t>
            </a:r>
            <a:r>
              <a:rPr lang="en-US" sz="1600" dirty="0" smtClean="0"/>
              <a:t> </a:t>
            </a:r>
            <a:r>
              <a:rPr lang="mr-IN" sz="1600" dirty="0" smtClean="0"/>
              <a:t>–</a:t>
            </a:r>
            <a:r>
              <a:rPr lang="en-US" sz="1600" dirty="0" smtClean="0"/>
              <a:t> </a:t>
            </a:r>
            <a:r>
              <a:rPr lang="en-US" sz="1600" dirty="0" smtClean="0">
                <a:ea typeface="Courier New" charset="0"/>
                <a:cs typeface="Courier New" charset="0"/>
              </a:rPr>
              <a:t>Run </a:t>
            </a:r>
            <a:r>
              <a:rPr lang="en-US" sz="1600" dirty="0">
                <a:ea typeface="Courier New" charset="0"/>
                <a:cs typeface="Courier New" charset="0"/>
              </a:rPr>
              <a:t>regression/integration tests against </a:t>
            </a:r>
            <a:r>
              <a:rPr lang="en-US" sz="1600" dirty="0" smtClean="0">
                <a:ea typeface="Courier New" charset="0"/>
                <a:cs typeface="Courier New" charset="0"/>
              </a:rPr>
              <a:t>commits/builds</a:t>
            </a:r>
            <a:r>
              <a:rPr lang="en-US" sz="1600" i="1" dirty="0" smtClean="0"/>
              <a:t>.</a:t>
            </a:r>
            <a:r>
              <a:rPr lang="en-US" sz="1600" b="1" i="1" dirty="0" smtClean="0"/>
              <a:t> </a:t>
            </a:r>
          </a:p>
          <a:p>
            <a:pPr>
              <a:spcBef>
                <a:spcPts val="800"/>
              </a:spcBef>
            </a:pPr>
            <a:r>
              <a:rPr lang="en-US" sz="1600" b="1" i="1" dirty="0" smtClean="0"/>
              <a:t>Workflow </a:t>
            </a:r>
            <a:r>
              <a:rPr lang="mr-IN" sz="1600" dirty="0" smtClean="0"/>
              <a:t>–</a:t>
            </a:r>
            <a:r>
              <a:rPr lang="en-US" sz="1600" dirty="0" smtClean="0"/>
              <a:t> Parameterized TOSCA</a:t>
            </a:r>
            <a:endParaRPr lang="en-US" sz="1600" dirty="0"/>
          </a:p>
          <a:p>
            <a:pPr>
              <a:spcBef>
                <a:spcPts val="800"/>
              </a:spcBef>
            </a:pPr>
            <a:r>
              <a:rPr lang="en-US" sz="1600" b="1" i="1" dirty="0" smtClean="0"/>
              <a:t>Result </a:t>
            </a:r>
            <a:r>
              <a:rPr lang="mr-IN" sz="1600" b="1" i="1" dirty="0" smtClean="0"/>
              <a:t>–</a:t>
            </a:r>
            <a:r>
              <a:rPr lang="en-US" sz="1600" b="1" i="1" dirty="0" smtClean="0"/>
              <a:t> </a:t>
            </a:r>
            <a:r>
              <a:rPr lang="en-US" sz="1600" dirty="0" smtClean="0"/>
              <a:t>Provisioned POD (ready to carry carry traffic)</a:t>
            </a:r>
            <a:endParaRPr lang="en-US" sz="16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6341800" y="761696"/>
            <a:ext cx="1956458" cy="859295"/>
            <a:chOff x="6341800" y="761696"/>
            <a:chExt cx="1956458" cy="859295"/>
          </a:xfrm>
        </p:grpSpPr>
        <p:sp>
          <p:nvSpPr>
            <p:cNvPr id="167" name="Rounded Rectangle 166"/>
            <p:cNvSpPr/>
            <p:nvPr/>
          </p:nvSpPr>
          <p:spPr>
            <a:xfrm>
              <a:off x="6341800" y="849927"/>
              <a:ext cx="1100518" cy="343912"/>
            </a:xfrm>
            <a:prstGeom prst="roundRect">
              <a:avLst>
                <a:gd name="adj" fmla="val 44037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Workflow</a:t>
              </a:r>
            </a:p>
          </p:txBody>
        </p:sp>
        <p:cxnSp>
          <p:nvCxnSpPr>
            <p:cNvPr id="169" name="Straight Arrow Connector 168"/>
            <p:cNvCxnSpPr>
              <a:stCxn id="167" idx="2"/>
            </p:cNvCxnSpPr>
            <p:nvPr/>
          </p:nvCxnSpPr>
          <p:spPr>
            <a:xfrm flipH="1">
              <a:off x="6891463" y="1193839"/>
              <a:ext cx="596" cy="23711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" name="Elbow Connector 5"/>
            <p:cNvCxnSpPr/>
            <p:nvPr/>
          </p:nvCxnSpPr>
          <p:spPr>
            <a:xfrm rot="16200000" flipV="1">
              <a:off x="7559601" y="904600"/>
              <a:ext cx="599108" cy="833673"/>
            </a:xfrm>
            <a:prstGeom prst="bentConnector2">
              <a:avLst/>
            </a:prstGeom>
            <a:ln w="25400" cap="rnd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7442318" y="761696"/>
              <a:ext cx="8559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Provision</a:t>
              </a:r>
              <a:endParaRPr lang="en-US" sz="1400" dirty="0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7433609" y="1001466"/>
            <a:ext cx="894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Configure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5530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21E2DF-5279-024C-809C-CD16853F95A6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4" name="Title 2"/>
          <p:cNvSpPr txBox="1">
            <a:spLocks/>
          </p:cNvSpPr>
          <p:nvPr/>
        </p:nvSpPr>
        <p:spPr>
          <a:xfrm>
            <a:off x="457200" y="109719"/>
            <a:ext cx="8229600" cy="532624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45720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000" b="0" i="0" kern="1200">
                <a:solidFill>
                  <a:srgbClr val="007DAF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dirty="0" smtClean="0"/>
              <a:t>Multi-Stage Pipeline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543991" y="1450385"/>
            <a:ext cx="1100518" cy="80774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On-Board</a:t>
            </a:r>
            <a:endParaRPr lang="en-US" sz="1600" dirty="0"/>
          </a:p>
        </p:txBody>
      </p:sp>
      <p:sp>
        <p:nvSpPr>
          <p:cNvPr id="39" name="Rounded Rectangle 38"/>
          <p:cNvSpPr/>
          <p:nvPr/>
        </p:nvSpPr>
        <p:spPr>
          <a:xfrm>
            <a:off x="2200985" y="1450385"/>
            <a:ext cx="1100518" cy="80774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Configure</a:t>
            </a:r>
            <a:endParaRPr lang="en-US" sz="1600" dirty="0"/>
          </a:p>
        </p:txBody>
      </p:sp>
      <p:sp>
        <p:nvSpPr>
          <p:cNvPr id="40" name="Rounded Rectangle 39"/>
          <p:cNvSpPr/>
          <p:nvPr/>
        </p:nvSpPr>
        <p:spPr>
          <a:xfrm>
            <a:off x="3853932" y="1440456"/>
            <a:ext cx="1100518" cy="79369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Build</a:t>
            </a:r>
            <a:endParaRPr lang="en-US" sz="1600" dirty="0"/>
          </a:p>
        </p:txBody>
      </p:sp>
      <p:sp>
        <p:nvSpPr>
          <p:cNvPr id="83" name="Rounded Rectangle 82"/>
          <p:cNvSpPr/>
          <p:nvPr/>
        </p:nvSpPr>
        <p:spPr>
          <a:xfrm>
            <a:off x="2200985" y="849927"/>
            <a:ext cx="1100518" cy="343912"/>
          </a:xfrm>
          <a:prstGeom prst="roundRect">
            <a:avLst>
              <a:gd name="adj" fmla="val 4403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Profile</a:t>
            </a:r>
          </a:p>
        </p:txBody>
      </p:sp>
      <p:cxnSp>
        <p:nvCxnSpPr>
          <p:cNvPr id="100" name="Straight Arrow Connector 99"/>
          <p:cNvCxnSpPr>
            <a:stCxn id="83" idx="2"/>
            <a:endCxn id="39" idx="0"/>
          </p:cNvCxnSpPr>
          <p:nvPr/>
        </p:nvCxnSpPr>
        <p:spPr>
          <a:xfrm>
            <a:off x="2751244" y="1193839"/>
            <a:ext cx="0" cy="256546"/>
          </a:xfrm>
          <a:prstGeom prst="straightConnector1">
            <a:avLst/>
          </a:prstGeom>
          <a:ln w="19050"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5504710" y="1446400"/>
            <a:ext cx="1938432" cy="1615092"/>
            <a:chOff x="498962" y="814672"/>
            <a:chExt cx="3937673" cy="3179812"/>
          </a:xfrm>
        </p:grpSpPr>
        <p:sp>
          <p:nvSpPr>
            <p:cNvPr id="107" name="Rectangle 106"/>
            <p:cNvSpPr/>
            <p:nvPr/>
          </p:nvSpPr>
          <p:spPr>
            <a:xfrm>
              <a:off x="911137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815521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783933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744341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498962" y="814672"/>
              <a:ext cx="3937673" cy="588355"/>
            </a:xfrm>
            <a:prstGeom prst="roundRect">
              <a:avLst/>
            </a:prstGeom>
            <a:no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498962" y="814672"/>
              <a:ext cx="3937673" cy="3172458"/>
            </a:xfrm>
            <a:prstGeom prst="roundRect">
              <a:avLst>
                <a:gd name="adj" fmla="val 2820"/>
              </a:avLst>
            </a:prstGeom>
            <a:solidFill>
              <a:schemeClr val="bg1"/>
            </a:solidFill>
            <a:ln w="381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498962" y="822517"/>
              <a:ext cx="3937673" cy="985820"/>
            </a:xfrm>
            <a:prstGeom prst="roundRect">
              <a:avLst>
                <a:gd name="adj" fmla="val 11021"/>
              </a:avLst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CORD Controller</a:t>
              </a:r>
              <a:endParaRPr lang="en-US" sz="1400" dirty="0"/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1011179" y="19313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2783933" y="19313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498962" y="3019285"/>
              <a:ext cx="3937673" cy="975199"/>
            </a:xfrm>
            <a:prstGeom prst="roundRect">
              <a:avLst>
                <a:gd name="adj" fmla="val 10283"/>
              </a:avLst>
            </a:prstGeom>
            <a:solidFill>
              <a:schemeClr val="bg1">
                <a:lumMod val="85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OCP Hardware</a:t>
              </a:r>
              <a:endParaRPr lang="en-US" sz="1400" dirty="0"/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1163579" y="20837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1315979" y="22361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1468379" y="23885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2936333" y="20837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3088733" y="22361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3241133" y="23885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442318" y="1620991"/>
            <a:ext cx="1383932" cy="1440500"/>
            <a:chOff x="7442318" y="1833827"/>
            <a:chExt cx="1383932" cy="1440500"/>
          </a:xfrm>
        </p:grpSpPr>
        <p:grpSp>
          <p:nvGrpSpPr>
            <p:cNvPr id="16" name="Group 15"/>
            <p:cNvGrpSpPr/>
            <p:nvPr/>
          </p:nvGrpSpPr>
          <p:grpSpPr>
            <a:xfrm>
              <a:off x="7443141" y="1833827"/>
              <a:ext cx="1383109" cy="1440500"/>
              <a:chOff x="7443141" y="1833827"/>
              <a:chExt cx="1383109" cy="1440500"/>
            </a:xfrm>
          </p:grpSpPr>
          <p:cxnSp>
            <p:nvCxnSpPr>
              <p:cNvPr id="61" name="Straight Arrow Connector 60"/>
              <p:cNvCxnSpPr/>
              <p:nvPr/>
            </p:nvCxnSpPr>
            <p:spPr>
              <a:xfrm flipH="1" flipV="1">
                <a:off x="7443141" y="2099259"/>
                <a:ext cx="282591" cy="1666"/>
              </a:xfrm>
              <a:prstGeom prst="straightConnector1">
                <a:avLst/>
              </a:prstGeom>
              <a:ln w="28575" cap="rnd" cmpd="sng">
                <a:solidFill>
                  <a:schemeClr val="accent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Rounded Rectangle 69"/>
              <p:cNvSpPr/>
              <p:nvPr/>
            </p:nvSpPr>
            <p:spPr>
              <a:xfrm>
                <a:off x="7725732" y="1833827"/>
                <a:ext cx="1100518" cy="1440500"/>
              </a:xfrm>
              <a:prstGeom prst="roundRect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i="1" dirty="0" smtClean="0"/>
                  <a:t>Operate</a:t>
                </a:r>
              </a:p>
              <a:p>
                <a:pPr algn="ctr"/>
                <a:r>
                  <a:rPr lang="en-US" sz="1600" b="1" i="1" dirty="0" smtClean="0"/>
                  <a:t>(Test)</a:t>
                </a:r>
                <a:endParaRPr lang="en-US" sz="1600" b="1" i="1" dirty="0"/>
              </a:p>
            </p:txBody>
          </p:sp>
        </p:grpSp>
        <p:cxnSp>
          <p:nvCxnSpPr>
            <p:cNvPr id="74" name="Straight Arrow Connector 73"/>
            <p:cNvCxnSpPr/>
            <p:nvPr/>
          </p:nvCxnSpPr>
          <p:spPr>
            <a:xfrm flipH="1" flipV="1">
              <a:off x="7442318" y="3035899"/>
              <a:ext cx="282591" cy="1666"/>
            </a:xfrm>
            <a:prstGeom prst="straightConnector1">
              <a:avLst/>
            </a:prstGeom>
            <a:ln w="28575" cap="rnd" cmpd="sng">
              <a:solidFill>
                <a:schemeClr val="accent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ounded Rectangle 2"/>
          <p:cNvSpPr/>
          <p:nvPr/>
        </p:nvSpPr>
        <p:spPr>
          <a:xfrm>
            <a:off x="5561623" y="1540955"/>
            <a:ext cx="277087" cy="322270"/>
          </a:xfrm>
          <a:prstGeom prst="roundRect">
            <a:avLst/>
          </a:prstGeom>
          <a:ln w="1905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</a:t>
            </a:r>
          </a:p>
        </p:txBody>
      </p:sp>
      <p:cxnSp>
        <p:nvCxnSpPr>
          <p:cNvPr id="154" name="Straight Arrow Connector 153"/>
          <p:cNvCxnSpPr>
            <a:endCxn id="3" idx="1"/>
          </p:cNvCxnSpPr>
          <p:nvPr/>
        </p:nvCxnSpPr>
        <p:spPr>
          <a:xfrm>
            <a:off x="4954450" y="1696522"/>
            <a:ext cx="607173" cy="5568"/>
          </a:xfrm>
          <a:prstGeom prst="straightConnector1">
            <a:avLst/>
          </a:prstGeom>
          <a:ln w="25400" cap="rnd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Rounded Rectangle 163"/>
          <p:cNvSpPr/>
          <p:nvPr/>
        </p:nvSpPr>
        <p:spPr>
          <a:xfrm>
            <a:off x="543992" y="849927"/>
            <a:ext cx="1100517" cy="343912"/>
          </a:xfrm>
          <a:prstGeom prst="roundRect">
            <a:avLst>
              <a:gd name="adj" fmla="val 4403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Service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853932" y="849927"/>
            <a:ext cx="1100518" cy="590529"/>
            <a:chOff x="3853932" y="849927"/>
            <a:chExt cx="1100518" cy="590529"/>
          </a:xfrm>
        </p:grpSpPr>
        <p:sp>
          <p:nvSpPr>
            <p:cNvPr id="166" name="Rounded Rectangle 165"/>
            <p:cNvSpPr/>
            <p:nvPr/>
          </p:nvSpPr>
          <p:spPr>
            <a:xfrm>
              <a:off x="3853932" y="849927"/>
              <a:ext cx="1100518" cy="343912"/>
            </a:xfrm>
            <a:prstGeom prst="roundRect">
              <a:avLst>
                <a:gd name="adj" fmla="val 44037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Target</a:t>
              </a:r>
            </a:p>
          </p:txBody>
        </p:sp>
        <p:cxnSp>
          <p:nvCxnSpPr>
            <p:cNvPr id="178" name="Straight Arrow Connector 177"/>
            <p:cNvCxnSpPr>
              <a:stCxn id="166" idx="2"/>
              <a:endCxn id="40" idx="0"/>
            </p:cNvCxnSpPr>
            <p:nvPr/>
          </p:nvCxnSpPr>
          <p:spPr>
            <a:xfrm>
              <a:off x="4404191" y="1193839"/>
              <a:ext cx="0" cy="246617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cxnSp>
        <p:nvCxnSpPr>
          <p:cNvPr id="180" name="Straight Arrow Connector 179"/>
          <p:cNvCxnSpPr>
            <a:stCxn id="164" idx="2"/>
            <a:endCxn id="2" idx="0"/>
          </p:cNvCxnSpPr>
          <p:nvPr/>
        </p:nvCxnSpPr>
        <p:spPr>
          <a:xfrm flipH="1">
            <a:off x="1094250" y="1193839"/>
            <a:ext cx="1" cy="256546"/>
          </a:xfrm>
          <a:prstGeom prst="straightConnector1">
            <a:avLst/>
          </a:prstGeom>
          <a:ln w="19050"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84" name="Can 183"/>
          <p:cNvSpPr/>
          <p:nvPr/>
        </p:nvSpPr>
        <p:spPr>
          <a:xfrm>
            <a:off x="2200985" y="2597109"/>
            <a:ext cx="1100517" cy="449612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Gerrit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3" name="Can 192"/>
          <p:cNvSpPr/>
          <p:nvPr/>
        </p:nvSpPr>
        <p:spPr>
          <a:xfrm>
            <a:off x="3853933" y="2597109"/>
            <a:ext cx="1100518" cy="449612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DockerHub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97" name="Straight Arrow Connector 196"/>
          <p:cNvCxnSpPr/>
          <p:nvPr/>
        </p:nvCxnSpPr>
        <p:spPr>
          <a:xfrm>
            <a:off x="3301503" y="1696522"/>
            <a:ext cx="552429" cy="0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>
            <a:off x="1644509" y="1696522"/>
            <a:ext cx="556476" cy="0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>
            <a:stCxn id="2" idx="2"/>
            <a:endCxn id="184" idx="2"/>
          </p:cNvCxnSpPr>
          <p:nvPr/>
        </p:nvCxnSpPr>
        <p:spPr>
          <a:xfrm>
            <a:off x="1094250" y="2258126"/>
            <a:ext cx="1106735" cy="563789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>
            <a:stCxn id="39" idx="2"/>
            <a:endCxn id="184" idx="1"/>
          </p:cNvCxnSpPr>
          <p:nvPr/>
        </p:nvCxnSpPr>
        <p:spPr>
          <a:xfrm>
            <a:off x="2751244" y="2258126"/>
            <a:ext cx="0" cy="338983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>
            <a:stCxn id="184" idx="4"/>
            <a:endCxn id="40" idx="2"/>
          </p:cNvCxnSpPr>
          <p:nvPr/>
        </p:nvCxnSpPr>
        <p:spPr>
          <a:xfrm flipV="1">
            <a:off x="3301502" y="2234153"/>
            <a:ext cx="1102689" cy="587762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>
            <a:stCxn id="40" idx="2"/>
            <a:endCxn id="193" idx="1"/>
          </p:cNvCxnSpPr>
          <p:nvPr/>
        </p:nvCxnSpPr>
        <p:spPr>
          <a:xfrm>
            <a:off x="4404191" y="2234153"/>
            <a:ext cx="1" cy="362956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7" name="Rounded Rectangle 166"/>
          <p:cNvSpPr/>
          <p:nvPr/>
        </p:nvSpPr>
        <p:spPr>
          <a:xfrm>
            <a:off x="6341800" y="849927"/>
            <a:ext cx="1100518" cy="343912"/>
          </a:xfrm>
          <a:prstGeom prst="roundRect">
            <a:avLst>
              <a:gd name="adj" fmla="val 4403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Workflow</a:t>
            </a:r>
          </a:p>
        </p:txBody>
      </p:sp>
      <p:cxnSp>
        <p:nvCxnSpPr>
          <p:cNvPr id="169" name="Straight Arrow Connector 168"/>
          <p:cNvCxnSpPr>
            <a:stCxn id="167" idx="2"/>
          </p:cNvCxnSpPr>
          <p:nvPr/>
        </p:nvCxnSpPr>
        <p:spPr>
          <a:xfrm flipH="1">
            <a:off x="6891463" y="1193839"/>
            <a:ext cx="596" cy="237111"/>
          </a:xfrm>
          <a:prstGeom prst="straightConnector1">
            <a:avLst/>
          </a:prstGeom>
          <a:ln w="19050"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570517" y="595796"/>
            <a:ext cx="7951" cy="4151306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238164" y="642343"/>
            <a:ext cx="7951" cy="4151306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86280" y="4377770"/>
            <a:ext cx="197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mtClean="0">
                <a:solidFill>
                  <a:srgbClr val="0070C0"/>
                </a:solidFill>
              </a:rPr>
              <a:t>Development </a:t>
            </a:r>
            <a:r>
              <a:rPr lang="en-US" dirty="0" smtClean="0">
                <a:solidFill>
                  <a:srgbClr val="0070C0"/>
                </a:solidFill>
              </a:rPr>
              <a:t>Time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812679" y="4377770"/>
            <a:ext cx="117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mtClean="0">
                <a:solidFill>
                  <a:srgbClr val="0070C0"/>
                </a:solidFill>
              </a:rPr>
              <a:t>Build </a:t>
            </a:r>
            <a:r>
              <a:rPr lang="en-US" dirty="0" smtClean="0">
                <a:solidFill>
                  <a:srgbClr val="0070C0"/>
                </a:solidFill>
              </a:rPr>
              <a:t>Time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108208" y="4377770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Run-Time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199119" y="3046721"/>
            <a:ext cx="1100518" cy="605375"/>
            <a:chOff x="2199119" y="3046721"/>
            <a:chExt cx="1100518" cy="605375"/>
          </a:xfrm>
        </p:grpSpPr>
        <p:sp>
          <p:nvSpPr>
            <p:cNvPr id="66" name="Rounded Rectangle 65"/>
            <p:cNvSpPr/>
            <p:nvPr/>
          </p:nvSpPr>
          <p:spPr>
            <a:xfrm>
              <a:off x="2199119" y="3308184"/>
              <a:ext cx="1100518" cy="343912"/>
            </a:xfrm>
            <a:prstGeom prst="roundRect">
              <a:avLst>
                <a:gd name="adj" fmla="val 44037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1200" dirty="0" smtClean="0"/>
                <a:t>Versioning</a:t>
              </a:r>
            </a:p>
          </p:txBody>
        </p:sp>
        <p:cxnSp>
          <p:nvCxnSpPr>
            <p:cNvPr id="67" name="Straight Arrow Connector 66"/>
            <p:cNvCxnSpPr>
              <a:stCxn id="184" idx="3"/>
              <a:endCxn id="66" idx="0"/>
            </p:cNvCxnSpPr>
            <p:nvPr/>
          </p:nvCxnSpPr>
          <p:spPr>
            <a:xfrm flipH="1">
              <a:off x="2749378" y="3046721"/>
              <a:ext cx="1866" cy="261463"/>
            </a:xfrm>
            <a:prstGeom prst="straightConnector1">
              <a:avLst/>
            </a:prstGeom>
            <a:ln>
              <a:headEnd type="triangle" w="med" len="med"/>
              <a:tailEnd type="none" w="med" len="med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58" name="Can 57"/>
          <p:cNvSpPr/>
          <p:nvPr/>
        </p:nvSpPr>
        <p:spPr>
          <a:xfrm>
            <a:off x="5745255" y="1731626"/>
            <a:ext cx="191589" cy="20900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4954451" y="1836129"/>
            <a:ext cx="790804" cy="985786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33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21E2DF-5279-024C-809C-CD16853F95A6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4" name="Title 2"/>
          <p:cNvSpPr txBox="1">
            <a:spLocks/>
          </p:cNvSpPr>
          <p:nvPr/>
        </p:nvSpPr>
        <p:spPr>
          <a:xfrm>
            <a:off x="457200" y="109719"/>
            <a:ext cx="8229600" cy="532624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45720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000" b="0" i="0" kern="1200">
                <a:solidFill>
                  <a:srgbClr val="007DAF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dirty="0" smtClean="0"/>
              <a:t>Multi-Stage Pipeline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543991" y="1450385"/>
            <a:ext cx="1100518" cy="80774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On-Board</a:t>
            </a:r>
            <a:endParaRPr lang="en-US" sz="1600" dirty="0"/>
          </a:p>
        </p:txBody>
      </p:sp>
      <p:sp>
        <p:nvSpPr>
          <p:cNvPr id="39" name="Rounded Rectangle 38"/>
          <p:cNvSpPr/>
          <p:nvPr/>
        </p:nvSpPr>
        <p:spPr>
          <a:xfrm>
            <a:off x="2200985" y="1450385"/>
            <a:ext cx="1100518" cy="80774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Configure</a:t>
            </a:r>
            <a:endParaRPr lang="en-US" sz="1600" dirty="0"/>
          </a:p>
        </p:txBody>
      </p:sp>
      <p:sp>
        <p:nvSpPr>
          <p:cNvPr id="40" name="Rounded Rectangle 39"/>
          <p:cNvSpPr/>
          <p:nvPr/>
        </p:nvSpPr>
        <p:spPr>
          <a:xfrm>
            <a:off x="3853932" y="1440456"/>
            <a:ext cx="1100518" cy="79369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Build</a:t>
            </a:r>
            <a:endParaRPr lang="en-US" sz="1600" dirty="0"/>
          </a:p>
        </p:txBody>
      </p:sp>
      <p:sp>
        <p:nvSpPr>
          <p:cNvPr id="83" name="Rounded Rectangle 82"/>
          <p:cNvSpPr/>
          <p:nvPr/>
        </p:nvSpPr>
        <p:spPr>
          <a:xfrm>
            <a:off x="2200985" y="849927"/>
            <a:ext cx="1100518" cy="343912"/>
          </a:xfrm>
          <a:prstGeom prst="roundRect">
            <a:avLst>
              <a:gd name="adj" fmla="val 4403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Profile</a:t>
            </a:r>
          </a:p>
        </p:txBody>
      </p:sp>
      <p:cxnSp>
        <p:nvCxnSpPr>
          <p:cNvPr id="100" name="Straight Arrow Connector 99"/>
          <p:cNvCxnSpPr>
            <a:stCxn id="83" idx="2"/>
            <a:endCxn id="39" idx="0"/>
          </p:cNvCxnSpPr>
          <p:nvPr/>
        </p:nvCxnSpPr>
        <p:spPr>
          <a:xfrm>
            <a:off x="2751244" y="1193839"/>
            <a:ext cx="0" cy="256546"/>
          </a:xfrm>
          <a:prstGeom prst="straightConnector1">
            <a:avLst/>
          </a:prstGeom>
          <a:ln w="19050"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5504710" y="1446400"/>
            <a:ext cx="1938432" cy="1615092"/>
            <a:chOff x="498962" y="814672"/>
            <a:chExt cx="3937673" cy="3179812"/>
          </a:xfrm>
        </p:grpSpPr>
        <p:sp>
          <p:nvSpPr>
            <p:cNvPr id="107" name="Rectangle 106"/>
            <p:cNvSpPr/>
            <p:nvPr/>
          </p:nvSpPr>
          <p:spPr>
            <a:xfrm>
              <a:off x="911137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815521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783933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744341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498962" y="814672"/>
              <a:ext cx="3937673" cy="588355"/>
            </a:xfrm>
            <a:prstGeom prst="roundRect">
              <a:avLst/>
            </a:prstGeom>
            <a:no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498962" y="814672"/>
              <a:ext cx="3937673" cy="3172458"/>
            </a:xfrm>
            <a:prstGeom prst="roundRect">
              <a:avLst>
                <a:gd name="adj" fmla="val 2820"/>
              </a:avLst>
            </a:prstGeom>
            <a:solidFill>
              <a:schemeClr val="bg1"/>
            </a:solidFill>
            <a:ln w="381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498962" y="822517"/>
              <a:ext cx="3937673" cy="985820"/>
            </a:xfrm>
            <a:prstGeom prst="roundRect">
              <a:avLst>
                <a:gd name="adj" fmla="val 11021"/>
              </a:avLst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CORD Controller</a:t>
              </a:r>
              <a:endParaRPr lang="en-US" sz="1400" dirty="0"/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1011179" y="19313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2783933" y="19313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498962" y="3019285"/>
              <a:ext cx="3937673" cy="975199"/>
            </a:xfrm>
            <a:prstGeom prst="roundRect">
              <a:avLst>
                <a:gd name="adj" fmla="val 10283"/>
              </a:avLst>
            </a:prstGeom>
            <a:solidFill>
              <a:schemeClr val="bg1">
                <a:lumMod val="85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OCP Hardware</a:t>
              </a:r>
              <a:endParaRPr lang="en-US" sz="1400" dirty="0"/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1163579" y="20837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1315979" y="22361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1468379" y="23885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2936333" y="20837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3088733" y="22361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3241133" y="23885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442318" y="1620991"/>
            <a:ext cx="1383932" cy="1440500"/>
            <a:chOff x="7442318" y="1833827"/>
            <a:chExt cx="1383932" cy="1440500"/>
          </a:xfrm>
        </p:grpSpPr>
        <p:grpSp>
          <p:nvGrpSpPr>
            <p:cNvPr id="16" name="Group 15"/>
            <p:cNvGrpSpPr/>
            <p:nvPr/>
          </p:nvGrpSpPr>
          <p:grpSpPr>
            <a:xfrm>
              <a:off x="7443141" y="1833827"/>
              <a:ext cx="1383109" cy="1440500"/>
              <a:chOff x="7443141" y="1833827"/>
              <a:chExt cx="1383109" cy="1440500"/>
            </a:xfrm>
          </p:grpSpPr>
          <p:cxnSp>
            <p:nvCxnSpPr>
              <p:cNvPr id="61" name="Straight Arrow Connector 60"/>
              <p:cNvCxnSpPr/>
              <p:nvPr/>
            </p:nvCxnSpPr>
            <p:spPr>
              <a:xfrm flipH="1" flipV="1">
                <a:off x="7443141" y="2099259"/>
                <a:ext cx="282591" cy="1666"/>
              </a:xfrm>
              <a:prstGeom prst="straightConnector1">
                <a:avLst/>
              </a:prstGeom>
              <a:ln w="28575" cap="rnd" cmpd="sng">
                <a:solidFill>
                  <a:schemeClr val="accent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Rounded Rectangle 69"/>
              <p:cNvSpPr/>
              <p:nvPr/>
            </p:nvSpPr>
            <p:spPr>
              <a:xfrm>
                <a:off x="7725732" y="1833827"/>
                <a:ext cx="1100518" cy="1440500"/>
              </a:xfrm>
              <a:prstGeom prst="roundRe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i="1" dirty="0" smtClean="0"/>
                  <a:t>Jenkins</a:t>
                </a:r>
                <a:endParaRPr lang="en-US" sz="1600" b="1" i="1" dirty="0"/>
              </a:p>
              <a:p>
                <a:pPr algn="ctr"/>
                <a:r>
                  <a:rPr lang="en-US" sz="1400" i="1" dirty="0" smtClean="0"/>
                  <a:t>(140 Tests)</a:t>
                </a:r>
                <a:endParaRPr lang="en-US" sz="1400" i="1" dirty="0"/>
              </a:p>
            </p:txBody>
          </p:sp>
        </p:grpSp>
        <p:cxnSp>
          <p:nvCxnSpPr>
            <p:cNvPr id="74" name="Straight Arrow Connector 73"/>
            <p:cNvCxnSpPr/>
            <p:nvPr/>
          </p:nvCxnSpPr>
          <p:spPr>
            <a:xfrm flipH="1" flipV="1">
              <a:off x="7442318" y="3035899"/>
              <a:ext cx="282591" cy="1666"/>
            </a:xfrm>
            <a:prstGeom prst="straightConnector1">
              <a:avLst/>
            </a:prstGeom>
            <a:ln w="28575" cap="rnd" cmpd="sng">
              <a:solidFill>
                <a:schemeClr val="accent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ounded Rectangle 2"/>
          <p:cNvSpPr/>
          <p:nvPr/>
        </p:nvSpPr>
        <p:spPr>
          <a:xfrm>
            <a:off x="5561623" y="1540955"/>
            <a:ext cx="277087" cy="322270"/>
          </a:xfrm>
          <a:prstGeom prst="roundRect">
            <a:avLst/>
          </a:prstGeom>
          <a:ln w="1905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</a:t>
            </a:r>
          </a:p>
        </p:txBody>
      </p:sp>
      <p:cxnSp>
        <p:nvCxnSpPr>
          <p:cNvPr id="154" name="Straight Arrow Connector 153"/>
          <p:cNvCxnSpPr>
            <a:endCxn id="3" idx="1"/>
          </p:cNvCxnSpPr>
          <p:nvPr/>
        </p:nvCxnSpPr>
        <p:spPr>
          <a:xfrm>
            <a:off x="4954450" y="1696522"/>
            <a:ext cx="607173" cy="5568"/>
          </a:xfrm>
          <a:prstGeom prst="straightConnector1">
            <a:avLst/>
          </a:prstGeom>
          <a:ln w="25400" cap="rnd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Rounded Rectangle 163"/>
          <p:cNvSpPr/>
          <p:nvPr/>
        </p:nvSpPr>
        <p:spPr>
          <a:xfrm>
            <a:off x="543992" y="849927"/>
            <a:ext cx="1100517" cy="343912"/>
          </a:xfrm>
          <a:prstGeom prst="roundRect">
            <a:avLst>
              <a:gd name="adj" fmla="val 4403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Service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853932" y="849927"/>
            <a:ext cx="1100518" cy="590529"/>
            <a:chOff x="3853932" y="849927"/>
            <a:chExt cx="1100518" cy="590529"/>
          </a:xfrm>
        </p:grpSpPr>
        <p:sp>
          <p:nvSpPr>
            <p:cNvPr id="166" name="Rounded Rectangle 165"/>
            <p:cNvSpPr/>
            <p:nvPr/>
          </p:nvSpPr>
          <p:spPr>
            <a:xfrm>
              <a:off x="3853932" y="849927"/>
              <a:ext cx="1100518" cy="343912"/>
            </a:xfrm>
            <a:prstGeom prst="roundRect">
              <a:avLst>
                <a:gd name="adj" fmla="val 44037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Target</a:t>
              </a:r>
            </a:p>
          </p:txBody>
        </p:sp>
        <p:cxnSp>
          <p:nvCxnSpPr>
            <p:cNvPr id="178" name="Straight Arrow Connector 177"/>
            <p:cNvCxnSpPr>
              <a:stCxn id="166" idx="2"/>
              <a:endCxn id="40" idx="0"/>
            </p:cNvCxnSpPr>
            <p:nvPr/>
          </p:nvCxnSpPr>
          <p:spPr>
            <a:xfrm>
              <a:off x="4404191" y="1193839"/>
              <a:ext cx="0" cy="246617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cxnSp>
        <p:nvCxnSpPr>
          <p:cNvPr id="180" name="Straight Arrow Connector 179"/>
          <p:cNvCxnSpPr>
            <a:stCxn id="164" idx="2"/>
            <a:endCxn id="2" idx="0"/>
          </p:cNvCxnSpPr>
          <p:nvPr/>
        </p:nvCxnSpPr>
        <p:spPr>
          <a:xfrm flipH="1">
            <a:off x="1094250" y="1193839"/>
            <a:ext cx="1" cy="256546"/>
          </a:xfrm>
          <a:prstGeom prst="straightConnector1">
            <a:avLst/>
          </a:prstGeom>
          <a:ln w="19050"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84" name="Can 183"/>
          <p:cNvSpPr/>
          <p:nvPr/>
        </p:nvSpPr>
        <p:spPr>
          <a:xfrm>
            <a:off x="2200985" y="2597109"/>
            <a:ext cx="1100517" cy="449612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Gerrit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3" name="Can 192"/>
          <p:cNvSpPr/>
          <p:nvPr/>
        </p:nvSpPr>
        <p:spPr>
          <a:xfrm>
            <a:off x="3853933" y="2597109"/>
            <a:ext cx="1100518" cy="449612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DockerHub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97" name="Straight Arrow Connector 196"/>
          <p:cNvCxnSpPr/>
          <p:nvPr/>
        </p:nvCxnSpPr>
        <p:spPr>
          <a:xfrm>
            <a:off x="3301503" y="1696522"/>
            <a:ext cx="552429" cy="0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>
            <a:off x="1644509" y="1696522"/>
            <a:ext cx="556476" cy="0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>
            <a:stCxn id="2" idx="2"/>
            <a:endCxn id="184" idx="2"/>
          </p:cNvCxnSpPr>
          <p:nvPr/>
        </p:nvCxnSpPr>
        <p:spPr>
          <a:xfrm>
            <a:off x="1094250" y="2258126"/>
            <a:ext cx="1106735" cy="563789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>
            <a:stCxn id="39" idx="2"/>
            <a:endCxn id="184" idx="1"/>
          </p:cNvCxnSpPr>
          <p:nvPr/>
        </p:nvCxnSpPr>
        <p:spPr>
          <a:xfrm>
            <a:off x="2751244" y="2258126"/>
            <a:ext cx="0" cy="338983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>
            <a:stCxn id="184" idx="4"/>
            <a:endCxn id="40" idx="2"/>
          </p:cNvCxnSpPr>
          <p:nvPr/>
        </p:nvCxnSpPr>
        <p:spPr>
          <a:xfrm flipV="1">
            <a:off x="3301502" y="2234153"/>
            <a:ext cx="1102689" cy="587762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>
            <a:stCxn id="40" idx="2"/>
            <a:endCxn id="193" idx="1"/>
          </p:cNvCxnSpPr>
          <p:nvPr/>
        </p:nvCxnSpPr>
        <p:spPr>
          <a:xfrm>
            <a:off x="4404191" y="2234153"/>
            <a:ext cx="1" cy="362956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7" name="Rounded Rectangle 166"/>
          <p:cNvSpPr/>
          <p:nvPr/>
        </p:nvSpPr>
        <p:spPr>
          <a:xfrm>
            <a:off x="6341800" y="849927"/>
            <a:ext cx="1100518" cy="343912"/>
          </a:xfrm>
          <a:prstGeom prst="roundRect">
            <a:avLst>
              <a:gd name="adj" fmla="val 4403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Workflow</a:t>
            </a:r>
          </a:p>
        </p:txBody>
      </p:sp>
      <p:cxnSp>
        <p:nvCxnSpPr>
          <p:cNvPr id="169" name="Straight Arrow Connector 168"/>
          <p:cNvCxnSpPr>
            <a:stCxn id="167" idx="2"/>
          </p:cNvCxnSpPr>
          <p:nvPr/>
        </p:nvCxnSpPr>
        <p:spPr>
          <a:xfrm flipH="1">
            <a:off x="6891463" y="1193839"/>
            <a:ext cx="596" cy="237111"/>
          </a:xfrm>
          <a:prstGeom prst="straightConnector1">
            <a:avLst/>
          </a:prstGeom>
          <a:ln w="19050"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570517" y="595796"/>
            <a:ext cx="7951" cy="4151306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238164" y="642343"/>
            <a:ext cx="7951" cy="4151306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86280" y="4377770"/>
            <a:ext cx="197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mtClean="0">
                <a:solidFill>
                  <a:srgbClr val="0070C0"/>
                </a:solidFill>
              </a:rPr>
              <a:t>Development </a:t>
            </a:r>
            <a:r>
              <a:rPr lang="en-US" dirty="0" smtClean="0">
                <a:solidFill>
                  <a:srgbClr val="0070C0"/>
                </a:solidFill>
              </a:rPr>
              <a:t>Time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812679" y="4377770"/>
            <a:ext cx="117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mtClean="0">
                <a:solidFill>
                  <a:srgbClr val="0070C0"/>
                </a:solidFill>
              </a:rPr>
              <a:t>Build </a:t>
            </a:r>
            <a:r>
              <a:rPr lang="en-US" dirty="0" smtClean="0">
                <a:solidFill>
                  <a:srgbClr val="0070C0"/>
                </a:solidFill>
              </a:rPr>
              <a:t>Time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108208" y="4377770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Run-Time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8" name="Can 57"/>
          <p:cNvSpPr/>
          <p:nvPr/>
        </p:nvSpPr>
        <p:spPr>
          <a:xfrm>
            <a:off x="5745255" y="1731626"/>
            <a:ext cx="191589" cy="20900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4954451" y="1836129"/>
            <a:ext cx="790804" cy="985786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>
            <a:stCxn id="70" idx="0"/>
            <a:endCxn id="167" idx="0"/>
          </p:cNvCxnSpPr>
          <p:nvPr/>
        </p:nvCxnSpPr>
        <p:spPr>
          <a:xfrm rot="16200000" flipV="1">
            <a:off x="7198493" y="543493"/>
            <a:ext cx="771064" cy="1383932"/>
          </a:xfrm>
          <a:prstGeom prst="bentConnector3">
            <a:avLst>
              <a:gd name="adj1" fmla="val 127389"/>
            </a:avLst>
          </a:prstGeom>
          <a:ln w="19050" cap="rnd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endCxn id="166" idx="0"/>
          </p:cNvCxnSpPr>
          <p:nvPr/>
        </p:nvCxnSpPr>
        <p:spPr>
          <a:xfrm rot="10800000" flipV="1">
            <a:off x="4404191" y="642343"/>
            <a:ext cx="2487272" cy="207584"/>
          </a:xfrm>
          <a:prstGeom prst="bentConnector2">
            <a:avLst/>
          </a:prstGeom>
          <a:ln w="19050" cap="rnd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84" idx="3"/>
            <a:endCxn id="70" idx="2"/>
          </p:cNvCxnSpPr>
          <p:nvPr/>
        </p:nvCxnSpPr>
        <p:spPr>
          <a:xfrm rot="16200000" flipH="1">
            <a:off x="5506232" y="291732"/>
            <a:ext cx="14770" cy="5524747"/>
          </a:xfrm>
          <a:prstGeom prst="bentConnector3">
            <a:avLst>
              <a:gd name="adj1" fmla="val 1647732"/>
            </a:avLst>
          </a:prstGeom>
          <a:ln w="19050" cap="rnd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8001289" y="3061491"/>
            <a:ext cx="549404" cy="1121451"/>
            <a:chOff x="8001289" y="3061491"/>
            <a:chExt cx="549404" cy="1121451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1289" y="3633538"/>
              <a:ext cx="549404" cy="549404"/>
            </a:xfrm>
            <a:prstGeom prst="rect">
              <a:avLst/>
            </a:prstGeom>
          </p:spPr>
        </p:pic>
        <p:cxnSp>
          <p:nvCxnSpPr>
            <p:cNvPr id="23" name="Straight Connector 22"/>
            <p:cNvCxnSpPr>
              <a:stCxn id="19" idx="0"/>
              <a:endCxn id="70" idx="2"/>
            </p:cNvCxnSpPr>
            <p:nvPr/>
          </p:nvCxnSpPr>
          <p:spPr>
            <a:xfrm flipV="1">
              <a:off x="8275991" y="3061491"/>
              <a:ext cx="0" cy="572047"/>
            </a:xfrm>
            <a:prstGeom prst="line">
              <a:avLst/>
            </a:prstGeom>
            <a:ln w="1905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6083864" y="3499221"/>
            <a:ext cx="19748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Integration tests run</a:t>
            </a:r>
          </a:p>
          <a:p>
            <a:r>
              <a:rPr lang="en-US" sz="1600" i="1" dirty="0"/>
              <a:t>n</a:t>
            </a:r>
            <a:r>
              <a:rPr lang="en-US" sz="1600" i="1" dirty="0" smtClean="0"/>
              <a:t>ightly on 22 physical</a:t>
            </a:r>
          </a:p>
          <a:p>
            <a:r>
              <a:rPr lang="en-US" sz="1600" i="1" dirty="0" smtClean="0"/>
              <a:t>PODS worldwide.</a:t>
            </a:r>
            <a:endParaRPr lang="en-US" sz="1600" i="1" dirty="0"/>
          </a:p>
        </p:txBody>
      </p:sp>
      <p:sp>
        <p:nvSpPr>
          <p:cNvPr id="6" name="Rounded Rectangle 5"/>
          <p:cNvSpPr/>
          <p:nvPr/>
        </p:nvSpPr>
        <p:spPr>
          <a:xfrm>
            <a:off x="7746014" y="2682571"/>
            <a:ext cx="940786" cy="27384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DP Workload</a:t>
            </a:r>
            <a:endParaRPr lang="en-US" sz="1050" dirty="0"/>
          </a:p>
        </p:txBody>
      </p:sp>
      <p:sp>
        <p:nvSpPr>
          <p:cNvPr id="66" name="Rounded Rectangle 65"/>
          <p:cNvSpPr/>
          <p:nvPr/>
        </p:nvSpPr>
        <p:spPr>
          <a:xfrm>
            <a:off x="7733383" y="1760420"/>
            <a:ext cx="940786" cy="27384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C</a:t>
            </a:r>
            <a:r>
              <a:rPr lang="en-US" sz="1050" dirty="0" smtClean="0"/>
              <a:t>P Workload</a:t>
            </a:r>
            <a:endParaRPr lang="en-US" sz="1050" dirty="0"/>
          </a:p>
        </p:txBody>
      </p:sp>
      <p:sp>
        <p:nvSpPr>
          <p:cNvPr id="67" name="TextBox 66"/>
          <p:cNvSpPr txBox="1"/>
          <p:nvPr/>
        </p:nvSpPr>
        <p:spPr>
          <a:xfrm>
            <a:off x="1674525" y="3329944"/>
            <a:ext cx="1754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Smoke tests run on</a:t>
            </a:r>
          </a:p>
          <a:p>
            <a:r>
              <a:rPr lang="en-US" sz="1600" i="1" dirty="0"/>
              <a:t>e</a:t>
            </a:r>
            <a:r>
              <a:rPr lang="en-US" sz="1600" i="1" dirty="0" smtClean="0"/>
              <a:t>ach commit.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24403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" grpId="0" animBg="1"/>
      <p:bldP spid="66" grpId="0" animBg="1"/>
      <p:bldP spid="6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"/>
          <p:cNvSpPr txBox="1">
            <a:spLocks/>
          </p:cNvSpPr>
          <p:nvPr/>
        </p:nvSpPr>
        <p:spPr>
          <a:xfrm>
            <a:off x="457200" y="109719"/>
            <a:ext cx="8229600" cy="532624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45720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000" b="0" i="0" kern="1200">
                <a:solidFill>
                  <a:srgbClr val="007DAF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dirty="0" smtClean="0"/>
              <a:t>Operational View</a:t>
            </a:r>
            <a:endParaRPr lang="en-US" dirty="0"/>
          </a:p>
        </p:txBody>
      </p:sp>
      <p:grpSp>
        <p:nvGrpSpPr>
          <p:cNvPr id="75" name="Group 74"/>
          <p:cNvGrpSpPr/>
          <p:nvPr/>
        </p:nvGrpSpPr>
        <p:grpSpPr>
          <a:xfrm>
            <a:off x="3288908" y="1524397"/>
            <a:ext cx="2566184" cy="2094707"/>
            <a:chOff x="498962" y="814672"/>
            <a:chExt cx="3937673" cy="3179812"/>
          </a:xfrm>
        </p:grpSpPr>
        <p:sp>
          <p:nvSpPr>
            <p:cNvPr id="76" name="Rectangle 75"/>
            <p:cNvSpPr/>
            <p:nvPr/>
          </p:nvSpPr>
          <p:spPr>
            <a:xfrm>
              <a:off x="911137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815521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783933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744341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498962" y="814672"/>
              <a:ext cx="3937673" cy="588355"/>
            </a:xfrm>
            <a:prstGeom prst="roundRect">
              <a:avLst/>
            </a:prstGeom>
            <a:no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498962" y="814672"/>
              <a:ext cx="3937673" cy="3172458"/>
            </a:xfrm>
            <a:prstGeom prst="roundRect">
              <a:avLst>
                <a:gd name="adj" fmla="val 2820"/>
              </a:avLst>
            </a:prstGeom>
            <a:solidFill>
              <a:schemeClr val="bg1"/>
            </a:solidFill>
            <a:ln w="381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498962" y="822517"/>
              <a:ext cx="3937673" cy="985820"/>
            </a:xfrm>
            <a:prstGeom prst="roundRect">
              <a:avLst>
                <a:gd name="adj" fmla="val 11021"/>
              </a:avLst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CORD Controller</a:t>
              </a:r>
              <a:endParaRPr lang="en-US" sz="1600" dirty="0"/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1011179" y="19313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2783933" y="19313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498962" y="3019285"/>
              <a:ext cx="3937673" cy="975199"/>
            </a:xfrm>
            <a:prstGeom prst="roundRect">
              <a:avLst>
                <a:gd name="adj" fmla="val 10283"/>
              </a:avLst>
            </a:prstGeom>
            <a:solidFill>
              <a:schemeClr val="bg1">
                <a:lumMod val="85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OCP Hardware</a:t>
              </a:r>
              <a:endParaRPr lang="en-US" sz="1600" dirty="0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1163579" y="20837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1315979" y="22361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1468379" y="23885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2936333" y="20837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3088733" y="22361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3241133" y="23885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444594" y="603058"/>
            <a:ext cx="1164891" cy="864572"/>
            <a:chOff x="7444594" y="688297"/>
            <a:chExt cx="1164891" cy="864572"/>
          </a:xfrm>
        </p:grpSpPr>
        <p:pic>
          <p:nvPicPr>
            <p:cNvPr id="44" name="Picture 5" descr="pe01729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44594" y="688297"/>
              <a:ext cx="1085850" cy="539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5" name="TextBox 44"/>
            <p:cNvSpPr txBox="1"/>
            <p:nvPr/>
          </p:nvSpPr>
          <p:spPr>
            <a:xfrm>
              <a:off x="7469942" y="1183537"/>
              <a:ext cx="11395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Operators</a:t>
              </a:r>
              <a:endParaRPr lang="en-US" b="1" dirty="0"/>
            </a:p>
          </p:txBody>
        </p:sp>
      </p:grpSp>
      <p:cxnSp>
        <p:nvCxnSpPr>
          <p:cNvPr id="28" name="Elbow Connector 27"/>
          <p:cNvCxnSpPr/>
          <p:nvPr/>
        </p:nvCxnSpPr>
        <p:spPr>
          <a:xfrm rot="10800000" flipV="1">
            <a:off x="5398466" y="1227650"/>
            <a:ext cx="2046128" cy="292951"/>
          </a:xfrm>
          <a:prstGeom prst="bentConnector3">
            <a:avLst>
              <a:gd name="adj1" fmla="val 99991"/>
            </a:avLst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flipV="1">
            <a:off x="5152697" y="969217"/>
            <a:ext cx="2313163" cy="546217"/>
          </a:xfrm>
          <a:prstGeom prst="bentConnector3">
            <a:avLst>
              <a:gd name="adj1" fmla="val 85"/>
            </a:avLst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106694" y="681984"/>
            <a:ext cx="23928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Telemetry/Diagnostic Data</a:t>
            </a:r>
            <a:endParaRPr lang="en-US" sz="1600" dirty="0"/>
          </a:p>
        </p:txBody>
      </p:sp>
      <p:sp>
        <p:nvSpPr>
          <p:cNvPr id="72" name="TextBox 71"/>
          <p:cNvSpPr txBox="1"/>
          <p:nvPr/>
        </p:nvSpPr>
        <p:spPr>
          <a:xfrm>
            <a:off x="5675312" y="1163341"/>
            <a:ext cx="1837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Configure/Provision</a:t>
            </a:r>
            <a:endParaRPr lang="en-US" sz="1600" dirty="0"/>
          </a:p>
        </p:txBody>
      </p:sp>
      <p:grpSp>
        <p:nvGrpSpPr>
          <p:cNvPr id="10" name="Group 9"/>
          <p:cNvGrpSpPr/>
          <p:nvPr/>
        </p:nvGrpSpPr>
        <p:grpSpPr>
          <a:xfrm>
            <a:off x="372220" y="852462"/>
            <a:ext cx="3525853" cy="3649227"/>
            <a:chOff x="372220" y="852462"/>
            <a:chExt cx="3525853" cy="3649227"/>
          </a:xfrm>
        </p:grpSpPr>
        <p:sp>
          <p:nvSpPr>
            <p:cNvPr id="26" name="TextBox 25"/>
            <p:cNvSpPr txBox="1"/>
            <p:nvPr/>
          </p:nvSpPr>
          <p:spPr>
            <a:xfrm>
              <a:off x="1431017" y="852462"/>
              <a:ext cx="1812933" cy="6360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Bef>
                  <a:spcPts val="400"/>
                </a:spcBef>
              </a:pPr>
              <a:r>
                <a:rPr lang="en-US" sz="1600" dirty="0" smtClean="0"/>
                <a:t>Control </a:t>
              </a:r>
            </a:p>
            <a:p>
              <a:pPr algn="ctr">
                <a:spcBef>
                  <a:spcPts val="400"/>
                </a:spcBef>
              </a:pPr>
              <a:r>
                <a:rPr lang="en-US" sz="1600" dirty="0" smtClean="0"/>
                <a:t>(Self-Service Portal)</a:t>
              </a:r>
              <a:endParaRPr lang="en-US" sz="1600" dirty="0"/>
            </a:p>
          </p:txBody>
        </p:sp>
        <p:grpSp>
          <p:nvGrpSpPr>
            <p:cNvPr id="20" name="Group 19"/>
            <p:cNvGrpSpPr>
              <a:grpSpLocks noChangeAspect="1"/>
            </p:cNvGrpSpPr>
            <p:nvPr/>
          </p:nvGrpSpPr>
          <p:grpSpPr>
            <a:xfrm>
              <a:off x="745067" y="3382159"/>
              <a:ext cx="618068" cy="656509"/>
              <a:chOff x="3320995" y="410891"/>
              <a:chExt cx="906991" cy="963402"/>
            </a:xfrm>
          </p:grpSpPr>
          <p:pic>
            <p:nvPicPr>
              <p:cNvPr id="21" name="Picture 20" descr="cell-tower.png"/>
              <p:cNvPicPr>
                <a:picLocks noChangeAspect="1"/>
              </p:cNvPicPr>
              <p:nvPr/>
            </p:nvPicPr>
            <p:blipFill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86196" y="410891"/>
                <a:ext cx="378669" cy="963402"/>
              </a:xfrm>
              <a:prstGeom prst="rect">
                <a:avLst/>
              </a:prstGeom>
            </p:spPr>
          </p:pic>
          <p:pic>
            <p:nvPicPr>
              <p:cNvPr id="22" name="Picture 21" descr="radio-waves.png"/>
              <p:cNvPicPr>
                <a:picLocks noChangeAspect="1"/>
              </p:cNvPicPr>
              <p:nvPr/>
            </p:nvPicPr>
            <p:blipFill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20995" y="441360"/>
                <a:ext cx="231322" cy="393917"/>
              </a:xfrm>
              <a:prstGeom prst="rect">
                <a:avLst/>
              </a:prstGeom>
            </p:spPr>
          </p:pic>
          <p:pic>
            <p:nvPicPr>
              <p:cNvPr id="23" name="Picture 22" descr="radio-waves.png"/>
              <p:cNvPicPr>
                <a:picLocks noChangeAspect="1"/>
              </p:cNvPicPr>
              <p:nvPr/>
            </p:nvPicPr>
            <p:blipFill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991816" y="441360"/>
                <a:ext cx="236170" cy="393917"/>
              </a:xfrm>
              <a:prstGeom prst="rect">
                <a:avLst/>
              </a:prstGeom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372220" y="4132357"/>
              <a:ext cx="12742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Subscribers</a:t>
              </a:r>
              <a:endParaRPr lang="en-US" b="1" dirty="0"/>
            </a:p>
          </p:txBody>
        </p:sp>
        <p:cxnSp>
          <p:nvCxnSpPr>
            <p:cNvPr id="14" name="Elbow Connector 13"/>
            <p:cNvCxnSpPr/>
            <p:nvPr/>
          </p:nvCxnSpPr>
          <p:spPr>
            <a:xfrm>
              <a:off x="1000757" y="1168400"/>
              <a:ext cx="2897316" cy="355997"/>
            </a:xfrm>
            <a:prstGeom prst="bentConnector3">
              <a:avLst>
                <a:gd name="adj1" fmla="val 100142"/>
              </a:avLst>
            </a:prstGeom>
            <a:ln w="25400" cap="rnd" cmpd="sng">
              <a:solidFill>
                <a:schemeClr val="tx1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59" idx="0"/>
            </p:cNvCxnSpPr>
            <p:nvPr/>
          </p:nvCxnSpPr>
          <p:spPr>
            <a:xfrm flipH="1" flipV="1">
              <a:off x="1000758" y="1168401"/>
              <a:ext cx="1003" cy="1223398"/>
            </a:xfrm>
            <a:prstGeom prst="line">
              <a:avLst/>
            </a:prstGeom>
            <a:ln w="25400" cap="rnd" cmpd="sng">
              <a:solidFill>
                <a:schemeClr val="tx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947575" y="3151291"/>
              <a:ext cx="10780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/>
                <a:t>Data Plane</a:t>
              </a:r>
              <a:endParaRPr lang="en-US" sz="1600" dirty="0" smtClean="0"/>
            </a:p>
          </p:txBody>
        </p:sp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440" y="2391799"/>
              <a:ext cx="918641" cy="918641"/>
            </a:xfrm>
            <a:prstGeom prst="rect">
              <a:avLst/>
            </a:prstGeom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560401" y="3125584"/>
              <a:ext cx="1728507" cy="0"/>
            </a:xfrm>
            <a:prstGeom prst="straightConnector1">
              <a:avLst/>
            </a:prstGeom>
            <a:ln w="12700" cap="rnd" cmpd="sng">
              <a:solidFill>
                <a:schemeClr val="tx1">
                  <a:lumMod val="60000"/>
                  <a:lumOff val="40000"/>
                </a:schemeClr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1563167" y="3510740"/>
              <a:ext cx="1728507" cy="0"/>
            </a:xfrm>
            <a:prstGeom prst="straightConnector1">
              <a:avLst/>
            </a:prstGeom>
            <a:ln w="12700" cap="rnd" cmpd="sng">
              <a:solidFill>
                <a:schemeClr val="tx1">
                  <a:lumMod val="60000"/>
                  <a:lumOff val="40000"/>
                </a:schemeClr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949294" y="3796649"/>
            <a:ext cx="26698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(CORD Controller assembles</a:t>
            </a:r>
          </a:p>
          <a:p>
            <a:r>
              <a:rPr lang="en-US" sz="1600" i="1" dirty="0"/>
              <a:t>p</a:t>
            </a:r>
            <a:r>
              <a:rPr lang="en-US" sz="1600" i="1" dirty="0" smtClean="0"/>
              <a:t>er-subscriber service chains.)</a:t>
            </a:r>
            <a:endParaRPr lang="en-US" sz="1600" i="1" dirty="0"/>
          </a:p>
        </p:txBody>
      </p:sp>
      <p:sp>
        <p:nvSpPr>
          <p:cNvPr id="42" name="Cloud 41"/>
          <p:cNvSpPr/>
          <p:nvPr/>
        </p:nvSpPr>
        <p:spPr>
          <a:xfrm>
            <a:off x="7398105" y="522518"/>
            <a:ext cx="1671462" cy="1126455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Cloud-based</a:t>
            </a:r>
          </a:p>
          <a:p>
            <a:pPr algn="ctr"/>
            <a:r>
              <a:rPr lang="en-US" sz="1400" dirty="0" smtClean="0"/>
              <a:t>Automation Tools</a:t>
            </a:r>
            <a:endParaRPr lang="en-US" sz="1400" dirty="0"/>
          </a:p>
        </p:txBody>
      </p:sp>
      <p:sp>
        <p:nvSpPr>
          <p:cNvPr id="43" name="Cloud 42"/>
          <p:cNvSpPr/>
          <p:nvPr/>
        </p:nvSpPr>
        <p:spPr>
          <a:xfrm>
            <a:off x="64469" y="389875"/>
            <a:ext cx="1671462" cy="1126455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Back Office</a:t>
            </a:r>
          </a:p>
          <a:p>
            <a:pPr algn="ctr"/>
            <a:r>
              <a:rPr lang="en-US" sz="1400" dirty="0" smtClean="0"/>
              <a:t>Subscriber</a:t>
            </a:r>
          </a:p>
          <a:p>
            <a:pPr algn="ctr"/>
            <a:r>
              <a:rPr lang="en-US" sz="1400" dirty="0" smtClean="0"/>
              <a:t>Database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7368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72" grpId="0"/>
      <p:bldP spid="9" grpId="0"/>
      <p:bldP spid="42" grpId="0" animBg="1"/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637592"/>
            <a:ext cx="8534400" cy="41588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+mn-lt"/>
              </a:rPr>
              <a:t>Configurable and Extensible Platform </a:t>
            </a:r>
          </a:p>
          <a:p>
            <a:r>
              <a:rPr lang="en-US" sz="1800" dirty="0" smtClean="0">
                <a:latin typeface="+mn-lt"/>
              </a:rPr>
              <a:t>Supports rapid deployment of new services</a:t>
            </a:r>
          </a:p>
          <a:p>
            <a:r>
              <a:rPr lang="en-US" sz="1800" dirty="0" smtClean="0">
                <a:latin typeface="+mn-lt"/>
              </a:rPr>
              <a:t>It’s a Cloud, not a fixed-function solution</a:t>
            </a:r>
          </a:p>
          <a:p>
            <a:r>
              <a:rPr lang="en-US" sz="1800" dirty="0" smtClean="0">
                <a:latin typeface="+mn-lt"/>
              </a:rPr>
              <a:t>Disaggregation implies fine-grain components</a:t>
            </a:r>
          </a:p>
          <a:p>
            <a:pPr marL="0" indent="0">
              <a:buNone/>
            </a:pPr>
            <a:r>
              <a:rPr lang="en-US" sz="2000" dirty="0" smtClean="0">
                <a:latin typeface="+mn-lt"/>
              </a:rPr>
              <a:t>Multiple Stakeholders with different requirements</a:t>
            </a:r>
          </a:p>
          <a:p>
            <a:r>
              <a:rPr lang="en-US" sz="1800" dirty="0" smtClean="0"/>
              <a:t>Developers</a:t>
            </a:r>
            <a:r>
              <a:rPr lang="en-US" sz="1800" dirty="0"/>
              <a:t>: Tight development </a:t>
            </a:r>
            <a:r>
              <a:rPr lang="en-US" sz="1800" dirty="0" smtClean="0"/>
              <a:t>loops + Realistic </a:t>
            </a:r>
            <a:r>
              <a:rPr lang="en-US" sz="1800" dirty="0"/>
              <a:t>emulation environments</a:t>
            </a:r>
          </a:p>
          <a:p>
            <a:r>
              <a:rPr lang="en-US" sz="1800" dirty="0" smtClean="0"/>
              <a:t>Integrators</a:t>
            </a:r>
            <a:r>
              <a:rPr lang="en-US" sz="1800" dirty="0"/>
              <a:t>: Flexible way to build and certify </a:t>
            </a:r>
            <a:r>
              <a:rPr lang="en-US" sz="1800" dirty="0" smtClean="0"/>
              <a:t>composite services</a:t>
            </a:r>
            <a:endParaRPr lang="en-US" sz="1800" dirty="0"/>
          </a:p>
          <a:p>
            <a:r>
              <a:rPr lang="en-US" sz="1800" dirty="0" smtClean="0"/>
              <a:t>Operators</a:t>
            </a:r>
            <a:r>
              <a:rPr lang="en-US" sz="1800" dirty="0"/>
              <a:t>: Lifecycle management + Configure/Control of production </a:t>
            </a:r>
            <a:r>
              <a:rPr lang="en-US" sz="1800" dirty="0" smtClean="0"/>
              <a:t>systems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25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4" name="Straight Arrow Connector 153"/>
          <p:cNvCxnSpPr>
            <a:endCxn id="3" idx="1"/>
          </p:cNvCxnSpPr>
          <p:nvPr/>
        </p:nvCxnSpPr>
        <p:spPr>
          <a:xfrm>
            <a:off x="4954450" y="1696522"/>
            <a:ext cx="607173" cy="5568"/>
          </a:xfrm>
          <a:prstGeom prst="straightConnector1">
            <a:avLst/>
          </a:prstGeom>
          <a:ln w="25400" cap="rnd" cmpd="sng">
            <a:solidFill>
              <a:schemeClr val="bg1">
                <a:lumMod val="8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21E2DF-5279-024C-809C-CD16853F95A6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4" name="Title 2"/>
          <p:cNvSpPr txBox="1">
            <a:spLocks/>
          </p:cNvSpPr>
          <p:nvPr/>
        </p:nvSpPr>
        <p:spPr>
          <a:xfrm>
            <a:off x="457200" y="109719"/>
            <a:ext cx="8229600" cy="532624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45720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000" b="0" i="0" kern="1200">
                <a:solidFill>
                  <a:srgbClr val="007DAF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dirty="0" smtClean="0"/>
              <a:t>Upgrade Service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543991" y="1450385"/>
            <a:ext cx="1100518" cy="807741"/>
          </a:xfrm>
          <a:prstGeom prst="round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On-Board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200985" y="1450385"/>
            <a:ext cx="1100518" cy="807741"/>
          </a:xfrm>
          <a:prstGeom prst="round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Configure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3853932" y="1440456"/>
            <a:ext cx="1100518" cy="793697"/>
          </a:xfrm>
          <a:prstGeom prst="round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Build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5504710" y="1446400"/>
            <a:ext cx="1938432" cy="1615092"/>
            <a:chOff x="498962" y="814672"/>
            <a:chExt cx="3937673" cy="3179812"/>
          </a:xfrm>
        </p:grpSpPr>
        <p:sp>
          <p:nvSpPr>
            <p:cNvPr id="107" name="Rectangle 106"/>
            <p:cNvSpPr/>
            <p:nvPr/>
          </p:nvSpPr>
          <p:spPr>
            <a:xfrm>
              <a:off x="911137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815521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783933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744341" y="1081393"/>
              <a:ext cx="200085" cy="18827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498962" y="814672"/>
              <a:ext cx="3937673" cy="588355"/>
            </a:xfrm>
            <a:prstGeom prst="roundRect">
              <a:avLst/>
            </a:prstGeom>
            <a:no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498962" y="814672"/>
              <a:ext cx="3937673" cy="3172458"/>
            </a:xfrm>
            <a:prstGeom prst="roundRect">
              <a:avLst>
                <a:gd name="adj" fmla="val 2820"/>
              </a:avLst>
            </a:prstGeom>
            <a:solidFill>
              <a:schemeClr val="bg1"/>
            </a:solidFill>
            <a:ln w="381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498962" y="822517"/>
              <a:ext cx="3937673" cy="985820"/>
            </a:xfrm>
            <a:prstGeom prst="roundRect">
              <a:avLst>
                <a:gd name="adj" fmla="val 11021"/>
              </a:avLst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CORD Controller</a:t>
              </a:r>
              <a:endParaRPr lang="en-US" sz="1400" dirty="0"/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1011179" y="19313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2783933" y="19313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498962" y="3019285"/>
              <a:ext cx="3937673" cy="975199"/>
            </a:xfrm>
            <a:prstGeom prst="roundRect">
              <a:avLst>
                <a:gd name="adj" fmla="val 10283"/>
              </a:avLst>
            </a:prstGeom>
            <a:solidFill>
              <a:schemeClr val="bg1">
                <a:lumMod val="85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OCP Hardware</a:t>
              </a:r>
              <a:endParaRPr lang="en-US" sz="1400" dirty="0"/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1163579" y="20837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1315979" y="22361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1468379" y="2388571"/>
              <a:ext cx="540230" cy="53020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2936333" y="20837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3088733" y="22361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3241133" y="2388571"/>
              <a:ext cx="540230" cy="53020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5561623" y="1540955"/>
            <a:ext cx="277087" cy="322270"/>
          </a:xfrm>
          <a:prstGeom prst="roundRect">
            <a:avLst/>
          </a:prstGeom>
          <a:ln w="1905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/>
              <a:t>D</a:t>
            </a:r>
          </a:p>
        </p:txBody>
      </p:sp>
      <p:sp>
        <p:nvSpPr>
          <p:cNvPr id="184" name="Can 183"/>
          <p:cNvSpPr/>
          <p:nvPr/>
        </p:nvSpPr>
        <p:spPr>
          <a:xfrm>
            <a:off x="2200985" y="2597109"/>
            <a:ext cx="1100517" cy="449612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</a:rPr>
              <a:t>Gerrit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3" name="Can 192"/>
          <p:cNvSpPr/>
          <p:nvPr/>
        </p:nvSpPr>
        <p:spPr>
          <a:xfrm>
            <a:off x="3853933" y="2597109"/>
            <a:ext cx="1100518" cy="449612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DockerHub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97" name="Straight Arrow Connector 196"/>
          <p:cNvCxnSpPr/>
          <p:nvPr/>
        </p:nvCxnSpPr>
        <p:spPr>
          <a:xfrm>
            <a:off x="3301503" y="1696522"/>
            <a:ext cx="552429" cy="0"/>
          </a:xfrm>
          <a:prstGeom prst="straightConnector1">
            <a:avLst/>
          </a:prstGeom>
          <a:ln w="25400" cap="rnd" cmpd="sng">
            <a:solidFill>
              <a:schemeClr val="bg1">
                <a:lumMod val="85000"/>
              </a:schemeClr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>
            <a:off x="1644509" y="1696522"/>
            <a:ext cx="556476" cy="0"/>
          </a:xfrm>
          <a:prstGeom prst="straightConnector1">
            <a:avLst/>
          </a:prstGeom>
          <a:ln w="25400" cap="rnd" cmpd="sng">
            <a:solidFill>
              <a:schemeClr val="bg1">
                <a:lumMod val="85000"/>
              </a:schemeClr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>
            <a:stCxn id="2" idx="2"/>
            <a:endCxn id="184" idx="2"/>
          </p:cNvCxnSpPr>
          <p:nvPr/>
        </p:nvCxnSpPr>
        <p:spPr>
          <a:xfrm>
            <a:off x="1094250" y="2258126"/>
            <a:ext cx="1106735" cy="563789"/>
          </a:xfrm>
          <a:prstGeom prst="straightConnector1">
            <a:avLst/>
          </a:prstGeom>
          <a:ln w="25400" cap="rnd" cmpd="sng">
            <a:solidFill>
              <a:schemeClr val="bg1">
                <a:lumMod val="8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>
            <a:stCxn id="39" idx="2"/>
            <a:endCxn id="184" idx="1"/>
          </p:cNvCxnSpPr>
          <p:nvPr/>
        </p:nvCxnSpPr>
        <p:spPr>
          <a:xfrm>
            <a:off x="2751244" y="2258126"/>
            <a:ext cx="0" cy="338983"/>
          </a:xfrm>
          <a:prstGeom prst="straightConnector1">
            <a:avLst/>
          </a:prstGeom>
          <a:ln w="25400" cap="rnd" cmpd="sng">
            <a:solidFill>
              <a:schemeClr val="bg1">
                <a:lumMod val="85000"/>
              </a:schemeClr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>
            <a:stCxn id="184" idx="4"/>
            <a:endCxn id="40" idx="2"/>
          </p:cNvCxnSpPr>
          <p:nvPr/>
        </p:nvCxnSpPr>
        <p:spPr>
          <a:xfrm flipV="1">
            <a:off x="3301502" y="2234153"/>
            <a:ext cx="1102689" cy="587762"/>
          </a:xfrm>
          <a:prstGeom prst="straightConnector1">
            <a:avLst/>
          </a:prstGeom>
          <a:ln w="25400" cap="rnd" cmpd="sng">
            <a:solidFill>
              <a:schemeClr val="bg1">
                <a:lumMod val="8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>
            <a:stCxn id="40" idx="2"/>
            <a:endCxn id="193" idx="1"/>
          </p:cNvCxnSpPr>
          <p:nvPr/>
        </p:nvCxnSpPr>
        <p:spPr>
          <a:xfrm>
            <a:off x="4404191" y="2234153"/>
            <a:ext cx="1" cy="362956"/>
          </a:xfrm>
          <a:prstGeom prst="straightConnector1">
            <a:avLst/>
          </a:prstGeom>
          <a:ln w="25400" cap="rnd" cmpd="sng">
            <a:solidFill>
              <a:schemeClr val="bg1">
                <a:lumMod val="85000"/>
              </a:schemeClr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>
            <a:stCxn id="193" idx="4"/>
            <a:endCxn id="5" idx="2"/>
          </p:cNvCxnSpPr>
          <p:nvPr/>
        </p:nvCxnSpPr>
        <p:spPr>
          <a:xfrm flipV="1">
            <a:off x="4954451" y="1836129"/>
            <a:ext cx="790804" cy="985786"/>
          </a:xfrm>
          <a:prstGeom prst="straightConnector1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an 4"/>
          <p:cNvSpPr/>
          <p:nvPr/>
        </p:nvSpPr>
        <p:spPr>
          <a:xfrm>
            <a:off x="5745255" y="1731626"/>
            <a:ext cx="191589" cy="20900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7442318" y="1620991"/>
            <a:ext cx="1383932" cy="1440500"/>
            <a:chOff x="7442318" y="1833827"/>
            <a:chExt cx="1383932" cy="1440500"/>
          </a:xfrm>
        </p:grpSpPr>
        <p:grpSp>
          <p:nvGrpSpPr>
            <p:cNvPr id="44" name="Group 43"/>
            <p:cNvGrpSpPr/>
            <p:nvPr/>
          </p:nvGrpSpPr>
          <p:grpSpPr>
            <a:xfrm>
              <a:off x="7443141" y="1833827"/>
              <a:ext cx="1383109" cy="1440500"/>
              <a:chOff x="7443141" y="1833827"/>
              <a:chExt cx="1383109" cy="1440500"/>
            </a:xfrm>
          </p:grpSpPr>
          <p:cxnSp>
            <p:nvCxnSpPr>
              <p:cNvPr id="46" name="Straight Arrow Connector 45"/>
              <p:cNvCxnSpPr/>
              <p:nvPr/>
            </p:nvCxnSpPr>
            <p:spPr>
              <a:xfrm flipH="1" flipV="1">
                <a:off x="7443141" y="2099259"/>
                <a:ext cx="282591" cy="1666"/>
              </a:xfrm>
              <a:prstGeom prst="straightConnector1">
                <a:avLst/>
              </a:prstGeom>
              <a:ln w="28575" cap="rnd" cmpd="sng">
                <a:solidFill>
                  <a:schemeClr val="accent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Rounded Rectangle 46"/>
              <p:cNvSpPr/>
              <p:nvPr/>
            </p:nvSpPr>
            <p:spPr>
              <a:xfrm>
                <a:off x="7725732" y="1833827"/>
                <a:ext cx="1100518" cy="1440500"/>
              </a:xfrm>
              <a:prstGeom prst="roundRect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i="1" dirty="0" smtClean="0"/>
                  <a:t>Operate</a:t>
                </a:r>
              </a:p>
              <a:p>
                <a:pPr algn="ctr"/>
                <a:r>
                  <a:rPr lang="en-US" sz="1600" b="1" i="1" dirty="0" smtClean="0"/>
                  <a:t>(Test)</a:t>
                </a:r>
                <a:endParaRPr lang="en-US" sz="1600" b="1" i="1" dirty="0"/>
              </a:p>
            </p:txBody>
          </p:sp>
        </p:grpSp>
        <p:cxnSp>
          <p:nvCxnSpPr>
            <p:cNvPr id="45" name="Straight Arrow Connector 44"/>
            <p:cNvCxnSpPr/>
            <p:nvPr/>
          </p:nvCxnSpPr>
          <p:spPr>
            <a:xfrm flipH="1" flipV="1">
              <a:off x="7442318" y="3035899"/>
              <a:ext cx="282591" cy="1666"/>
            </a:xfrm>
            <a:prstGeom prst="straightConnector1">
              <a:avLst/>
            </a:prstGeom>
            <a:ln w="28575" cap="rnd" cmpd="sng">
              <a:solidFill>
                <a:schemeClr val="accent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5258036" y="826227"/>
            <a:ext cx="3017955" cy="875863"/>
            <a:chOff x="5258036" y="826227"/>
            <a:chExt cx="3017955" cy="875863"/>
          </a:xfrm>
        </p:grpSpPr>
        <p:cxnSp>
          <p:nvCxnSpPr>
            <p:cNvPr id="7" name="Elbow Connector 6"/>
            <p:cNvCxnSpPr>
              <a:stCxn id="47" idx="0"/>
            </p:cNvCxnSpPr>
            <p:nvPr/>
          </p:nvCxnSpPr>
          <p:spPr>
            <a:xfrm rot="16200000" flipV="1">
              <a:off x="6538748" y="-116253"/>
              <a:ext cx="456532" cy="3017955"/>
            </a:xfrm>
            <a:prstGeom prst="bentConnector2">
              <a:avLst/>
            </a:prstGeom>
            <a:ln w="19050" cap="rnd" cmpd="sng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122258" y="826227"/>
              <a:ext cx="13548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Helm-Charts</a:t>
              </a:r>
              <a:endParaRPr lang="en-US" dirty="0"/>
            </a:p>
          </p:txBody>
        </p:sp>
        <p:cxnSp>
          <p:nvCxnSpPr>
            <p:cNvPr id="11" name="Elbow Connector 10"/>
            <p:cNvCxnSpPr>
              <a:stCxn id="3" idx="1"/>
            </p:cNvCxnSpPr>
            <p:nvPr/>
          </p:nvCxnSpPr>
          <p:spPr>
            <a:xfrm rot="10800000">
              <a:off x="5258037" y="1169432"/>
              <a:ext cx="303587" cy="532658"/>
            </a:xfrm>
            <a:prstGeom prst="bentConnector2">
              <a:avLst/>
            </a:prstGeom>
            <a:ln w="19050" cap="rnd" cmpd="sng">
              <a:solidFill>
                <a:schemeClr val="tx1">
                  <a:lumMod val="50000"/>
                </a:schemeClr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408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2100" y="649973"/>
            <a:ext cx="8553362" cy="40810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Helm-Charts specify versions and dependencies</a:t>
            </a:r>
          </a:p>
          <a:p>
            <a:pPr lvl="1">
              <a:spcBef>
                <a:spcPts val="200"/>
              </a:spcBef>
            </a:pPr>
            <a:r>
              <a:rPr lang="en-US" sz="1800" dirty="0" smtClean="0"/>
              <a:t>Semantics versioning at the granularity of services</a:t>
            </a:r>
          </a:p>
          <a:p>
            <a:pPr lvl="1">
              <a:spcBef>
                <a:spcPts val="200"/>
              </a:spcBef>
            </a:pPr>
            <a:r>
              <a:rPr lang="en-US" sz="1800" dirty="0" smtClean="0"/>
              <a:t>Each CORD Release corresponds to a tested combination of services</a:t>
            </a:r>
          </a:p>
          <a:p>
            <a:pPr marL="0" indent="0">
              <a:buNone/>
            </a:pPr>
            <a:r>
              <a:rPr lang="en-US" sz="2000" dirty="0" smtClean="0"/>
              <a:t>Kubernetes manages incremental rollout/rollback</a:t>
            </a:r>
          </a:p>
          <a:p>
            <a:pPr lvl="1">
              <a:spcBef>
                <a:spcPts val="200"/>
              </a:spcBef>
            </a:pPr>
            <a:r>
              <a:rPr lang="en-US" sz="1800" dirty="0" smtClean="0"/>
              <a:t>Deploys new “VNF” image</a:t>
            </a:r>
          </a:p>
          <a:p>
            <a:pPr lvl="1">
              <a:spcBef>
                <a:spcPts val="200"/>
              </a:spcBef>
            </a:pPr>
            <a:r>
              <a:rPr lang="en-US" sz="1800" dirty="0"/>
              <a:t>D</a:t>
            </a:r>
            <a:r>
              <a:rPr lang="en-US" sz="1800" dirty="0" smtClean="0"/>
              <a:t>eploys new Synchronizer image</a:t>
            </a:r>
          </a:p>
          <a:p>
            <a:pPr marL="0" indent="0">
              <a:buNone/>
            </a:pPr>
            <a:r>
              <a:rPr lang="en-US" sz="2000" dirty="0" smtClean="0"/>
              <a:t>Synchronizer loads new models into XOS</a:t>
            </a:r>
          </a:p>
          <a:p>
            <a:pPr marL="36576" indent="0">
              <a:buNone/>
            </a:pPr>
            <a:r>
              <a:rPr lang="en-US" sz="2000" dirty="0" smtClean="0"/>
              <a:t>XOS manages upgrade of the service control plane</a:t>
            </a:r>
          </a:p>
          <a:p>
            <a:pPr marL="571500" lvl="1" indent="-342900">
              <a:spcBef>
                <a:spcPts val="200"/>
              </a:spcBef>
            </a:pPr>
            <a:r>
              <a:rPr lang="en-US" sz="1800" dirty="0" smtClean="0"/>
              <a:t>Migrates database</a:t>
            </a:r>
          </a:p>
          <a:p>
            <a:pPr marL="571500" lvl="1" indent="-342900">
              <a:spcBef>
                <a:spcPts val="200"/>
              </a:spcBef>
            </a:pPr>
            <a:r>
              <a:rPr lang="en-US" sz="1800" dirty="0" smtClean="0"/>
              <a:t>Generates backward compatible APIs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Upgrade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67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to Lifecycle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0557"/>
            <a:ext cx="8521700" cy="3841808"/>
          </a:xfrm>
        </p:spPr>
        <p:txBody>
          <a:bodyPr>
            <a:normAutofit/>
          </a:bodyPr>
          <a:lstStyle/>
          <a:p>
            <a:pPr marL="36576" indent="0">
              <a:spcBef>
                <a:spcPts val="200"/>
              </a:spcBef>
              <a:buNone/>
            </a:pPr>
            <a:r>
              <a:rPr lang="en-US" sz="2000" dirty="0" smtClean="0"/>
              <a:t>Kubernetes is responsible for </a:t>
            </a:r>
            <a:r>
              <a:rPr lang="en-US" sz="2000" i="1" dirty="0" smtClean="0"/>
              <a:t>Service Data Plane</a:t>
            </a:r>
            <a:endParaRPr lang="en-US" sz="2000" dirty="0"/>
          </a:p>
          <a:p>
            <a:pPr marL="571500" lvl="1" indent="-342900">
              <a:spcBef>
                <a:spcPts val="400"/>
              </a:spcBef>
            </a:pPr>
            <a:r>
              <a:rPr lang="en-US" sz="1800" dirty="0" smtClean="0"/>
              <a:t>Support for implementing services (scale up/down, HA)</a:t>
            </a:r>
          </a:p>
          <a:p>
            <a:pPr marL="571500" lvl="1" indent="-342900">
              <a:spcBef>
                <a:spcPts val="400"/>
              </a:spcBef>
            </a:pPr>
            <a:r>
              <a:rPr lang="en-US" sz="1800" dirty="0" smtClean="0"/>
              <a:t>Support for incremental upgrades (rollout/rollback)</a:t>
            </a:r>
          </a:p>
          <a:p>
            <a:pPr marL="36576" indent="0">
              <a:spcBef>
                <a:spcPts val="1000"/>
              </a:spcBef>
              <a:buNone/>
            </a:pPr>
            <a:r>
              <a:rPr lang="en-US" sz="2000" dirty="0" smtClean="0"/>
              <a:t>XOS is responsible for </a:t>
            </a:r>
            <a:r>
              <a:rPr lang="en-US" sz="2000" i="1" dirty="0" smtClean="0"/>
              <a:t>Service Control Plane</a:t>
            </a:r>
          </a:p>
          <a:p>
            <a:pPr marL="571500" lvl="1" indent="-342900">
              <a:spcBef>
                <a:spcPts val="400"/>
              </a:spcBef>
            </a:pPr>
            <a:r>
              <a:rPr lang="en-US" sz="1800" dirty="0" smtClean="0"/>
              <a:t>Support for configuring and controlling services</a:t>
            </a:r>
          </a:p>
          <a:p>
            <a:pPr marL="571500" lvl="1" indent="-342900">
              <a:spcBef>
                <a:spcPts val="400"/>
              </a:spcBef>
            </a:pPr>
            <a:r>
              <a:rPr lang="en-US" sz="1800" dirty="0" smtClean="0"/>
              <a:t>Support for incremental upgrades (transitioning state/interfaces)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21E2DF-5279-024C-809C-CD16853F95A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4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XOS’s Role In Lifecycle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1043"/>
            <a:ext cx="8521700" cy="4676695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sz="2000" b="1" dirty="0" smtClean="0"/>
              <a:t>Uniformity</a:t>
            </a:r>
            <a:r>
              <a:rPr lang="en-US" sz="2000" dirty="0" smtClean="0"/>
              <a:t> </a:t>
            </a:r>
            <a:r>
              <a:rPr lang="mr-IN" sz="2000" dirty="0" smtClean="0"/>
              <a:t>–</a:t>
            </a:r>
            <a:r>
              <a:rPr lang="en-US" sz="2000" dirty="0" smtClean="0"/>
              <a:t> Defines a system-wide layer of abstraction, making it possible to:</a:t>
            </a:r>
          </a:p>
          <a:p>
            <a:pPr lvl="1" fontAlgn="base"/>
            <a:r>
              <a:rPr lang="en-US" sz="1800" dirty="0" smtClean="0"/>
              <a:t>Integrate into </a:t>
            </a:r>
            <a:r>
              <a:rPr lang="en-US" sz="1800" dirty="0"/>
              <a:t>an existing operating environment as a single unified </a:t>
            </a:r>
            <a:r>
              <a:rPr lang="en-US" sz="1800" dirty="0" smtClean="0"/>
              <a:t>entity</a:t>
            </a:r>
          </a:p>
          <a:p>
            <a:pPr lvl="1" fontAlgn="base"/>
            <a:r>
              <a:rPr lang="en-US" sz="1800" dirty="0"/>
              <a:t>Extend the set of services </a:t>
            </a:r>
            <a:r>
              <a:rPr lang="en-US" sz="1800" dirty="0" smtClean="0"/>
              <a:t>without </a:t>
            </a:r>
            <a:r>
              <a:rPr lang="en-US" sz="1800" dirty="0"/>
              <a:t>introducing OAM </a:t>
            </a:r>
            <a:r>
              <a:rPr lang="en-US" sz="1800" dirty="0" smtClean="0"/>
              <a:t>silos</a:t>
            </a:r>
          </a:p>
          <a:p>
            <a:pPr lvl="1" fontAlgn="base"/>
            <a:r>
              <a:rPr lang="en-US" sz="1800" dirty="0" smtClean="0"/>
              <a:t>Reason about invariants and eliminate </a:t>
            </a:r>
            <a:r>
              <a:rPr lang="en-US" sz="1800" dirty="0"/>
              <a:t>unstated </a:t>
            </a:r>
            <a:r>
              <a:rPr lang="en-US" sz="1800" dirty="0" smtClean="0"/>
              <a:t>assumptions that lead to errors</a:t>
            </a:r>
          </a:p>
          <a:p>
            <a:pPr marL="36576" indent="0" fontAlgn="base">
              <a:buNone/>
            </a:pPr>
            <a:r>
              <a:rPr lang="en-US" sz="2200" b="1" dirty="0" smtClean="0"/>
              <a:t>Declarative</a:t>
            </a:r>
            <a:r>
              <a:rPr lang="en-US" sz="2200" dirty="0" smtClean="0"/>
              <a:t> </a:t>
            </a:r>
            <a:r>
              <a:rPr lang="mr-IN" sz="2200" dirty="0" smtClean="0"/>
              <a:t>–</a:t>
            </a:r>
            <a:r>
              <a:rPr lang="en-US" sz="2200" dirty="0" smtClean="0"/>
              <a:t> Represents services with models, making it possible to: </a:t>
            </a:r>
          </a:p>
          <a:p>
            <a:pPr lvl="1" fontAlgn="base"/>
            <a:r>
              <a:rPr lang="en-US" sz="1800" dirty="0" smtClean="0"/>
              <a:t>Create </a:t>
            </a:r>
            <a:r>
              <a:rPr lang="en-US" sz="1800" dirty="0"/>
              <a:t>composite services by composing multiple </a:t>
            </a:r>
            <a:r>
              <a:rPr lang="en-US" sz="1800" dirty="0" smtClean="0"/>
              <a:t>micro-services </a:t>
            </a:r>
          </a:p>
          <a:p>
            <a:pPr lvl="1" fontAlgn="base"/>
            <a:r>
              <a:rPr lang="en-US" sz="1800" dirty="0"/>
              <a:t>C</a:t>
            </a:r>
            <a:r>
              <a:rPr lang="en-US" sz="1800" dirty="0" smtClean="0"/>
              <a:t>reate </a:t>
            </a:r>
            <a:r>
              <a:rPr lang="en-US" sz="1800" dirty="0"/>
              <a:t>logical services that do not necessarily map </a:t>
            </a:r>
            <a:r>
              <a:rPr lang="en-US" sz="1800" dirty="0" smtClean="0"/>
              <a:t>onto micro-services </a:t>
            </a:r>
          </a:p>
          <a:p>
            <a:pPr lvl="1" fontAlgn="base"/>
            <a:r>
              <a:rPr lang="en-US" sz="1800" dirty="0"/>
              <a:t>C</a:t>
            </a:r>
            <a:r>
              <a:rPr lang="en-US" sz="1800" dirty="0" smtClean="0"/>
              <a:t>reate </a:t>
            </a:r>
            <a:r>
              <a:rPr lang="en-US" sz="1800" dirty="0"/>
              <a:t>federated or distributed services across multiple cloud </a:t>
            </a:r>
            <a:r>
              <a:rPr lang="en-US" sz="1800" dirty="0" smtClean="0"/>
              <a:t>instantiations</a:t>
            </a:r>
            <a:endParaRPr lang="en-US" sz="1800" dirty="0"/>
          </a:p>
          <a:p>
            <a:pPr marL="0" indent="0">
              <a:buNone/>
            </a:pPr>
            <a:r>
              <a:rPr lang="en-US" sz="2000" b="1" dirty="0" smtClean="0"/>
              <a:t>Granularity</a:t>
            </a:r>
            <a:r>
              <a:rPr lang="en-US" sz="2000" dirty="0" smtClean="0"/>
              <a:t> </a:t>
            </a:r>
            <a:r>
              <a:rPr lang="mr-IN" sz="2000" dirty="0" smtClean="0"/>
              <a:t>–</a:t>
            </a:r>
            <a:r>
              <a:rPr lang="en-US" sz="2000" dirty="0" smtClean="0"/>
              <a:t> Tracks per-subscriber context, making </a:t>
            </a:r>
            <a:r>
              <a:rPr lang="en-US" sz="2000" dirty="0"/>
              <a:t>it possible </a:t>
            </a:r>
            <a:r>
              <a:rPr lang="en-US" sz="2000" dirty="0" smtClean="0"/>
              <a:t>to:</a:t>
            </a:r>
          </a:p>
          <a:p>
            <a:pPr lvl="1"/>
            <a:r>
              <a:rPr lang="en-US" sz="1800" dirty="0" smtClean="0"/>
              <a:t>Control </a:t>
            </a:r>
            <a:r>
              <a:rPr lang="en-US" sz="1800" dirty="0"/>
              <a:t>end-to-end service </a:t>
            </a:r>
            <a:r>
              <a:rPr lang="en-US" sz="1800" dirty="0" smtClean="0"/>
              <a:t>chains at the granularity of subscribers</a:t>
            </a:r>
          </a:p>
          <a:p>
            <a:pPr lvl="1"/>
            <a:r>
              <a:rPr lang="en-US" sz="1800" dirty="0"/>
              <a:t>C</a:t>
            </a:r>
            <a:r>
              <a:rPr lang="en-US" sz="1800" dirty="0" smtClean="0"/>
              <a:t>orrelate diagnostic/monitoring info </a:t>
            </a:r>
            <a:r>
              <a:rPr lang="en-US" sz="1800" dirty="0"/>
              <a:t>at the granularity </a:t>
            </a:r>
            <a:r>
              <a:rPr lang="en-US" sz="1800" dirty="0" smtClean="0"/>
              <a:t>of subscribers </a:t>
            </a:r>
          </a:p>
          <a:p>
            <a:pPr lvl="1"/>
            <a:r>
              <a:rPr lang="en-US" sz="1800" dirty="0"/>
              <a:t>A</a:t>
            </a:r>
            <a:r>
              <a:rPr lang="en-US" sz="1800" dirty="0" smtClean="0"/>
              <a:t>llocate </a:t>
            </a:r>
            <a:r>
              <a:rPr lang="en-US" sz="1800" dirty="0"/>
              <a:t>resources and isolate performance on a </a:t>
            </a:r>
            <a:r>
              <a:rPr lang="en-US" sz="1800" dirty="0" smtClean="0"/>
              <a:t>per-subscriber (class) basis </a:t>
            </a:r>
          </a:p>
          <a:p>
            <a:pPr lvl="1"/>
            <a:r>
              <a:rPr lang="en-US" sz="1800" dirty="0"/>
              <a:t>M</a:t>
            </a:r>
            <a:r>
              <a:rPr lang="en-US" sz="1800" dirty="0" smtClean="0"/>
              <a:t>igrate </a:t>
            </a:r>
            <a:r>
              <a:rPr lang="en-US" sz="1800" dirty="0"/>
              <a:t>service chains in support of </a:t>
            </a:r>
            <a:r>
              <a:rPr lang="en-US" sz="1800" dirty="0" smtClean="0"/>
              <a:t>mobility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21E2DF-5279-024C-809C-CD16853F95A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11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XOS Is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872" y="644429"/>
            <a:ext cx="8094614" cy="4049491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000" b="1" i="1" dirty="0" err="1" smtClean="0"/>
              <a:t>xproto</a:t>
            </a:r>
            <a:r>
              <a:rPr lang="en-US" sz="2000" dirty="0" smtClean="0"/>
              <a:t> </a:t>
            </a:r>
            <a:r>
              <a:rPr lang="mr-IN" sz="2000" dirty="0" smtClean="0">
                <a:sym typeface="Wingdings"/>
              </a:rPr>
              <a:t>–</a:t>
            </a:r>
            <a:r>
              <a:rPr lang="en-US" sz="2000" dirty="0" smtClean="0">
                <a:sym typeface="Wingdings"/>
              </a:rPr>
              <a:t>  </a:t>
            </a:r>
            <a:r>
              <a:rPr lang="en-US" sz="2000" dirty="0" smtClean="0"/>
              <a:t>A </a:t>
            </a:r>
            <a:r>
              <a:rPr lang="en-US" sz="2000" dirty="0"/>
              <a:t>declarative </a:t>
            </a:r>
            <a:r>
              <a:rPr lang="en-US" sz="2000" dirty="0" smtClean="0"/>
              <a:t>language </a:t>
            </a:r>
            <a:r>
              <a:rPr lang="en-US" sz="2000" dirty="0"/>
              <a:t>for specifying models. </a:t>
            </a:r>
            <a:endParaRPr lang="en-US" sz="2000" dirty="0" smtClean="0"/>
          </a:p>
          <a:p>
            <a:pPr marL="502920" lvl="1" fontAlgn="base">
              <a:spcBef>
                <a:spcPts val="400"/>
              </a:spcBef>
            </a:pPr>
            <a:r>
              <a:rPr lang="en-US" sz="1800" i="1" dirty="0" smtClean="0"/>
              <a:t>Protocol Buffers: </a:t>
            </a:r>
            <a:r>
              <a:rPr lang="en-US" sz="1800" dirty="0" smtClean="0"/>
              <a:t>extended </a:t>
            </a:r>
            <a:r>
              <a:rPr lang="en-US" sz="1800" dirty="0"/>
              <a:t>to </a:t>
            </a:r>
            <a:r>
              <a:rPr lang="en-US" sz="1800" dirty="0" smtClean="0"/>
              <a:t>support </a:t>
            </a:r>
            <a:r>
              <a:rPr lang="en-US" sz="1800" dirty="0"/>
              <a:t>inheritance, </a:t>
            </a:r>
            <a:r>
              <a:rPr lang="en-US" sz="1800" dirty="0" smtClean="0"/>
              <a:t>relationships, </a:t>
            </a:r>
            <a:r>
              <a:rPr lang="en-US" sz="1800" dirty="0"/>
              <a:t>and </a:t>
            </a:r>
            <a:r>
              <a:rPr lang="en-US" sz="1800" dirty="0" smtClean="0"/>
              <a:t>predicates</a:t>
            </a:r>
            <a:endParaRPr lang="en-US" sz="1800" dirty="0"/>
          </a:p>
          <a:p>
            <a:pPr marL="0" indent="0" fontAlgn="base">
              <a:spcBef>
                <a:spcPts val="1200"/>
              </a:spcBef>
              <a:buNone/>
            </a:pPr>
            <a:r>
              <a:rPr lang="en-US" sz="2000" b="1" i="1" dirty="0" err="1"/>
              <a:t>x</a:t>
            </a:r>
            <a:r>
              <a:rPr lang="en-US" sz="2000" b="1" i="1" dirty="0" err="1" smtClean="0"/>
              <a:t>osgenx</a:t>
            </a:r>
            <a:r>
              <a:rPr lang="en-US" sz="2000" dirty="0" smtClean="0"/>
              <a:t> </a:t>
            </a:r>
            <a:r>
              <a:rPr lang="mr-IN" sz="2000" dirty="0" smtClean="0"/>
              <a:t>–</a:t>
            </a:r>
            <a:r>
              <a:rPr lang="en-US" sz="2000" dirty="0" smtClean="0"/>
              <a:t> An </a:t>
            </a:r>
            <a:r>
              <a:rPr lang="en-US" sz="2000" dirty="0"/>
              <a:t>extensible </a:t>
            </a:r>
            <a:r>
              <a:rPr lang="en-US" sz="2000" dirty="0" err="1" smtClean="0"/>
              <a:t>toolchain</a:t>
            </a:r>
            <a:r>
              <a:rPr lang="en-US" sz="2000" dirty="0" smtClean="0"/>
              <a:t> to enforce models on </a:t>
            </a:r>
            <a:r>
              <a:rPr lang="en-US" sz="2000" dirty="0"/>
              <a:t>operational </a:t>
            </a:r>
            <a:r>
              <a:rPr lang="en-US" sz="2000" dirty="0" smtClean="0"/>
              <a:t>system.</a:t>
            </a:r>
          </a:p>
          <a:p>
            <a:pPr marL="502920" lvl="1" fontAlgn="base">
              <a:spcBef>
                <a:spcPts val="400"/>
              </a:spcBef>
            </a:pPr>
            <a:r>
              <a:rPr lang="en-US" sz="1800" i="1" dirty="0" smtClean="0"/>
              <a:t>Targets: </a:t>
            </a:r>
            <a:r>
              <a:rPr lang="en-US" sz="1800" dirty="0" smtClean="0"/>
              <a:t>APIs, Access Control, ORM, Synchronizer Framework,</a:t>
            </a:r>
            <a:r>
              <a:rPr lang="mr-IN" sz="1800" dirty="0" smtClean="0"/>
              <a:t>…</a:t>
            </a:r>
            <a:r>
              <a:rPr lang="en-US" sz="1800" dirty="0" smtClean="0"/>
              <a:t> </a:t>
            </a:r>
          </a:p>
          <a:p>
            <a:pPr marL="0" indent="0" fontAlgn="base">
              <a:spcBef>
                <a:spcPts val="1200"/>
              </a:spcBef>
              <a:buNone/>
            </a:pPr>
            <a:r>
              <a:rPr lang="en-US" sz="2000" b="1" i="1" dirty="0" err="1" smtClean="0"/>
              <a:t>core.xproto</a:t>
            </a:r>
            <a:r>
              <a:rPr lang="en-US" sz="2000" dirty="0" smtClean="0"/>
              <a:t> </a:t>
            </a:r>
            <a:r>
              <a:rPr lang="mr-IN" sz="2000" dirty="0" smtClean="0"/>
              <a:t>–</a:t>
            </a:r>
            <a:r>
              <a:rPr lang="en-US" sz="2000" dirty="0" smtClean="0"/>
              <a:t> A </a:t>
            </a:r>
            <a:r>
              <a:rPr lang="en-US" sz="2000" dirty="0"/>
              <a:t>default </a:t>
            </a:r>
            <a:r>
              <a:rPr lang="en-US" sz="2000" dirty="0" smtClean="0"/>
              <a:t>(and malleable) set </a:t>
            </a:r>
            <a:r>
              <a:rPr lang="en-US" sz="2000" dirty="0"/>
              <a:t>of core </a:t>
            </a:r>
            <a:r>
              <a:rPr lang="en-US" sz="2000" dirty="0" smtClean="0"/>
              <a:t>models. </a:t>
            </a:r>
          </a:p>
          <a:p>
            <a:pPr marL="502920" lvl="1" fontAlgn="base">
              <a:spcBef>
                <a:spcPts val="400"/>
              </a:spcBef>
            </a:pPr>
            <a:r>
              <a:rPr lang="en-US" sz="1800" i="1" dirty="0" smtClean="0"/>
              <a:t>Models: </a:t>
            </a:r>
            <a:r>
              <a:rPr lang="en-US" sz="1800" dirty="0" smtClean="0"/>
              <a:t>Service, </a:t>
            </a:r>
            <a:r>
              <a:rPr lang="en-US" sz="1800" dirty="0" err="1" smtClean="0"/>
              <a:t>ServiceDependency</a:t>
            </a:r>
            <a:r>
              <a:rPr lang="en-US" sz="1800" dirty="0" smtClean="0"/>
              <a:t>, </a:t>
            </a:r>
            <a:r>
              <a:rPr lang="en-US" sz="1800" dirty="0" err="1" smtClean="0"/>
              <a:t>ServiceInstance</a:t>
            </a:r>
            <a:r>
              <a:rPr lang="en-US" sz="1800" dirty="0" smtClean="0"/>
              <a:t>, </a:t>
            </a:r>
            <a:r>
              <a:rPr lang="en-US" sz="1800" dirty="0" err="1" smtClean="0"/>
              <a:t>ServiceInstanceLink</a:t>
            </a:r>
            <a:r>
              <a:rPr lang="mr-IN" sz="1800" dirty="0" smtClean="0"/>
              <a:t>…</a:t>
            </a:r>
            <a:r>
              <a:rPr lang="en-US" sz="1800" dirty="0" smtClean="0"/>
              <a:t> </a:t>
            </a:r>
          </a:p>
          <a:p>
            <a:pPr marL="0" indent="0" fontAlgn="base">
              <a:spcBef>
                <a:spcPts val="1200"/>
              </a:spcBef>
              <a:buNone/>
            </a:pPr>
            <a:r>
              <a:rPr lang="en-US" sz="2000" b="1" i="1" dirty="0" err="1" smtClean="0"/>
              <a:t>Chart.yaml</a:t>
            </a:r>
            <a:r>
              <a:rPr lang="en-US" sz="2000" dirty="0" smtClean="0"/>
              <a:t> </a:t>
            </a:r>
            <a:r>
              <a:rPr lang="mr-IN" sz="2000" dirty="0" smtClean="0"/>
              <a:t>–</a:t>
            </a:r>
            <a:r>
              <a:rPr lang="en-US" sz="2000" dirty="0" smtClean="0"/>
              <a:t> A Helm Chart (plus set of container images) to deploy XOS. </a:t>
            </a:r>
          </a:p>
          <a:p>
            <a:pPr marL="502920" lvl="1" fontAlgn="base">
              <a:spcBef>
                <a:spcPts val="400"/>
              </a:spcBef>
            </a:pPr>
            <a:r>
              <a:rPr lang="en-US" sz="1800" i="1" dirty="0" smtClean="0"/>
              <a:t>Micro-services: </a:t>
            </a:r>
            <a:r>
              <a:rPr lang="en-US" sz="1800" dirty="0" err="1" smtClean="0"/>
              <a:t>xos</a:t>
            </a:r>
            <a:r>
              <a:rPr lang="en-US" sz="1800" dirty="0" smtClean="0"/>
              <a:t>-core, </a:t>
            </a:r>
            <a:r>
              <a:rPr lang="en-US" sz="1800" dirty="0" err="1" smtClean="0"/>
              <a:t>xos-gui</a:t>
            </a:r>
            <a:r>
              <a:rPr lang="en-US" sz="1800" dirty="0" smtClean="0"/>
              <a:t>, </a:t>
            </a:r>
            <a:r>
              <a:rPr lang="en-US" sz="1800" dirty="0" err="1" smtClean="0"/>
              <a:t>xos-tosca</a:t>
            </a:r>
            <a:r>
              <a:rPr lang="en-US" sz="1800" dirty="0" smtClean="0"/>
              <a:t>, </a:t>
            </a:r>
            <a:r>
              <a:rPr lang="en-US" sz="1800" dirty="0" err="1" smtClean="0"/>
              <a:t>xos-db</a:t>
            </a:r>
            <a:r>
              <a:rPr lang="en-US" sz="1800" dirty="0" smtClean="0"/>
              <a:t>, </a:t>
            </a:r>
            <a:r>
              <a:rPr lang="en-US" sz="1800" dirty="0" err="1" smtClean="0"/>
              <a:t>xos-ws</a:t>
            </a:r>
            <a:r>
              <a:rPr lang="en-US" sz="1800" dirty="0" smtClean="0"/>
              <a:t>, </a:t>
            </a:r>
            <a:r>
              <a:rPr lang="en-US" sz="1800" dirty="0" err="1" smtClean="0"/>
              <a:t>redis</a:t>
            </a:r>
            <a:r>
              <a:rPr lang="en-US" sz="1800" dirty="0" smtClean="0"/>
              <a:t>,</a:t>
            </a:r>
            <a:r>
              <a:rPr lang="mr-IN" sz="1800" dirty="0" smtClean="0"/>
              <a:t>…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21E2DF-5279-024C-809C-CD16853F95A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60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ounded Rectangle 70"/>
          <p:cNvSpPr/>
          <p:nvPr/>
        </p:nvSpPr>
        <p:spPr>
          <a:xfrm>
            <a:off x="262991" y="2468880"/>
            <a:ext cx="2967889" cy="5080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CORD Controller (XOS)</a:t>
            </a:r>
            <a:endParaRPr lang="en-US" sz="2000" dirty="0"/>
          </a:p>
        </p:txBody>
      </p:sp>
      <p:sp>
        <p:nvSpPr>
          <p:cNvPr id="10" name="Equal 9"/>
          <p:cNvSpPr/>
          <p:nvPr/>
        </p:nvSpPr>
        <p:spPr>
          <a:xfrm>
            <a:off x="5297938" y="2489200"/>
            <a:ext cx="335280" cy="325120"/>
          </a:xfrm>
          <a:prstGeom prst="mathEqual">
            <a:avLst>
              <a:gd name="adj1" fmla="val 11020"/>
              <a:gd name="adj2" fmla="val 1801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31954" y="4524643"/>
            <a:ext cx="3260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smtClean="0"/>
              <a:t>Backend</a:t>
            </a:r>
            <a:r>
              <a:rPr lang="en-US" sz="1600" dirty="0"/>
              <a:t> </a:t>
            </a:r>
            <a:r>
              <a:rPr lang="en-US" sz="1600" smtClean="0"/>
              <a:t>Services </a:t>
            </a:r>
            <a:r>
              <a:rPr lang="en-US" sz="1600" dirty="0" smtClean="0"/>
              <a:t>and Resources</a:t>
            </a:r>
            <a:endParaRPr lang="en-US" sz="1600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3831954" y="1381760"/>
            <a:ext cx="3267248" cy="615056"/>
            <a:chOff x="3569429" y="1381760"/>
            <a:chExt cx="3267248" cy="615056"/>
          </a:xfrm>
        </p:grpSpPr>
        <p:sp>
          <p:nvSpPr>
            <p:cNvPr id="76" name="Rectangle 75"/>
            <p:cNvSpPr/>
            <p:nvPr/>
          </p:nvSpPr>
          <p:spPr>
            <a:xfrm>
              <a:off x="3569429" y="1381760"/>
              <a:ext cx="660521" cy="6096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GUI</a:t>
              </a:r>
              <a:endParaRPr lang="en-US" sz="1200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438338" y="1381760"/>
              <a:ext cx="660521" cy="6096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REST</a:t>
              </a:r>
            </a:p>
            <a:p>
              <a:pPr algn="ctr"/>
              <a:r>
                <a:rPr lang="en-US" sz="1200" dirty="0" smtClean="0"/>
                <a:t>API</a:t>
              </a:r>
              <a:endParaRPr lang="en-US" sz="1200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307247" y="1387216"/>
              <a:ext cx="660521" cy="6096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TOSCA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176156" y="1381760"/>
              <a:ext cx="660521" cy="6096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bg1">
                      <a:lumMod val="65000"/>
                    </a:schemeClr>
                  </a:solidFill>
                </a:rPr>
                <a:t>VIM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cxnSp>
          <p:nvCxnSpPr>
            <p:cNvPr id="37" name="Straight Connector 36"/>
            <p:cNvCxnSpPr>
              <a:stCxn id="76" idx="3"/>
              <a:endCxn id="78" idx="1"/>
            </p:cNvCxnSpPr>
            <p:nvPr/>
          </p:nvCxnSpPr>
          <p:spPr>
            <a:xfrm>
              <a:off x="4229950" y="1686560"/>
              <a:ext cx="208388" cy="0"/>
            </a:xfrm>
            <a:prstGeom prst="line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5093463" y="2418080"/>
            <a:ext cx="660521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XOS</a:t>
            </a:r>
          </a:p>
          <a:p>
            <a:pPr algn="ctr"/>
            <a:r>
              <a:rPr lang="en-US" b="1" dirty="0" smtClean="0"/>
              <a:t>Core</a:t>
            </a:r>
            <a:endParaRPr lang="en-US" b="1" dirty="0"/>
          </a:p>
        </p:txBody>
      </p:sp>
      <p:sp>
        <p:nvSpPr>
          <p:cNvPr id="85" name="Rectangle 84"/>
          <p:cNvSpPr/>
          <p:nvPr/>
        </p:nvSpPr>
        <p:spPr>
          <a:xfrm>
            <a:off x="6008591" y="2418080"/>
            <a:ext cx="660521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DB</a:t>
            </a:r>
            <a:endParaRPr lang="en-US" dirty="0"/>
          </a:p>
        </p:txBody>
      </p:sp>
      <p:cxnSp>
        <p:nvCxnSpPr>
          <p:cNvPr id="35" name="Straight Connector 34"/>
          <p:cNvCxnSpPr>
            <a:stCxn id="16" idx="3"/>
            <a:endCxn id="85" idx="1"/>
          </p:cNvCxnSpPr>
          <p:nvPr/>
        </p:nvCxnSpPr>
        <p:spPr>
          <a:xfrm>
            <a:off x="5753984" y="2722880"/>
            <a:ext cx="254607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sp>
        <p:nvSpPr>
          <p:cNvPr id="92" name="Rectangle 91"/>
          <p:cNvSpPr/>
          <p:nvPr/>
        </p:nvSpPr>
        <p:spPr>
          <a:xfrm>
            <a:off x="4211245" y="2418080"/>
            <a:ext cx="660521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Event</a:t>
            </a:r>
          </a:p>
          <a:p>
            <a:pPr algn="ctr"/>
            <a:r>
              <a:rPr lang="en-US" sz="1600" dirty="0" smtClean="0"/>
              <a:t>Bus</a:t>
            </a:r>
            <a:endParaRPr lang="en-US" sz="1600" dirty="0"/>
          </a:p>
        </p:txBody>
      </p:sp>
      <p:cxnSp>
        <p:nvCxnSpPr>
          <p:cNvPr id="94" name="Straight Connector 93"/>
          <p:cNvCxnSpPr>
            <a:stCxn id="16" idx="1"/>
            <a:endCxn id="92" idx="3"/>
          </p:cNvCxnSpPr>
          <p:nvPr/>
        </p:nvCxnSpPr>
        <p:spPr>
          <a:xfrm flipH="1">
            <a:off x="4871766" y="2722880"/>
            <a:ext cx="221697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grpSp>
        <p:nvGrpSpPr>
          <p:cNvPr id="105" name="Group 104"/>
          <p:cNvGrpSpPr/>
          <p:nvPr/>
        </p:nvGrpSpPr>
        <p:grpSpPr>
          <a:xfrm>
            <a:off x="6438681" y="3454400"/>
            <a:ext cx="660521" cy="955040"/>
            <a:chOff x="7039119" y="2661919"/>
            <a:chExt cx="660521" cy="955040"/>
          </a:xfrm>
        </p:grpSpPr>
        <p:sp>
          <p:nvSpPr>
            <p:cNvPr id="49" name="Rectangle 48"/>
            <p:cNvSpPr/>
            <p:nvPr/>
          </p:nvSpPr>
          <p:spPr>
            <a:xfrm>
              <a:off x="7244500" y="3027679"/>
              <a:ext cx="254000" cy="24384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Arrow Connector 49"/>
            <p:cNvCxnSpPr>
              <a:stCxn id="49" idx="2"/>
            </p:cNvCxnSpPr>
            <p:nvPr/>
          </p:nvCxnSpPr>
          <p:spPr>
            <a:xfrm>
              <a:off x="7371500" y="3271519"/>
              <a:ext cx="5080" cy="3454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sp>
          <p:nvSpPr>
            <p:cNvPr id="97" name="Rectangle 96"/>
            <p:cNvSpPr/>
            <p:nvPr/>
          </p:nvSpPr>
          <p:spPr>
            <a:xfrm>
              <a:off x="7039119" y="2661919"/>
              <a:ext cx="660521" cy="609600"/>
            </a:xfrm>
            <a:prstGeom prst="rect">
              <a:avLst/>
            </a:prstGeom>
            <a:noFill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4700864" y="3454400"/>
            <a:ext cx="660521" cy="955040"/>
            <a:chOff x="7931197" y="2661919"/>
            <a:chExt cx="660521" cy="955040"/>
          </a:xfrm>
        </p:grpSpPr>
        <p:sp>
          <p:nvSpPr>
            <p:cNvPr id="45" name="Rectangle 44"/>
            <p:cNvSpPr/>
            <p:nvPr/>
          </p:nvSpPr>
          <p:spPr>
            <a:xfrm>
              <a:off x="8134458" y="3027679"/>
              <a:ext cx="254000" cy="24384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/>
            <p:cNvCxnSpPr>
              <a:stCxn id="45" idx="2"/>
            </p:cNvCxnSpPr>
            <p:nvPr/>
          </p:nvCxnSpPr>
          <p:spPr>
            <a:xfrm>
              <a:off x="8261458" y="3271519"/>
              <a:ext cx="5080" cy="3454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00" name="Rectangle 99"/>
            <p:cNvSpPr/>
            <p:nvPr/>
          </p:nvSpPr>
          <p:spPr>
            <a:xfrm>
              <a:off x="7931197" y="2661919"/>
              <a:ext cx="660521" cy="609600"/>
            </a:xfrm>
            <a:prstGeom prst="rect">
              <a:avLst/>
            </a:prstGeom>
            <a:noFill/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5562723" y="3454400"/>
            <a:ext cx="660521" cy="934720"/>
            <a:chOff x="7046319" y="3860799"/>
            <a:chExt cx="660521" cy="934720"/>
          </a:xfrm>
        </p:grpSpPr>
        <p:sp>
          <p:nvSpPr>
            <p:cNvPr id="47" name="Rectangle 46"/>
            <p:cNvSpPr/>
            <p:nvPr/>
          </p:nvSpPr>
          <p:spPr>
            <a:xfrm>
              <a:off x="7244500" y="4206239"/>
              <a:ext cx="254000" cy="24384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Arrow Connector 47"/>
            <p:cNvCxnSpPr>
              <a:stCxn id="47" idx="2"/>
            </p:cNvCxnSpPr>
            <p:nvPr/>
          </p:nvCxnSpPr>
          <p:spPr>
            <a:xfrm>
              <a:off x="7371500" y="4450079"/>
              <a:ext cx="5080" cy="3454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01" name="Rectangle 100"/>
            <p:cNvSpPr/>
            <p:nvPr/>
          </p:nvSpPr>
          <p:spPr>
            <a:xfrm>
              <a:off x="7046319" y="3860799"/>
              <a:ext cx="660521" cy="609600"/>
            </a:xfrm>
            <a:prstGeom prst="rect">
              <a:avLst/>
            </a:prstGeom>
            <a:noFill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3831954" y="3454400"/>
            <a:ext cx="660521" cy="934720"/>
            <a:chOff x="7931197" y="3860799"/>
            <a:chExt cx="660521" cy="934720"/>
          </a:xfrm>
        </p:grpSpPr>
        <p:sp>
          <p:nvSpPr>
            <p:cNvPr id="43" name="Rectangle 42"/>
            <p:cNvSpPr/>
            <p:nvPr/>
          </p:nvSpPr>
          <p:spPr>
            <a:xfrm>
              <a:off x="8134458" y="4206239"/>
              <a:ext cx="254000" cy="243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Arrow Connector 43"/>
            <p:cNvCxnSpPr>
              <a:stCxn id="43" idx="2"/>
            </p:cNvCxnSpPr>
            <p:nvPr/>
          </p:nvCxnSpPr>
          <p:spPr>
            <a:xfrm>
              <a:off x="8261458" y="4450079"/>
              <a:ext cx="5080" cy="3454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Rectangle 101"/>
            <p:cNvSpPr/>
            <p:nvPr/>
          </p:nvSpPr>
          <p:spPr>
            <a:xfrm>
              <a:off x="7931197" y="3860799"/>
              <a:ext cx="660521" cy="609600"/>
            </a:xfrm>
            <a:prstGeom prst="rect">
              <a:avLst/>
            </a:prstGeom>
            <a:noFill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11" name="Straight Connector 110"/>
          <p:cNvCxnSpPr>
            <a:stCxn id="86" idx="2"/>
            <a:endCxn id="16" idx="0"/>
          </p:cNvCxnSpPr>
          <p:nvPr/>
        </p:nvCxnSpPr>
        <p:spPr>
          <a:xfrm flipH="1">
            <a:off x="5423724" y="1991360"/>
            <a:ext cx="1345218" cy="426720"/>
          </a:xfrm>
          <a:prstGeom prst="lin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113" name="Straight Connector 112"/>
          <p:cNvCxnSpPr>
            <a:stCxn id="84" idx="2"/>
            <a:endCxn id="16" idx="0"/>
          </p:cNvCxnSpPr>
          <p:nvPr/>
        </p:nvCxnSpPr>
        <p:spPr>
          <a:xfrm flipH="1">
            <a:off x="5423724" y="1996816"/>
            <a:ext cx="476309" cy="421264"/>
          </a:xfrm>
          <a:prstGeom prst="lin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115" name="Straight Connector 114"/>
          <p:cNvCxnSpPr>
            <a:stCxn id="78" idx="2"/>
            <a:endCxn id="16" idx="0"/>
          </p:cNvCxnSpPr>
          <p:nvPr/>
        </p:nvCxnSpPr>
        <p:spPr>
          <a:xfrm>
            <a:off x="5031124" y="1991360"/>
            <a:ext cx="392600" cy="426720"/>
          </a:xfrm>
          <a:prstGeom prst="lin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117" name="Straight Connector 116"/>
          <p:cNvCxnSpPr>
            <a:stCxn id="76" idx="2"/>
            <a:endCxn id="92" idx="0"/>
          </p:cNvCxnSpPr>
          <p:nvPr/>
        </p:nvCxnSpPr>
        <p:spPr>
          <a:xfrm>
            <a:off x="4162215" y="1991360"/>
            <a:ext cx="379291" cy="426720"/>
          </a:xfrm>
          <a:prstGeom prst="lin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119" name="Straight Connector 118"/>
          <p:cNvCxnSpPr>
            <a:stCxn id="16" idx="2"/>
            <a:endCxn id="102" idx="0"/>
          </p:cNvCxnSpPr>
          <p:nvPr/>
        </p:nvCxnSpPr>
        <p:spPr>
          <a:xfrm flipH="1">
            <a:off x="4162215" y="3027680"/>
            <a:ext cx="1261509" cy="426720"/>
          </a:xfrm>
          <a:prstGeom prst="lin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121" name="Straight Connector 120"/>
          <p:cNvCxnSpPr>
            <a:stCxn id="16" idx="2"/>
            <a:endCxn id="100" idx="0"/>
          </p:cNvCxnSpPr>
          <p:nvPr/>
        </p:nvCxnSpPr>
        <p:spPr>
          <a:xfrm flipH="1">
            <a:off x="5031125" y="3027680"/>
            <a:ext cx="392599" cy="426720"/>
          </a:xfrm>
          <a:prstGeom prst="lin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123" name="Straight Connector 122"/>
          <p:cNvCxnSpPr>
            <a:stCxn id="16" idx="2"/>
            <a:endCxn id="101" idx="0"/>
          </p:cNvCxnSpPr>
          <p:nvPr/>
        </p:nvCxnSpPr>
        <p:spPr>
          <a:xfrm>
            <a:off x="5423724" y="3027680"/>
            <a:ext cx="469260" cy="426720"/>
          </a:xfrm>
          <a:prstGeom prst="lin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125" name="Straight Connector 124"/>
          <p:cNvCxnSpPr>
            <a:stCxn id="16" idx="2"/>
            <a:endCxn id="97" idx="0"/>
          </p:cNvCxnSpPr>
          <p:nvPr/>
        </p:nvCxnSpPr>
        <p:spPr>
          <a:xfrm>
            <a:off x="5423724" y="3027680"/>
            <a:ext cx="1345218" cy="426720"/>
          </a:xfrm>
          <a:prstGeom prst="lin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128" name="Straight Connector 127"/>
          <p:cNvCxnSpPr>
            <a:stCxn id="92" idx="2"/>
            <a:endCxn id="102" idx="0"/>
          </p:cNvCxnSpPr>
          <p:nvPr/>
        </p:nvCxnSpPr>
        <p:spPr>
          <a:xfrm flipH="1">
            <a:off x="4162215" y="3027680"/>
            <a:ext cx="379291" cy="426720"/>
          </a:xfrm>
          <a:prstGeom prst="lin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130" name="Straight Connector 129"/>
          <p:cNvCxnSpPr>
            <a:stCxn id="92" idx="2"/>
            <a:endCxn id="100" idx="0"/>
          </p:cNvCxnSpPr>
          <p:nvPr/>
        </p:nvCxnSpPr>
        <p:spPr>
          <a:xfrm>
            <a:off x="4541506" y="3027680"/>
            <a:ext cx="489619" cy="426720"/>
          </a:xfrm>
          <a:prstGeom prst="lin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132" name="Straight Connector 131"/>
          <p:cNvCxnSpPr>
            <a:stCxn id="92" idx="2"/>
            <a:endCxn id="101" idx="0"/>
          </p:cNvCxnSpPr>
          <p:nvPr/>
        </p:nvCxnSpPr>
        <p:spPr>
          <a:xfrm>
            <a:off x="4541506" y="3027680"/>
            <a:ext cx="1351478" cy="426720"/>
          </a:xfrm>
          <a:prstGeom prst="lin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134" name="Straight Connector 133"/>
          <p:cNvCxnSpPr>
            <a:stCxn id="92" idx="2"/>
            <a:endCxn id="97" idx="0"/>
          </p:cNvCxnSpPr>
          <p:nvPr/>
        </p:nvCxnSpPr>
        <p:spPr>
          <a:xfrm>
            <a:off x="4541506" y="3027680"/>
            <a:ext cx="2227436" cy="426720"/>
          </a:xfrm>
          <a:prstGeom prst="lin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sp>
        <p:nvSpPr>
          <p:cNvPr id="135" name="Equal 134"/>
          <p:cNvSpPr/>
          <p:nvPr/>
        </p:nvSpPr>
        <p:spPr>
          <a:xfrm>
            <a:off x="3517088" y="2580640"/>
            <a:ext cx="290997" cy="284480"/>
          </a:xfrm>
          <a:prstGeom prst="mathEqual">
            <a:avLst>
              <a:gd name="adj1" fmla="val 12806"/>
              <a:gd name="adj2" fmla="val 1890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447280" y="1381759"/>
            <a:ext cx="1306529" cy="609601"/>
            <a:chOff x="7254240" y="1381759"/>
            <a:chExt cx="1306529" cy="609601"/>
          </a:xfrm>
        </p:grpSpPr>
        <p:sp>
          <p:nvSpPr>
            <p:cNvPr id="136" name="Right Brace 135"/>
            <p:cNvSpPr/>
            <p:nvPr/>
          </p:nvSpPr>
          <p:spPr>
            <a:xfrm>
              <a:off x="7254240" y="1381759"/>
              <a:ext cx="111760" cy="609601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7459185" y="1532670"/>
              <a:ext cx="11015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Views (UIs)</a:t>
              </a:r>
              <a:endParaRPr lang="en-US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447280" y="2418079"/>
            <a:ext cx="1304926" cy="609601"/>
            <a:chOff x="7254240" y="2418079"/>
            <a:chExt cx="1304926" cy="609601"/>
          </a:xfrm>
        </p:grpSpPr>
        <p:sp>
          <p:nvSpPr>
            <p:cNvPr id="138" name="Right Brace 137"/>
            <p:cNvSpPr/>
            <p:nvPr/>
          </p:nvSpPr>
          <p:spPr>
            <a:xfrm>
              <a:off x="7254240" y="2418079"/>
              <a:ext cx="111760" cy="609601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7459185" y="2568990"/>
              <a:ext cx="10999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Data Model</a:t>
              </a:r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447280" y="3454399"/>
            <a:ext cx="1524537" cy="609601"/>
            <a:chOff x="7254240" y="3454399"/>
            <a:chExt cx="1524537" cy="609601"/>
          </a:xfrm>
        </p:grpSpPr>
        <p:sp>
          <p:nvSpPr>
            <p:cNvPr id="140" name="Right Brace 139"/>
            <p:cNvSpPr/>
            <p:nvPr/>
          </p:nvSpPr>
          <p:spPr>
            <a:xfrm>
              <a:off x="7254240" y="3454399"/>
              <a:ext cx="111760" cy="609601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7459185" y="3605310"/>
              <a:ext cx="13195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Synchronizers</a:t>
              </a:r>
              <a:endParaRPr lang="en-US" dirty="0"/>
            </a:p>
          </p:txBody>
        </p:sp>
      </p:grpSp>
      <p:sp>
        <p:nvSpPr>
          <p:cNvPr id="58" name="Title 2"/>
          <p:cNvSpPr>
            <a:spLocks noGrp="1"/>
          </p:cNvSpPr>
          <p:nvPr>
            <p:ph type="title"/>
          </p:nvPr>
        </p:nvSpPr>
        <p:spPr>
          <a:xfrm>
            <a:off x="457200" y="73136"/>
            <a:ext cx="8229600" cy="620652"/>
          </a:xfrm>
        </p:spPr>
        <p:txBody>
          <a:bodyPr/>
          <a:lstStyle/>
          <a:p>
            <a:r>
              <a:rPr lang="en-US" dirty="0" smtClean="0"/>
              <a:t>XOS Constructed from Micro-Services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74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6879" y="864294"/>
            <a:ext cx="844465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policy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grant_policy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&lt;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ctx.user.is_admin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endParaRPr lang="en-US" sz="16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       | 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exists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Privilege:Privilege.object_type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=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obj.object_type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endParaRPr lang="en-US" sz="16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       &amp;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Privilege.object_id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=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obj.object_id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endParaRPr lang="en-US" sz="16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       &amp;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Privilege.accessor_type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= </a:t>
            </a:r>
            <a:r>
              <a:rPr lang="en-US" sz="1600" dirty="0">
                <a:solidFill>
                  <a:srgbClr val="718C00"/>
                </a:solidFill>
                <a:latin typeface="Calibri" charset="0"/>
                <a:ea typeface="Calibri" charset="0"/>
                <a:cs typeface="Calibri" charset="0"/>
              </a:rPr>
              <a:t>"User"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endParaRPr lang="en-US" sz="16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       &amp;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Privilege.accessor_id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=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ctx.user.id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endParaRPr lang="en-US" sz="16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       &amp;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Privilege.permission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= </a:t>
            </a:r>
            <a:r>
              <a:rPr lang="en-US" sz="1600" dirty="0">
                <a:solidFill>
                  <a:srgbClr val="718C00"/>
                </a:solidFill>
                <a:latin typeface="Calibri" charset="0"/>
                <a:ea typeface="Calibri" charset="0"/>
                <a:cs typeface="Calibri" charset="0"/>
              </a:rPr>
              <a:t>"</a:t>
            </a:r>
            <a:r>
              <a:rPr lang="en-US" sz="1600" dirty="0" err="1">
                <a:solidFill>
                  <a:srgbClr val="718C00"/>
                </a:solidFill>
                <a:latin typeface="Calibri" charset="0"/>
                <a:ea typeface="Calibri" charset="0"/>
                <a:cs typeface="Calibri" charset="0"/>
              </a:rPr>
              <a:t>role:admin</a:t>
            </a:r>
            <a:r>
              <a:rPr lang="en-US" sz="1600" dirty="0">
                <a:solidFill>
                  <a:srgbClr val="718C00"/>
                </a:solidFill>
                <a:latin typeface="Calibri" charset="0"/>
                <a:ea typeface="Calibri" charset="0"/>
                <a:cs typeface="Calibri" charset="0"/>
              </a:rPr>
              <a:t>"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&gt;</a:t>
            </a:r>
          </a:p>
          <a:p>
            <a:endParaRPr lang="en-US" sz="1600" dirty="0">
              <a:solidFill>
                <a:srgbClr val="8959A8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600" dirty="0" smtClean="0">
                <a:solidFill>
                  <a:srgbClr val="8959A8"/>
                </a:solidFill>
                <a:latin typeface="Calibri" charset="0"/>
                <a:ea typeface="Calibri" charset="0"/>
                <a:cs typeface="Calibri" charset="0"/>
              </a:rPr>
              <a:t>message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>
                <a:solidFill>
                  <a:srgbClr val="8E908C"/>
                </a:solidFill>
                <a:latin typeface="Calibri" charset="0"/>
                <a:ea typeface="Calibri" charset="0"/>
                <a:cs typeface="Calibri" charset="0"/>
              </a:rPr>
              <a:t>Privilege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::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grant_policy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(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XOSBase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) </a:t>
            </a:r>
            <a:endParaRPr lang="en-US" sz="16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       { </a:t>
            </a:r>
            <a:r>
              <a:rPr lang="en-US" sz="1600" dirty="0">
                <a:solidFill>
                  <a:srgbClr val="8959A8"/>
                </a:solidFill>
                <a:latin typeface="Calibri" charset="0"/>
                <a:ea typeface="Calibri" charset="0"/>
                <a:cs typeface="Calibri" charset="0"/>
              </a:rPr>
              <a:t>required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>
                <a:solidFill>
                  <a:srgbClr val="F5871F"/>
                </a:solidFill>
                <a:latin typeface="Calibri" charset="0"/>
                <a:ea typeface="Calibri" charset="0"/>
                <a:cs typeface="Calibri" charset="0"/>
              </a:rPr>
              <a:t>int32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accessor_id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= </a:t>
            </a:r>
            <a:r>
              <a:rPr lang="en-US" sz="1600" dirty="0">
                <a:solidFill>
                  <a:srgbClr val="F5871F"/>
                </a:solidFill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[null = False]; </a:t>
            </a:r>
            <a:endParaRPr lang="en-US" sz="16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600" dirty="0">
                <a:solidFill>
                  <a:srgbClr val="8959A8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 smtClean="0">
                <a:solidFill>
                  <a:srgbClr val="8959A8"/>
                </a:solidFill>
                <a:latin typeface="Calibri" charset="0"/>
                <a:ea typeface="Calibri" charset="0"/>
                <a:cs typeface="Calibri" charset="0"/>
              </a:rPr>
              <a:t>         required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>
                <a:solidFill>
                  <a:srgbClr val="F5871F"/>
                </a:solidFill>
                <a:latin typeface="Calibri" charset="0"/>
                <a:ea typeface="Calibri" charset="0"/>
                <a:cs typeface="Calibri" charset="0"/>
              </a:rPr>
              <a:t>string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accessor_type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= </a:t>
            </a:r>
            <a:r>
              <a:rPr lang="en-US" sz="1600" dirty="0">
                <a:solidFill>
                  <a:srgbClr val="F5871F"/>
                </a:solidFill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[null = False,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max_length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=</a:t>
            </a:r>
            <a:r>
              <a:rPr lang="en-US" sz="1600" dirty="0">
                <a:solidFill>
                  <a:srgbClr val="F5871F"/>
                </a:solidFill>
                <a:latin typeface="Calibri" charset="0"/>
                <a:ea typeface="Calibri" charset="0"/>
                <a:cs typeface="Calibri" charset="0"/>
              </a:rPr>
              <a:t>1024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]; </a:t>
            </a:r>
            <a:endParaRPr lang="en-US" sz="16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600" dirty="0">
                <a:solidFill>
                  <a:srgbClr val="8959A8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 smtClean="0">
                <a:solidFill>
                  <a:srgbClr val="8959A8"/>
                </a:solidFill>
                <a:latin typeface="Calibri" charset="0"/>
                <a:ea typeface="Calibri" charset="0"/>
                <a:cs typeface="Calibri" charset="0"/>
              </a:rPr>
              <a:t>         required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>
                <a:solidFill>
                  <a:srgbClr val="F5871F"/>
                </a:solidFill>
                <a:latin typeface="Calibri" charset="0"/>
                <a:ea typeface="Calibri" charset="0"/>
                <a:cs typeface="Calibri" charset="0"/>
              </a:rPr>
              <a:t>int32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controller_id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= </a:t>
            </a:r>
            <a:r>
              <a:rPr lang="en-US" sz="1600" dirty="0">
                <a:solidFill>
                  <a:srgbClr val="F5871F"/>
                </a:solidFill>
                <a:latin typeface="Calibri" charset="0"/>
                <a:ea typeface="Calibri" charset="0"/>
                <a:cs typeface="Calibri" charset="0"/>
              </a:rPr>
              <a:t>3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[null = True]; </a:t>
            </a:r>
            <a:endParaRPr lang="en-US" sz="16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600" dirty="0">
                <a:solidFill>
                  <a:srgbClr val="8959A8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 smtClean="0">
                <a:solidFill>
                  <a:srgbClr val="8959A8"/>
                </a:solidFill>
                <a:latin typeface="Calibri" charset="0"/>
                <a:ea typeface="Calibri" charset="0"/>
                <a:cs typeface="Calibri" charset="0"/>
              </a:rPr>
              <a:t>         required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>
                <a:solidFill>
                  <a:srgbClr val="F5871F"/>
                </a:solidFill>
                <a:latin typeface="Calibri" charset="0"/>
                <a:ea typeface="Calibri" charset="0"/>
                <a:cs typeface="Calibri" charset="0"/>
              </a:rPr>
              <a:t>int32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object_id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= </a:t>
            </a:r>
            <a:r>
              <a:rPr lang="en-US" sz="1600" dirty="0">
                <a:solidFill>
                  <a:srgbClr val="F5871F"/>
                </a:solidFill>
                <a:latin typeface="Calibri" charset="0"/>
                <a:ea typeface="Calibri" charset="0"/>
                <a:cs typeface="Calibri" charset="0"/>
              </a:rPr>
              <a:t>4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[null = False]; </a:t>
            </a:r>
            <a:endParaRPr lang="en-US" sz="16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600" dirty="0">
                <a:solidFill>
                  <a:srgbClr val="8959A8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 smtClean="0">
                <a:solidFill>
                  <a:srgbClr val="8959A8"/>
                </a:solidFill>
                <a:latin typeface="Calibri" charset="0"/>
                <a:ea typeface="Calibri" charset="0"/>
                <a:cs typeface="Calibri" charset="0"/>
              </a:rPr>
              <a:t>         required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>
                <a:solidFill>
                  <a:srgbClr val="F5871F"/>
                </a:solidFill>
                <a:latin typeface="Calibri" charset="0"/>
                <a:ea typeface="Calibri" charset="0"/>
                <a:cs typeface="Calibri" charset="0"/>
              </a:rPr>
              <a:t>string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object_type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= </a:t>
            </a:r>
            <a:r>
              <a:rPr lang="en-US" sz="1600" dirty="0">
                <a:solidFill>
                  <a:srgbClr val="F5871F"/>
                </a:solidFill>
                <a:latin typeface="Calibri" charset="0"/>
                <a:ea typeface="Calibri" charset="0"/>
                <a:cs typeface="Calibri" charset="0"/>
              </a:rPr>
              <a:t>5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[null = False,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max_length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=</a:t>
            </a:r>
            <a:r>
              <a:rPr lang="en-US" sz="1600" dirty="0">
                <a:solidFill>
                  <a:srgbClr val="F5871F"/>
                </a:solidFill>
                <a:latin typeface="Calibri" charset="0"/>
                <a:ea typeface="Calibri" charset="0"/>
                <a:cs typeface="Calibri" charset="0"/>
              </a:rPr>
              <a:t>1024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];</a:t>
            </a:r>
            <a:endParaRPr lang="en-US" sz="1600" dirty="0" smtClean="0">
              <a:solidFill>
                <a:srgbClr val="8959A8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600" dirty="0">
                <a:solidFill>
                  <a:srgbClr val="8959A8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 smtClean="0">
                <a:solidFill>
                  <a:srgbClr val="8959A8"/>
                </a:solidFill>
                <a:latin typeface="Calibri" charset="0"/>
                <a:ea typeface="Calibri" charset="0"/>
                <a:cs typeface="Calibri" charset="0"/>
              </a:rPr>
              <a:t>         required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>
                <a:solidFill>
                  <a:srgbClr val="F5871F"/>
                </a:solidFill>
                <a:latin typeface="Calibri" charset="0"/>
                <a:ea typeface="Calibri" charset="0"/>
                <a:cs typeface="Calibri" charset="0"/>
              </a:rPr>
              <a:t>string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permission = </a:t>
            </a:r>
            <a:r>
              <a:rPr lang="en-US" sz="1600" dirty="0">
                <a:solidFill>
                  <a:srgbClr val="F5871F"/>
                </a:solidFill>
                <a:latin typeface="Calibri" charset="0"/>
                <a:ea typeface="Calibri" charset="0"/>
                <a:cs typeface="Calibri" charset="0"/>
              </a:rPr>
              <a:t>6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[null = False, default = </a:t>
            </a:r>
            <a:r>
              <a:rPr lang="en-US" sz="1600" dirty="0">
                <a:solidFill>
                  <a:srgbClr val="718C00"/>
                </a:solidFill>
                <a:latin typeface="Calibri" charset="0"/>
                <a:ea typeface="Calibri" charset="0"/>
                <a:cs typeface="Calibri" charset="0"/>
              </a:rPr>
              <a:t>"all"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max_length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=</a:t>
            </a:r>
            <a:r>
              <a:rPr lang="en-US" sz="1600" dirty="0">
                <a:solidFill>
                  <a:srgbClr val="F5871F"/>
                </a:solidFill>
                <a:latin typeface="Calibri" charset="0"/>
                <a:ea typeface="Calibri" charset="0"/>
                <a:cs typeface="Calibri" charset="0"/>
              </a:rPr>
              <a:t>1024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]; </a:t>
            </a:r>
            <a:endParaRPr lang="en-US" sz="16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600" dirty="0">
                <a:solidFill>
                  <a:srgbClr val="8959A8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 smtClean="0">
                <a:solidFill>
                  <a:srgbClr val="8959A8"/>
                </a:solidFill>
                <a:latin typeface="Calibri" charset="0"/>
                <a:ea typeface="Calibri" charset="0"/>
                <a:cs typeface="Calibri" charset="0"/>
              </a:rPr>
              <a:t>         required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>
                <a:solidFill>
                  <a:srgbClr val="F5871F"/>
                </a:solidFill>
                <a:latin typeface="Calibri" charset="0"/>
                <a:ea typeface="Calibri" charset="0"/>
                <a:cs typeface="Calibri" charset="0"/>
              </a:rPr>
              <a:t>string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granted = </a:t>
            </a:r>
            <a:r>
              <a:rPr lang="en-US" sz="1600" dirty="0">
                <a:solidFill>
                  <a:srgbClr val="F5871F"/>
                </a:solidFill>
                <a:latin typeface="Calibri" charset="0"/>
                <a:ea typeface="Calibri" charset="0"/>
                <a:cs typeface="Calibri" charset="0"/>
              </a:rPr>
              <a:t>7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[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content_type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= </a:t>
            </a:r>
            <a:r>
              <a:rPr lang="en-US" sz="1600" dirty="0">
                <a:solidFill>
                  <a:srgbClr val="718C00"/>
                </a:solidFill>
                <a:latin typeface="Calibri" charset="0"/>
                <a:ea typeface="Calibri" charset="0"/>
                <a:cs typeface="Calibri" charset="0"/>
              </a:rPr>
              <a:t>"date"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auto_now_add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= True,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max_length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=</a:t>
            </a:r>
            <a:r>
              <a:rPr lang="en-US" sz="1600" dirty="0">
                <a:solidFill>
                  <a:srgbClr val="F5871F"/>
                </a:solidFill>
                <a:latin typeface="Calibri" charset="0"/>
                <a:ea typeface="Calibri" charset="0"/>
                <a:cs typeface="Calibri" charset="0"/>
              </a:rPr>
              <a:t>1024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];</a:t>
            </a:r>
          </a:p>
          <a:p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         </a:t>
            </a:r>
            <a:r>
              <a:rPr lang="en-US" sz="1600" dirty="0">
                <a:solidFill>
                  <a:srgbClr val="8959A8"/>
                </a:solidFill>
                <a:latin typeface="Calibri" charset="0"/>
                <a:ea typeface="Calibri" charset="0"/>
                <a:cs typeface="Calibri" charset="0"/>
              </a:rPr>
              <a:t>required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>
                <a:solidFill>
                  <a:srgbClr val="F5871F"/>
                </a:solidFill>
                <a:latin typeface="Calibri" charset="0"/>
                <a:ea typeface="Calibri" charset="0"/>
                <a:cs typeface="Calibri" charset="0"/>
              </a:rPr>
              <a:t>string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expires = </a:t>
            </a:r>
            <a:r>
              <a:rPr lang="en-US" sz="1600" dirty="0">
                <a:solidFill>
                  <a:srgbClr val="F5871F"/>
                </a:solidFill>
                <a:latin typeface="Calibri" charset="0"/>
                <a:ea typeface="Calibri" charset="0"/>
                <a:cs typeface="Calibri" charset="0"/>
              </a:rPr>
              <a:t>8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[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content_type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= </a:t>
            </a:r>
            <a:r>
              <a:rPr lang="en-US" sz="1600" dirty="0">
                <a:solidFill>
                  <a:srgbClr val="718C00"/>
                </a:solidFill>
                <a:latin typeface="Calibri" charset="0"/>
                <a:ea typeface="Calibri" charset="0"/>
                <a:cs typeface="Calibri" charset="0"/>
              </a:rPr>
              <a:t>"date"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, null = True,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max_length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=</a:t>
            </a:r>
            <a:r>
              <a:rPr lang="en-US" sz="1600" dirty="0">
                <a:solidFill>
                  <a:srgbClr val="F5871F"/>
                </a:solidFill>
                <a:latin typeface="Calibri" charset="0"/>
                <a:ea typeface="Calibri" charset="0"/>
                <a:cs typeface="Calibri" charset="0"/>
              </a:rPr>
              <a:t>1024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]; 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}</a:t>
            </a: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73136"/>
            <a:ext cx="8229600" cy="528350"/>
          </a:xfrm>
        </p:spPr>
        <p:txBody>
          <a:bodyPr/>
          <a:lstStyle/>
          <a:p>
            <a:r>
              <a:rPr lang="en-US" dirty="0" smtClean="0"/>
              <a:t>Example Model and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qual 9"/>
          <p:cNvSpPr/>
          <p:nvPr/>
        </p:nvSpPr>
        <p:spPr>
          <a:xfrm>
            <a:off x="5184742" y="2573030"/>
            <a:ext cx="430595" cy="450264"/>
          </a:xfrm>
          <a:prstGeom prst="mathEqual">
            <a:avLst>
              <a:gd name="adj1" fmla="val 11020"/>
              <a:gd name="adj2" fmla="val 1801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3302000" y="1036716"/>
            <a:ext cx="4196080" cy="846849"/>
            <a:chOff x="3569429" y="1379880"/>
            <a:chExt cx="3267248" cy="611480"/>
          </a:xfrm>
        </p:grpSpPr>
        <p:sp>
          <p:nvSpPr>
            <p:cNvPr id="76" name="Rectangle 75"/>
            <p:cNvSpPr/>
            <p:nvPr/>
          </p:nvSpPr>
          <p:spPr>
            <a:xfrm>
              <a:off x="3569429" y="1381760"/>
              <a:ext cx="660521" cy="609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GUI</a:t>
              </a:r>
              <a:endParaRPr lang="en-US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438338" y="1381760"/>
              <a:ext cx="660521" cy="609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REST</a:t>
              </a:r>
            </a:p>
            <a:p>
              <a:pPr algn="ctr"/>
              <a:r>
                <a:rPr lang="en-US" dirty="0" smtClean="0"/>
                <a:t>API</a:t>
              </a:r>
              <a:endParaRPr lang="en-US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307247" y="1379880"/>
              <a:ext cx="660521" cy="609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 dirty="0" smtClean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176156" y="1381760"/>
              <a:ext cx="660521" cy="609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VIM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Straight Connector 36"/>
            <p:cNvCxnSpPr>
              <a:stCxn id="76" idx="3"/>
              <a:endCxn id="78" idx="1"/>
            </p:cNvCxnSpPr>
            <p:nvPr/>
          </p:nvCxnSpPr>
          <p:spPr>
            <a:xfrm>
              <a:off x="4229950" y="1686560"/>
              <a:ext cx="208388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5317668" y="1577225"/>
              <a:ext cx="625582" cy="2222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TOSCA</a:t>
              </a:r>
              <a:endParaRPr lang="en-US" dirty="0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4922138" y="2474535"/>
            <a:ext cx="848298" cy="8442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XOS</a:t>
            </a:r>
          </a:p>
          <a:p>
            <a:pPr algn="ctr"/>
            <a:r>
              <a:rPr lang="en-US" b="1" dirty="0" smtClean="0"/>
              <a:t>Core</a:t>
            </a:r>
            <a:endParaRPr lang="en-US" b="1" dirty="0"/>
          </a:p>
        </p:txBody>
      </p:sp>
      <p:sp>
        <p:nvSpPr>
          <p:cNvPr id="85" name="Rectangle 84"/>
          <p:cNvSpPr/>
          <p:nvPr/>
        </p:nvSpPr>
        <p:spPr>
          <a:xfrm>
            <a:off x="6097424" y="2474535"/>
            <a:ext cx="848298" cy="8442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cxnSp>
        <p:nvCxnSpPr>
          <p:cNvPr id="35" name="Straight Connector 34"/>
          <p:cNvCxnSpPr>
            <a:stCxn id="16" idx="3"/>
            <a:endCxn id="85" idx="1"/>
          </p:cNvCxnSpPr>
          <p:nvPr/>
        </p:nvCxnSpPr>
        <p:spPr>
          <a:xfrm>
            <a:off x="5770436" y="2896657"/>
            <a:ext cx="32698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3789118" y="2474535"/>
            <a:ext cx="848298" cy="8442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Event</a:t>
            </a:r>
          </a:p>
          <a:p>
            <a:pPr algn="ctr"/>
            <a:r>
              <a:rPr lang="en-US" dirty="0" smtClean="0"/>
              <a:t>Bus</a:t>
            </a:r>
            <a:endParaRPr lang="en-US" dirty="0"/>
          </a:p>
        </p:txBody>
      </p:sp>
      <p:cxnSp>
        <p:nvCxnSpPr>
          <p:cNvPr id="94" name="Straight Connector 93"/>
          <p:cNvCxnSpPr>
            <a:stCxn id="16" idx="1"/>
            <a:endCxn id="92" idx="3"/>
          </p:cNvCxnSpPr>
          <p:nvPr/>
        </p:nvCxnSpPr>
        <p:spPr>
          <a:xfrm flipH="1">
            <a:off x="4637416" y="2896657"/>
            <a:ext cx="28472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6649782" y="3909751"/>
            <a:ext cx="848298" cy="8442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4417929" y="3909751"/>
            <a:ext cx="848298" cy="8442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5524802" y="3909748"/>
            <a:ext cx="848298" cy="8442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3302000" y="3909748"/>
            <a:ext cx="848298" cy="8442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1" name="Straight Connector 110"/>
          <p:cNvCxnSpPr>
            <a:stCxn id="86" idx="2"/>
            <a:endCxn id="16" idx="0"/>
          </p:cNvCxnSpPr>
          <p:nvPr/>
        </p:nvCxnSpPr>
        <p:spPr>
          <a:xfrm flipH="1">
            <a:off x="5346288" y="1883563"/>
            <a:ext cx="1727644" cy="59097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84" idx="2"/>
            <a:endCxn id="16" idx="0"/>
          </p:cNvCxnSpPr>
          <p:nvPr/>
        </p:nvCxnSpPr>
        <p:spPr>
          <a:xfrm flipH="1">
            <a:off x="5346287" y="1880961"/>
            <a:ext cx="611717" cy="5935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78" idx="2"/>
            <a:endCxn id="16" idx="0"/>
          </p:cNvCxnSpPr>
          <p:nvPr/>
        </p:nvCxnSpPr>
        <p:spPr>
          <a:xfrm>
            <a:off x="4842077" y="1883563"/>
            <a:ext cx="504211" cy="59097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76" idx="2"/>
            <a:endCxn id="92" idx="0"/>
          </p:cNvCxnSpPr>
          <p:nvPr/>
        </p:nvCxnSpPr>
        <p:spPr>
          <a:xfrm>
            <a:off x="3726149" y="1883563"/>
            <a:ext cx="487118" cy="59097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6" idx="2"/>
            <a:endCxn id="102" idx="0"/>
          </p:cNvCxnSpPr>
          <p:nvPr/>
        </p:nvCxnSpPr>
        <p:spPr>
          <a:xfrm flipH="1">
            <a:off x="3726149" y="3318779"/>
            <a:ext cx="1620138" cy="59097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16" idx="2"/>
            <a:endCxn id="100" idx="0"/>
          </p:cNvCxnSpPr>
          <p:nvPr/>
        </p:nvCxnSpPr>
        <p:spPr>
          <a:xfrm flipH="1">
            <a:off x="4842078" y="3318779"/>
            <a:ext cx="504209" cy="59097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16" idx="2"/>
            <a:endCxn id="101" idx="0"/>
          </p:cNvCxnSpPr>
          <p:nvPr/>
        </p:nvCxnSpPr>
        <p:spPr>
          <a:xfrm>
            <a:off x="5346288" y="3318779"/>
            <a:ext cx="602664" cy="59097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6" idx="2"/>
            <a:endCxn id="97" idx="0"/>
          </p:cNvCxnSpPr>
          <p:nvPr/>
        </p:nvCxnSpPr>
        <p:spPr>
          <a:xfrm>
            <a:off x="5346288" y="3318779"/>
            <a:ext cx="1727644" cy="59097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92" idx="2"/>
            <a:endCxn id="102" idx="0"/>
          </p:cNvCxnSpPr>
          <p:nvPr/>
        </p:nvCxnSpPr>
        <p:spPr>
          <a:xfrm flipH="1">
            <a:off x="3726149" y="3318779"/>
            <a:ext cx="487118" cy="59097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92" idx="2"/>
            <a:endCxn id="100" idx="0"/>
          </p:cNvCxnSpPr>
          <p:nvPr/>
        </p:nvCxnSpPr>
        <p:spPr>
          <a:xfrm>
            <a:off x="4213268" y="3318779"/>
            <a:ext cx="628811" cy="59097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92" idx="2"/>
            <a:endCxn id="101" idx="0"/>
          </p:cNvCxnSpPr>
          <p:nvPr/>
        </p:nvCxnSpPr>
        <p:spPr>
          <a:xfrm>
            <a:off x="4213268" y="3318779"/>
            <a:ext cx="1735684" cy="59097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92" idx="2"/>
            <a:endCxn id="97" idx="0"/>
          </p:cNvCxnSpPr>
          <p:nvPr/>
        </p:nvCxnSpPr>
        <p:spPr>
          <a:xfrm>
            <a:off x="4213268" y="3318779"/>
            <a:ext cx="2860664" cy="59097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434242" y="4174890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Sync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4550169" y="4174890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Sync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5645781" y="4174890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Sync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782024" y="4163023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Sync</a:t>
            </a:r>
            <a:endParaRPr lang="en-US" dirty="0"/>
          </a:p>
        </p:txBody>
      </p:sp>
      <p:sp>
        <p:nvSpPr>
          <p:cNvPr id="65" name="Rounded Rectangle 64"/>
          <p:cNvSpPr/>
          <p:nvPr/>
        </p:nvSpPr>
        <p:spPr>
          <a:xfrm rot="16200000">
            <a:off x="5527042" y="2851224"/>
            <a:ext cx="325120" cy="110989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563589" y="3931330"/>
            <a:ext cx="3672902" cy="110989"/>
            <a:chOff x="3563589" y="3931330"/>
            <a:chExt cx="3672902" cy="110989"/>
          </a:xfrm>
        </p:grpSpPr>
        <p:sp>
          <p:nvSpPr>
            <p:cNvPr id="66" name="Rounded Rectangle 65"/>
            <p:cNvSpPr/>
            <p:nvPr/>
          </p:nvSpPr>
          <p:spPr>
            <a:xfrm>
              <a:off x="4679517" y="3931330"/>
              <a:ext cx="325120" cy="110989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3563589" y="3931330"/>
              <a:ext cx="325120" cy="110989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5795444" y="3931330"/>
              <a:ext cx="325120" cy="110989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6911371" y="3931330"/>
              <a:ext cx="325120" cy="110989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679517" y="1068128"/>
            <a:ext cx="2556974" cy="110989"/>
            <a:chOff x="4679517" y="1068128"/>
            <a:chExt cx="2556974" cy="110989"/>
          </a:xfrm>
        </p:grpSpPr>
        <p:sp>
          <p:nvSpPr>
            <p:cNvPr id="70" name="Rounded Rectangle 69"/>
            <p:cNvSpPr/>
            <p:nvPr/>
          </p:nvSpPr>
          <p:spPr>
            <a:xfrm>
              <a:off x="4679517" y="1068128"/>
              <a:ext cx="325120" cy="110989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5786391" y="1068128"/>
              <a:ext cx="325120" cy="110989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6911371" y="1068128"/>
              <a:ext cx="325120" cy="110989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184742" y="2495624"/>
            <a:ext cx="332140" cy="800670"/>
            <a:chOff x="5184742" y="2495624"/>
            <a:chExt cx="332140" cy="800670"/>
          </a:xfrm>
        </p:grpSpPr>
        <p:sp>
          <p:nvSpPr>
            <p:cNvPr id="8" name="Rounded Rectangle 7"/>
            <p:cNvSpPr/>
            <p:nvPr/>
          </p:nvSpPr>
          <p:spPr>
            <a:xfrm>
              <a:off x="5191762" y="2495624"/>
              <a:ext cx="325120" cy="110989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5184742" y="3185305"/>
              <a:ext cx="325120" cy="110989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679517" y="895504"/>
            <a:ext cx="2541088" cy="110989"/>
            <a:chOff x="4679517" y="895504"/>
            <a:chExt cx="2541088" cy="110989"/>
          </a:xfrm>
        </p:grpSpPr>
        <p:sp>
          <p:nvSpPr>
            <p:cNvPr id="74" name="Rounded Rectangle 73"/>
            <p:cNvSpPr/>
            <p:nvPr/>
          </p:nvSpPr>
          <p:spPr>
            <a:xfrm>
              <a:off x="4679517" y="895504"/>
              <a:ext cx="325120" cy="110989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5787501" y="895504"/>
              <a:ext cx="325120" cy="110989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6895485" y="895504"/>
              <a:ext cx="325120" cy="110989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74245" y="1831943"/>
            <a:ext cx="27510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G</a:t>
            </a:r>
            <a:r>
              <a:rPr lang="en-US" sz="1600" dirty="0" smtClean="0"/>
              <a:t>enerated Code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</a:t>
            </a:r>
            <a:r>
              <a:rPr lang="mr-IN" sz="1600" dirty="0" smtClean="0"/>
              <a:t>–</a:t>
            </a:r>
            <a:r>
              <a:rPr lang="en-US" sz="1600" dirty="0" smtClean="0"/>
              <a:t> API Tests</a:t>
            </a:r>
          </a:p>
          <a:p>
            <a:r>
              <a:rPr lang="en-US" sz="1600" dirty="0" smtClean="0"/>
              <a:t>  </a:t>
            </a:r>
            <a:r>
              <a:rPr lang="mr-IN" sz="1600" dirty="0"/>
              <a:t>–</a:t>
            </a:r>
            <a:r>
              <a:rPr lang="en-US" sz="1600" dirty="0"/>
              <a:t> </a:t>
            </a:r>
            <a:r>
              <a:rPr lang="en-US" sz="1600" dirty="0" smtClean="0"/>
              <a:t>Northbound Interfaces</a:t>
            </a:r>
          </a:p>
          <a:p>
            <a:r>
              <a:rPr lang="en-US" sz="1600" dirty="0"/>
              <a:t>  </a:t>
            </a:r>
            <a:r>
              <a:rPr lang="mr-IN" sz="1600" dirty="0"/>
              <a:t>–</a:t>
            </a:r>
            <a:r>
              <a:rPr lang="en-US" sz="1600" dirty="0"/>
              <a:t> </a:t>
            </a:r>
            <a:r>
              <a:rPr lang="en-US" sz="1600" dirty="0" smtClean="0"/>
              <a:t>Enforce Security Policy</a:t>
            </a:r>
          </a:p>
          <a:p>
            <a:r>
              <a:rPr lang="en-US" sz="1600" dirty="0"/>
              <a:t>  </a:t>
            </a:r>
            <a:r>
              <a:rPr lang="mr-IN" sz="1600" dirty="0"/>
              <a:t>–</a:t>
            </a:r>
            <a:r>
              <a:rPr lang="en-US" sz="1600" dirty="0"/>
              <a:t> </a:t>
            </a:r>
            <a:r>
              <a:rPr lang="en-US" sz="1600" dirty="0" smtClean="0"/>
              <a:t>Object Relation Mapper</a:t>
            </a:r>
          </a:p>
          <a:p>
            <a:r>
              <a:rPr lang="en-US" sz="1600" dirty="0"/>
              <a:t>  </a:t>
            </a:r>
            <a:r>
              <a:rPr lang="mr-IN" sz="1600" dirty="0"/>
              <a:t>–</a:t>
            </a:r>
            <a:r>
              <a:rPr lang="en-US" sz="1600" dirty="0"/>
              <a:t> </a:t>
            </a:r>
            <a:r>
              <a:rPr lang="en-US" sz="1600" dirty="0" smtClean="0"/>
              <a:t>Synchronizer Framework</a:t>
            </a:r>
            <a:endParaRPr lang="en-US" sz="1600" dirty="0"/>
          </a:p>
        </p:txBody>
      </p:sp>
      <p:cxnSp>
        <p:nvCxnSpPr>
          <p:cNvPr id="12" name="Straight Arrow Connector 11"/>
          <p:cNvCxnSpPr>
            <a:endCxn id="74" idx="1"/>
          </p:cNvCxnSpPr>
          <p:nvPr/>
        </p:nvCxnSpPr>
        <p:spPr>
          <a:xfrm flipV="1">
            <a:off x="1601595" y="950999"/>
            <a:ext cx="3077922" cy="1309764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70" idx="1"/>
          </p:cNvCxnSpPr>
          <p:nvPr/>
        </p:nvCxnSpPr>
        <p:spPr>
          <a:xfrm flipV="1">
            <a:off x="2710766" y="1123623"/>
            <a:ext cx="1968751" cy="1378684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834640" y="2561281"/>
            <a:ext cx="2325633" cy="20280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834640" y="2906718"/>
            <a:ext cx="2780697" cy="93760"/>
          </a:xfrm>
          <a:prstGeom prst="straightConnector1">
            <a:avLst/>
          </a:prstGeom>
          <a:ln w="190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946400" y="3240799"/>
            <a:ext cx="651539" cy="662766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itle 2"/>
          <p:cNvSpPr>
            <a:spLocks noGrp="1"/>
          </p:cNvSpPr>
          <p:nvPr>
            <p:ph type="title"/>
          </p:nvPr>
        </p:nvSpPr>
        <p:spPr>
          <a:xfrm>
            <a:off x="457200" y="73136"/>
            <a:ext cx="8229600" cy="620652"/>
          </a:xfrm>
        </p:spPr>
        <p:txBody>
          <a:bodyPr/>
          <a:lstStyle/>
          <a:p>
            <a:r>
              <a:rPr lang="en-US" dirty="0" smtClean="0"/>
              <a:t>XOS Generative </a:t>
            </a:r>
            <a:r>
              <a:rPr lang="en-US" dirty="0" err="1" smtClean="0"/>
              <a:t>Toolchain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itle 2"/>
          <p:cNvSpPr>
            <a:spLocks noGrp="1"/>
          </p:cNvSpPr>
          <p:nvPr>
            <p:ph type="title"/>
          </p:nvPr>
        </p:nvSpPr>
        <p:spPr>
          <a:xfrm>
            <a:off x="457200" y="73136"/>
            <a:ext cx="8229600" cy="620652"/>
          </a:xfrm>
        </p:spPr>
        <p:txBody>
          <a:bodyPr/>
          <a:lstStyle/>
          <a:p>
            <a:r>
              <a:rPr lang="en-US" dirty="0" smtClean="0"/>
              <a:t>Core Models</a:t>
            </a:r>
            <a:endParaRPr lang="en-US" dirty="0"/>
          </a:p>
        </p:txBody>
      </p:sp>
      <p:grpSp>
        <p:nvGrpSpPr>
          <p:cNvPr id="94" name="Group 93"/>
          <p:cNvGrpSpPr/>
          <p:nvPr/>
        </p:nvGrpSpPr>
        <p:grpSpPr>
          <a:xfrm>
            <a:off x="493399" y="885154"/>
            <a:ext cx="3695243" cy="3952077"/>
            <a:chOff x="493399" y="885154"/>
            <a:chExt cx="3695243" cy="3952077"/>
          </a:xfrm>
        </p:grpSpPr>
        <p:grpSp>
          <p:nvGrpSpPr>
            <p:cNvPr id="3" name="Group 2"/>
            <p:cNvGrpSpPr/>
            <p:nvPr/>
          </p:nvGrpSpPr>
          <p:grpSpPr>
            <a:xfrm>
              <a:off x="1460548" y="885154"/>
              <a:ext cx="1361440" cy="790208"/>
              <a:chOff x="3889849" y="3455853"/>
              <a:chExt cx="1361440" cy="790208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3889849" y="3455853"/>
                <a:ext cx="1361440" cy="330131"/>
              </a:xfrm>
              <a:prstGeom prst="roundRect">
                <a:avLst>
                  <a:gd name="adj" fmla="val 35005"/>
                </a:avLst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rgbClr val="FFFFFF"/>
                    </a:solidFill>
                    <a:latin typeface="Arial"/>
                    <a:rtl val="0"/>
                  </a:rPr>
                  <a:t>Controller</a:t>
                </a:r>
                <a:endParaRPr lang="en-US" sz="1400" dirty="0">
                  <a:solidFill>
                    <a:srgbClr val="FFFFFF"/>
                  </a:solidFill>
                  <a:latin typeface="Arial"/>
                  <a:rtl val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4141381" y="3815309"/>
                <a:ext cx="8583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rtl val="0"/>
                  </a:rPr>
                  <a:t>Service</a:t>
                </a:r>
                <a:endParaRPr lang="en-US" dirty="0">
                  <a:rtl val="0"/>
                </a:endParaRPr>
              </a:p>
            </p:txBody>
          </p:sp>
          <p:sp>
            <p:nvSpPr>
              <p:cNvPr id="4" name="Rounded Rectangle 3"/>
              <p:cNvSpPr/>
              <p:nvPr/>
            </p:nvSpPr>
            <p:spPr>
              <a:xfrm>
                <a:off x="3894929" y="3455853"/>
                <a:ext cx="1351280" cy="790208"/>
              </a:xfrm>
              <a:prstGeom prst="roundRect">
                <a:avLst/>
              </a:prstGeom>
              <a:no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Arial"/>
                  <a:rtl val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921104" y="3094961"/>
              <a:ext cx="793752" cy="958460"/>
              <a:chOff x="4019986" y="1402709"/>
              <a:chExt cx="793752" cy="95846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4720680" y="1791589"/>
                <a:ext cx="9305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4019986" y="2053392"/>
                <a:ext cx="5741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mtClean="0"/>
                  <a:t>Slice</a:t>
                </a:r>
                <a:endParaRPr lang="en-US"/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4415880" y="1402709"/>
                <a:ext cx="39785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Rectangle 14"/>
              <p:cNvSpPr/>
              <p:nvPr/>
            </p:nvSpPr>
            <p:spPr>
              <a:xfrm>
                <a:off x="4050785" y="1625909"/>
                <a:ext cx="669895" cy="331360"/>
              </a:xfrm>
              <a:prstGeom prst="rect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rgbClr val="FFFFFF"/>
                    </a:solidFill>
                    <a:latin typeface="Arial"/>
                    <a:rtl val="0"/>
                  </a:rPr>
                  <a:t>Instance</a:t>
                </a:r>
                <a:endParaRPr lang="en-US" sz="1000" dirty="0">
                  <a:solidFill>
                    <a:srgbClr val="FFFFFF"/>
                  </a:solidFill>
                  <a:latin typeface="Arial"/>
                  <a:rtl val="0"/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4568280" y="1597149"/>
                <a:ext cx="24545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/>
            <p:cNvGrpSpPr/>
            <p:nvPr/>
          </p:nvGrpSpPr>
          <p:grpSpPr>
            <a:xfrm>
              <a:off x="493399" y="2040613"/>
              <a:ext cx="1256576" cy="928155"/>
              <a:chOff x="4382224" y="2692544"/>
              <a:chExt cx="1256576" cy="928155"/>
            </a:xfrm>
          </p:grpSpPr>
          <p:sp>
            <p:nvSpPr>
              <p:cNvPr id="18" name="Rounded Rectangle 17"/>
              <p:cNvSpPr/>
              <p:nvPr/>
            </p:nvSpPr>
            <p:spPr>
              <a:xfrm>
                <a:off x="4382224" y="2692544"/>
                <a:ext cx="799376" cy="470955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/>
                  <a:t>Service</a:t>
                </a:r>
              </a:p>
              <a:p>
                <a:pPr algn="ctr"/>
                <a:r>
                  <a:rPr lang="en-US" sz="1200" b="1" dirty="0" smtClean="0"/>
                  <a:t>Instance</a:t>
                </a:r>
                <a:endParaRPr lang="en-US" sz="1200" b="1" dirty="0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4534624" y="2844944"/>
                <a:ext cx="799376" cy="470955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/>
                  <a:t>Service</a:t>
                </a:r>
              </a:p>
              <a:p>
                <a:pPr algn="ctr"/>
                <a:r>
                  <a:rPr lang="en-US" sz="1200" b="1" dirty="0" smtClean="0"/>
                  <a:t>Instance</a:t>
                </a:r>
                <a:endParaRPr lang="en-US" sz="1200" b="1" dirty="0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4687024" y="2997344"/>
                <a:ext cx="799376" cy="470955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/>
                  <a:t>Service</a:t>
                </a:r>
              </a:p>
              <a:p>
                <a:pPr algn="ctr"/>
                <a:r>
                  <a:rPr lang="en-US" sz="1200" b="1" dirty="0" smtClean="0"/>
                  <a:t>Instance</a:t>
                </a:r>
                <a:endParaRPr lang="en-US" sz="1200" b="1" dirty="0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4839424" y="3149744"/>
                <a:ext cx="799376" cy="470955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/>
                  <a:t>Service</a:t>
                </a:r>
              </a:p>
              <a:p>
                <a:pPr algn="ctr"/>
                <a:r>
                  <a:rPr lang="en-US" sz="1200" b="1" dirty="0" smtClean="0"/>
                  <a:t>Instance</a:t>
                </a:r>
                <a:endParaRPr lang="en-US" sz="1200" b="1" dirty="0"/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>
            <a:xfrm flipH="1">
              <a:off x="893087" y="1675362"/>
              <a:ext cx="1248181" cy="36525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endCxn id="35" idx="0"/>
            </p:cNvCxnSpPr>
            <p:nvPr/>
          </p:nvCxnSpPr>
          <p:spPr>
            <a:xfrm>
              <a:off x="2141268" y="1675362"/>
              <a:ext cx="1371734" cy="134667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/>
          </p:nvGrpSpPr>
          <p:grpSpPr>
            <a:xfrm>
              <a:off x="2951903" y="3143793"/>
              <a:ext cx="917939" cy="1062028"/>
              <a:chOff x="3898385" y="1299141"/>
              <a:chExt cx="917939" cy="1062028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4813738" y="1299141"/>
                <a:ext cx="2586" cy="57720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4720680" y="1791589"/>
                <a:ext cx="9305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4019986" y="2053392"/>
                <a:ext cx="5741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mtClean="0"/>
                  <a:t>Slice</a:t>
                </a:r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>
                <a:off x="4415880" y="1402709"/>
                <a:ext cx="39785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Rectangle 30"/>
              <p:cNvSpPr/>
              <p:nvPr/>
            </p:nvSpPr>
            <p:spPr>
              <a:xfrm>
                <a:off x="3898385" y="1431469"/>
                <a:ext cx="669895" cy="331360"/>
              </a:xfrm>
              <a:prstGeom prst="rect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rgbClr val="FFFFFF"/>
                    </a:solidFill>
                    <a:latin typeface="Arial"/>
                    <a:rtl val="0"/>
                  </a:rPr>
                  <a:t>Instance</a:t>
                </a:r>
                <a:endParaRPr lang="en-US" sz="1000" dirty="0">
                  <a:solidFill>
                    <a:srgbClr val="FFFFFF"/>
                  </a:solidFill>
                  <a:latin typeface="Arial"/>
                  <a:rtl val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4050785" y="1625909"/>
                <a:ext cx="669895" cy="331360"/>
              </a:xfrm>
              <a:prstGeom prst="rect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rgbClr val="FFFFFF"/>
                    </a:solidFill>
                    <a:latin typeface="Arial"/>
                    <a:rtl val="0"/>
                  </a:rPr>
                  <a:t>Instance</a:t>
                </a:r>
                <a:endParaRPr lang="en-US" sz="1000" dirty="0">
                  <a:solidFill>
                    <a:srgbClr val="FFFFFF"/>
                  </a:solidFill>
                  <a:latin typeface="Arial"/>
                  <a:rtl val="0"/>
                </a:endParaRPr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>
                <a:off x="4568280" y="1597149"/>
                <a:ext cx="24545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/>
            <p:cNvGrpSpPr/>
            <p:nvPr/>
          </p:nvGrpSpPr>
          <p:grpSpPr>
            <a:xfrm>
              <a:off x="2837362" y="3022035"/>
              <a:ext cx="1351280" cy="1392855"/>
              <a:chOff x="3631444" y="1024983"/>
              <a:chExt cx="1351280" cy="1392855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3631444" y="1024983"/>
                <a:ext cx="1351280" cy="1392855"/>
              </a:xfrm>
              <a:prstGeom prst="roundRect">
                <a:avLst/>
              </a:prstGeom>
              <a:solidFill>
                <a:schemeClr val="bg1"/>
              </a:solidFill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Arial"/>
                  <a:rtl val="0"/>
                </a:endParaRPr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4813738" y="1299141"/>
                <a:ext cx="2586" cy="57720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4720680" y="1791589"/>
                <a:ext cx="9305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4019986" y="2053392"/>
                <a:ext cx="5741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mtClean="0"/>
                  <a:t>Slice</a:t>
                </a:r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745985" y="1237029"/>
                <a:ext cx="669895" cy="331360"/>
              </a:xfrm>
              <a:prstGeom prst="rect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rgbClr val="FFFFFF"/>
                    </a:solidFill>
                    <a:latin typeface="Arial"/>
                    <a:rtl val="0"/>
                  </a:rPr>
                  <a:t>Instance</a:t>
                </a:r>
                <a:endParaRPr lang="en-US" sz="1000" dirty="0">
                  <a:solidFill>
                    <a:srgbClr val="FFFFFF"/>
                  </a:solidFill>
                  <a:latin typeface="Arial"/>
                  <a:rtl val="0"/>
                </a:endParaRP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>
                <a:off x="4415880" y="1402709"/>
                <a:ext cx="39785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Rectangle 40"/>
              <p:cNvSpPr/>
              <p:nvPr/>
            </p:nvSpPr>
            <p:spPr>
              <a:xfrm>
                <a:off x="3898385" y="1431469"/>
                <a:ext cx="669895" cy="331360"/>
              </a:xfrm>
              <a:prstGeom prst="rect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rgbClr val="FFFFFF"/>
                    </a:solidFill>
                    <a:latin typeface="Arial"/>
                    <a:rtl val="0"/>
                  </a:rPr>
                  <a:t>Instance</a:t>
                </a:r>
                <a:endParaRPr lang="en-US" sz="1000" dirty="0">
                  <a:solidFill>
                    <a:srgbClr val="FFFFFF"/>
                  </a:solidFill>
                  <a:latin typeface="Arial"/>
                  <a:rtl val="0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050785" y="1625909"/>
                <a:ext cx="669895" cy="331360"/>
              </a:xfrm>
              <a:prstGeom prst="rect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rgbClr val="FFFFFF"/>
                    </a:solidFill>
                    <a:latin typeface="Arial"/>
                    <a:rtl val="0"/>
                  </a:rPr>
                  <a:t>Instance</a:t>
                </a:r>
                <a:endParaRPr lang="en-US" sz="1000" dirty="0">
                  <a:solidFill>
                    <a:srgbClr val="FFFFFF"/>
                  </a:solidFill>
                  <a:latin typeface="Arial"/>
                  <a:rtl val="0"/>
                </a:endParaRPr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>
                <a:off x="4568280" y="1597149"/>
                <a:ext cx="24545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Arrow Connector 43"/>
            <p:cNvCxnSpPr/>
            <p:nvPr/>
          </p:nvCxnSpPr>
          <p:spPr>
            <a:xfrm>
              <a:off x="1749975" y="2733291"/>
              <a:ext cx="1201928" cy="66647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ot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TextBox 1"/>
            <p:cNvSpPr txBox="1"/>
            <p:nvPr/>
          </p:nvSpPr>
          <p:spPr>
            <a:xfrm>
              <a:off x="2873803" y="4467899"/>
              <a:ext cx="12756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(Resources)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21462" y="3034997"/>
              <a:ext cx="10188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(Control)</a:t>
              </a:r>
              <a:endParaRPr lang="en-US" dirty="0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4867953" y="885154"/>
            <a:ext cx="3695767" cy="3932199"/>
            <a:chOff x="4867953" y="885154"/>
            <a:chExt cx="3695767" cy="3932199"/>
          </a:xfrm>
        </p:grpSpPr>
        <p:grpSp>
          <p:nvGrpSpPr>
            <p:cNvPr id="47" name="Group 46"/>
            <p:cNvGrpSpPr/>
            <p:nvPr/>
          </p:nvGrpSpPr>
          <p:grpSpPr>
            <a:xfrm>
              <a:off x="5835102" y="885154"/>
              <a:ext cx="1361440" cy="790208"/>
              <a:chOff x="3889849" y="3455853"/>
              <a:chExt cx="1361440" cy="790208"/>
            </a:xfrm>
          </p:grpSpPr>
          <p:sp>
            <p:nvSpPr>
              <p:cNvPr id="48" name="Rounded Rectangle 47"/>
              <p:cNvSpPr/>
              <p:nvPr/>
            </p:nvSpPr>
            <p:spPr>
              <a:xfrm>
                <a:off x="3889849" y="3455853"/>
                <a:ext cx="1361440" cy="330131"/>
              </a:xfrm>
              <a:prstGeom prst="roundRect">
                <a:avLst>
                  <a:gd name="adj" fmla="val 35005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rgbClr val="FFFFFF"/>
                    </a:solidFill>
                    <a:latin typeface="Arial"/>
                    <a:rtl val="0"/>
                  </a:rPr>
                  <a:t>Controller</a:t>
                </a:r>
                <a:endParaRPr lang="en-US" sz="1400" dirty="0">
                  <a:solidFill>
                    <a:srgbClr val="FFFFFF"/>
                  </a:solidFill>
                  <a:latin typeface="Arial"/>
                  <a:rtl val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4141381" y="3815309"/>
                <a:ext cx="8583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rtl val="0"/>
                  </a:rPr>
                  <a:t>Service</a:t>
                </a:r>
                <a:endParaRPr lang="en-US" dirty="0">
                  <a:rtl val="0"/>
                </a:endParaRPr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3894929" y="3455853"/>
                <a:ext cx="1351280" cy="790208"/>
              </a:xfrm>
              <a:prstGeom prst="roundRect">
                <a:avLst/>
              </a:prstGeom>
              <a:noFill/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Arial"/>
                  <a:rtl val="0"/>
                </a:endParaRP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7295658" y="3094961"/>
              <a:ext cx="793752" cy="958460"/>
              <a:chOff x="4019986" y="1402709"/>
              <a:chExt cx="793752" cy="958460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4720680" y="1791589"/>
                <a:ext cx="9305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4019986" y="2053392"/>
                <a:ext cx="5741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mtClean="0"/>
                  <a:t>Slice</a:t>
                </a:r>
                <a:endParaRPr lang="en-US"/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>
                <a:off x="4415880" y="1402709"/>
                <a:ext cx="39785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Rectangle 58"/>
              <p:cNvSpPr/>
              <p:nvPr/>
            </p:nvSpPr>
            <p:spPr>
              <a:xfrm>
                <a:off x="4050785" y="1625909"/>
                <a:ext cx="669895" cy="331360"/>
              </a:xfrm>
              <a:prstGeom prst="rect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rgbClr val="FFFFFF"/>
                    </a:solidFill>
                    <a:latin typeface="Arial"/>
                    <a:rtl val="0"/>
                  </a:rPr>
                  <a:t>Instance</a:t>
                </a:r>
                <a:endParaRPr lang="en-US" sz="1000" dirty="0">
                  <a:solidFill>
                    <a:srgbClr val="FFFFFF"/>
                  </a:solidFill>
                  <a:latin typeface="Arial"/>
                  <a:rtl val="0"/>
                </a:endParaRPr>
              </a:p>
            </p:txBody>
          </p:sp>
          <p:cxnSp>
            <p:nvCxnSpPr>
              <p:cNvPr id="60" name="Straight Connector 59"/>
              <p:cNvCxnSpPr/>
              <p:nvPr/>
            </p:nvCxnSpPr>
            <p:spPr>
              <a:xfrm>
                <a:off x="4568280" y="1597149"/>
                <a:ext cx="24545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oup 60"/>
            <p:cNvGrpSpPr/>
            <p:nvPr/>
          </p:nvGrpSpPr>
          <p:grpSpPr>
            <a:xfrm>
              <a:off x="4867953" y="2040613"/>
              <a:ext cx="1256576" cy="928155"/>
              <a:chOff x="4382224" y="2692544"/>
              <a:chExt cx="1256576" cy="928155"/>
            </a:xfrm>
          </p:grpSpPr>
          <p:sp>
            <p:nvSpPr>
              <p:cNvPr id="63" name="Rounded Rectangle 62"/>
              <p:cNvSpPr/>
              <p:nvPr/>
            </p:nvSpPr>
            <p:spPr>
              <a:xfrm>
                <a:off x="4382224" y="2692544"/>
                <a:ext cx="799376" cy="470955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/>
                  <a:t>Service</a:t>
                </a:r>
              </a:p>
              <a:p>
                <a:pPr algn="ctr"/>
                <a:r>
                  <a:rPr lang="en-US" sz="1200" b="1" dirty="0" smtClean="0"/>
                  <a:t>Instance</a:t>
                </a:r>
                <a:endParaRPr lang="en-US" sz="1200" b="1" dirty="0"/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>
                <a:off x="4534624" y="2844944"/>
                <a:ext cx="799376" cy="470955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/>
                  <a:t>Service</a:t>
                </a:r>
              </a:p>
              <a:p>
                <a:pPr algn="ctr"/>
                <a:r>
                  <a:rPr lang="en-US" sz="1200" b="1" dirty="0" smtClean="0"/>
                  <a:t>Instance</a:t>
                </a:r>
                <a:endParaRPr lang="en-US" sz="1200" b="1" dirty="0"/>
              </a:p>
            </p:txBody>
          </p:sp>
          <p:sp>
            <p:nvSpPr>
              <p:cNvPr id="65" name="Rounded Rectangle 64"/>
              <p:cNvSpPr/>
              <p:nvPr/>
            </p:nvSpPr>
            <p:spPr>
              <a:xfrm>
                <a:off x="4687024" y="2997344"/>
                <a:ext cx="799376" cy="470955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/>
                  <a:t>Service</a:t>
                </a:r>
              </a:p>
              <a:p>
                <a:pPr algn="ctr"/>
                <a:r>
                  <a:rPr lang="en-US" sz="1200" b="1" dirty="0" smtClean="0"/>
                  <a:t>Instance</a:t>
                </a:r>
                <a:endParaRPr lang="en-US" sz="1200" b="1" dirty="0"/>
              </a:p>
            </p:txBody>
          </p:sp>
          <p:sp>
            <p:nvSpPr>
              <p:cNvPr id="66" name="Rounded Rectangle 65"/>
              <p:cNvSpPr/>
              <p:nvPr/>
            </p:nvSpPr>
            <p:spPr>
              <a:xfrm>
                <a:off x="4839424" y="3149744"/>
                <a:ext cx="799376" cy="470955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/>
                  <a:t>Service</a:t>
                </a:r>
              </a:p>
              <a:p>
                <a:pPr algn="ctr"/>
                <a:r>
                  <a:rPr lang="en-US" sz="1200" b="1" dirty="0" smtClean="0"/>
                  <a:t>Instance</a:t>
                </a:r>
                <a:endParaRPr lang="en-US" sz="1200" b="1" dirty="0"/>
              </a:p>
            </p:txBody>
          </p:sp>
        </p:grpSp>
        <p:cxnSp>
          <p:nvCxnSpPr>
            <p:cNvPr id="67" name="Straight Arrow Connector 66"/>
            <p:cNvCxnSpPr/>
            <p:nvPr/>
          </p:nvCxnSpPr>
          <p:spPr>
            <a:xfrm flipH="1">
              <a:off x="5267641" y="1675362"/>
              <a:ext cx="1248181" cy="36525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endCxn id="80" idx="0"/>
            </p:cNvCxnSpPr>
            <p:nvPr/>
          </p:nvCxnSpPr>
          <p:spPr>
            <a:xfrm>
              <a:off x="6515822" y="1675362"/>
              <a:ext cx="1371734" cy="134667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9" name="Group 68"/>
            <p:cNvGrpSpPr/>
            <p:nvPr/>
          </p:nvGrpSpPr>
          <p:grpSpPr>
            <a:xfrm>
              <a:off x="7326457" y="3143793"/>
              <a:ext cx="917939" cy="1062028"/>
              <a:chOff x="3898385" y="1299141"/>
              <a:chExt cx="917939" cy="1062028"/>
            </a:xfrm>
          </p:grpSpPr>
          <p:cxnSp>
            <p:nvCxnSpPr>
              <p:cNvPr id="71" name="Straight Connector 70"/>
              <p:cNvCxnSpPr/>
              <p:nvPr/>
            </p:nvCxnSpPr>
            <p:spPr>
              <a:xfrm>
                <a:off x="4813738" y="1299141"/>
                <a:ext cx="2586" cy="577209"/>
              </a:xfrm>
              <a:prstGeom prst="line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4720680" y="1791589"/>
                <a:ext cx="93058" cy="0"/>
              </a:xfrm>
              <a:prstGeom prst="line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</p:cxnSp>
          <p:sp>
            <p:nvSpPr>
              <p:cNvPr id="73" name="TextBox 72"/>
              <p:cNvSpPr txBox="1"/>
              <p:nvPr/>
            </p:nvSpPr>
            <p:spPr>
              <a:xfrm>
                <a:off x="4019986" y="2053392"/>
                <a:ext cx="574196" cy="307777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mtClean="0"/>
                  <a:t>Slice</a:t>
                </a:r>
                <a:endParaRPr lang="en-US"/>
              </a:p>
            </p:txBody>
          </p:sp>
          <p:cxnSp>
            <p:nvCxnSpPr>
              <p:cNvPr id="75" name="Straight Connector 74"/>
              <p:cNvCxnSpPr/>
              <p:nvPr/>
            </p:nvCxnSpPr>
            <p:spPr>
              <a:xfrm>
                <a:off x="4415880" y="1402709"/>
                <a:ext cx="397858" cy="0"/>
              </a:xfrm>
              <a:prstGeom prst="line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</p:cxnSp>
          <p:sp>
            <p:nvSpPr>
              <p:cNvPr id="76" name="Rectangle 75"/>
              <p:cNvSpPr/>
              <p:nvPr/>
            </p:nvSpPr>
            <p:spPr>
              <a:xfrm>
                <a:off x="3898385" y="1431469"/>
                <a:ext cx="669895" cy="331360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rgbClr val="FFFFFF"/>
                    </a:solidFill>
                    <a:latin typeface="Arial"/>
                    <a:rtl val="0"/>
                  </a:rPr>
                  <a:t>Instance</a:t>
                </a:r>
                <a:endParaRPr lang="en-US" sz="1000" dirty="0">
                  <a:solidFill>
                    <a:srgbClr val="FFFFFF"/>
                  </a:solidFill>
                  <a:latin typeface="Arial"/>
                  <a:rtl val="0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050785" y="1625909"/>
                <a:ext cx="669895" cy="331360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rgbClr val="FFFFFF"/>
                    </a:solidFill>
                    <a:latin typeface="Arial"/>
                    <a:rtl val="0"/>
                  </a:rPr>
                  <a:t>Instance</a:t>
                </a:r>
                <a:endParaRPr lang="en-US" sz="1000" dirty="0">
                  <a:solidFill>
                    <a:srgbClr val="FFFFFF"/>
                  </a:solidFill>
                  <a:latin typeface="Arial"/>
                  <a:rtl val="0"/>
                </a:endParaRPr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>
                <a:off x="4568280" y="1597149"/>
                <a:ext cx="245458" cy="0"/>
              </a:xfrm>
              <a:prstGeom prst="line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</p:cxnSp>
        </p:grpSp>
        <p:grpSp>
          <p:nvGrpSpPr>
            <p:cNvPr id="79" name="Group 78"/>
            <p:cNvGrpSpPr/>
            <p:nvPr/>
          </p:nvGrpSpPr>
          <p:grpSpPr>
            <a:xfrm>
              <a:off x="7211916" y="3022035"/>
              <a:ext cx="1351280" cy="1392855"/>
              <a:chOff x="3631444" y="1024983"/>
              <a:chExt cx="1351280" cy="1392855"/>
            </a:xfrm>
          </p:grpSpPr>
          <p:sp>
            <p:nvSpPr>
              <p:cNvPr id="80" name="Rounded Rectangle 79"/>
              <p:cNvSpPr/>
              <p:nvPr/>
            </p:nvSpPr>
            <p:spPr>
              <a:xfrm>
                <a:off x="3631444" y="1024983"/>
                <a:ext cx="1351280" cy="1392855"/>
              </a:xfrm>
              <a:prstGeom prst="round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Arial"/>
                  <a:rtl val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4019986" y="2053392"/>
                <a:ext cx="5741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mtClean="0"/>
                  <a:t>Slice</a:t>
                </a:r>
                <a:endParaRPr lang="en-US"/>
              </a:p>
            </p:txBody>
          </p:sp>
        </p:grpSp>
        <p:cxnSp>
          <p:nvCxnSpPr>
            <p:cNvPr id="89" name="Straight Arrow Connector 88"/>
            <p:cNvCxnSpPr/>
            <p:nvPr/>
          </p:nvCxnSpPr>
          <p:spPr>
            <a:xfrm>
              <a:off x="6124529" y="2733291"/>
              <a:ext cx="1201928" cy="66647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ot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7288114" y="4448021"/>
              <a:ext cx="12756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(Resources)</a:t>
              </a:r>
              <a:endParaRPr lang="en-US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996016" y="3074753"/>
              <a:ext cx="10188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(Control)</a:t>
              </a:r>
              <a:endParaRPr lang="en-US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7326457" y="3667784"/>
              <a:ext cx="1084339" cy="437321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ONOS</a:t>
              </a:r>
              <a:endParaRPr lang="en-US"/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7331714" y="3272782"/>
              <a:ext cx="732806" cy="311478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err="1" smtClean="0"/>
                <a:t>vRouter</a:t>
              </a:r>
              <a:endParaRPr 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8222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>
          <a:xfrm>
            <a:off x="6522072" y="1528085"/>
            <a:ext cx="1361440" cy="350451"/>
          </a:xfrm>
          <a:prstGeom prst="roundRect">
            <a:avLst>
              <a:gd name="adj" fmla="val 4006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FFFF"/>
                </a:solidFill>
                <a:latin typeface="Arial"/>
                <a:rtl val="0"/>
              </a:rPr>
              <a:t>Controller</a:t>
            </a:r>
            <a:endParaRPr lang="en-US" sz="1400" dirty="0">
              <a:solidFill>
                <a:srgbClr val="FFFFFF"/>
              </a:solidFill>
              <a:latin typeface="Arial"/>
              <a:rtl val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631464" y="1519376"/>
            <a:ext cx="1361440" cy="350451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FFFF"/>
                </a:solidFill>
                <a:latin typeface="Arial"/>
                <a:rtl val="0"/>
              </a:rPr>
              <a:t>Controller</a:t>
            </a:r>
            <a:endParaRPr lang="en-US" sz="1400" dirty="0">
              <a:solidFill>
                <a:srgbClr val="FFFFFF"/>
              </a:solidFill>
              <a:latin typeface="Arial"/>
              <a:rtl val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866437" y="1523862"/>
            <a:ext cx="1351280" cy="350451"/>
          </a:xfrm>
          <a:prstGeom prst="roundRect">
            <a:avLst>
              <a:gd name="adj" fmla="val 37575"/>
            </a:avLst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FFFF"/>
                </a:solidFill>
                <a:latin typeface="Arial"/>
                <a:rtl val="0"/>
              </a:rPr>
              <a:t>Controller</a:t>
            </a:r>
            <a:endParaRPr lang="en-US" sz="1400" dirty="0">
              <a:solidFill>
                <a:srgbClr val="FFFFFF"/>
              </a:solidFill>
              <a:latin typeface="Arial"/>
              <a:rtl val="0"/>
            </a:endParaRPr>
          </a:p>
        </p:txBody>
      </p:sp>
      <p:sp>
        <p:nvSpPr>
          <p:cNvPr id="62" name="Title 2"/>
          <p:cNvSpPr>
            <a:spLocks noGrp="1"/>
          </p:cNvSpPr>
          <p:nvPr>
            <p:ph type="title"/>
          </p:nvPr>
        </p:nvSpPr>
        <p:spPr>
          <a:xfrm>
            <a:off x="457200" y="73136"/>
            <a:ext cx="8229600" cy="620652"/>
          </a:xfrm>
        </p:spPr>
        <p:txBody>
          <a:bodyPr/>
          <a:lstStyle/>
          <a:p>
            <a:r>
              <a:rPr lang="en-US" dirty="0" smtClean="0"/>
              <a:t>Core Models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790714" y="2302961"/>
            <a:ext cx="1256576" cy="1308213"/>
            <a:chOff x="6268174" y="2312486"/>
            <a:chExt cx="1256576" cy="1308213"/>
          </a:xfrm>
        </p:grpSpPr>
        <p:sp>
          <p:nvSpPr>
            <p:cNvPr id="4" name="Rounded Rectangle 3"/>
            <p:cNvSpPr/>
            <p:nvPr/>
          </p:nvSpPr>
          <p:spPr>
            <a:xfrm>
              <a:off x="6268174" y="2692544"/>
              <a:ext cx="799376" cy="47095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Service</a:t>
              </a:r>
            </a:p>
            <a:p>
              <a:pPr algn="ctr"/>
              <a:r>
                <a:rPr lang="en-US" sz="1200" b="1" dirty="0" smtClean="0"/>
                <a:t>Instance</a:t>
              </a:r>
              <a:endParaRPr lang="en-US" sz="1200" b="1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6420574" y="2844944"/>
              <a:ext cx="799376" cy="47095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Service</a:t>
              </a:r>
            </a:p>
            <a:p>
              <a:pPr algn="ctr"/>
              <a:r>
                <a:rPr lang="en-US" sz="1200" b="1" dirty="0" smtClean="0"/>
                <a:t>Instance</a:t>
              </a:r>
              <a:endParaRPr lang="en-US" sz="1200" b="1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572974" y="2997344"/>
              <a:ext cx="799376" cy="47095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Service</a:t>
              </a:r>
            </a:p>
            <a:p>
              <a:pPr algn="ctr"/>
              <a:r>
                <a:rPr lang="en-US" sz="1200" b="1" dirty="0" smtClean="0"/>
                <a:t>Instance</a:t>
              </a:r>
              <a:endParaRPr lang="en-US" sz="1200" b="1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725374" y="3149744"/>
              <a:ext cx="799376" cy="47095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Service</a:t>
              </a:r>
            </a:p>
            <a:p>
              <a:pPr algn="ctr"/>
              <a:r>
                <a:rPr lang="en-US" sz="1200" b="1" dirty="0" smtClean="0"/>
                <a:t>Instance</a:t>
              </a:r>
              <a:endParaRPr lang="en-US" sz="1200" b="1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6667862" y="2312486"/>
              <a:ext cx="4092" cy="38005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5695339" y="2918082"/>
            <a:ext cx="1543774" cy="466725"/>
            <a:chOff x="5172799" y="2918082"/>
            <a:chExt cx="1543774" cy="466725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5172799" y="2918082"/>
              <a:ext cx="1086574" cy="9525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5325199" y="3070482"/>
              <a:ext cx="1086574" cy="9525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5477599" y="3222882"/>
              <a:ext cx="1086574" cy="9525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5629999" y="3375282"/>
              <a:ext cx="1086574" cy="9525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4904764" y="2302961"/>
            <a:ext cx="1256576" cy="1308213"/>
            <a:chOff x="4382224" y="2312486"/>
            <a:chExt cx="1256576" cy="1308213"/>
          </a:xfrm>
        </p:grpSpPr>
        <p:sp>
          <p:nvSpPr>
            <p:cNvPr id="15" name="Rounded Rectangle 14"/>
            <p:cNvSpPr/>
            <p:nvPr/>
          </p:nvSpPr>
          <p:spPr>
            <a:xfrm>
              <a:off x="4382224" y="2692544"/>
              <a:ext cx="799376" cy="470955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Service</a:t>
              </a:r>
            </a:p>
            <a:p>
              <a:pPr algn="ctr"/>
              <a:r>
                <a:rPr lang="en-US" sz="1200" b="1" dirty="0" smtClean="0"/>
                <a:t>Instance</a:t>
              </a:r>
              <a:endParaRPr lang="en-US" sz="1200" b="1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4534624" y="2844944"/>
              <a:ext cx="799376" cy="470955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Service</a:t>
              </a:r>
            </a:p>
            <a:p>
              <a:pPr algn="ctr"/>
              <a:r>
                <a:rPr lang="en-US" sz="1200" b="1" dirty="0" smtClean="0"/>
                <a:t>Instance</a:t>
              </a:r>
              <a:endParaRPr lang="en-US" sz="1200" b="1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687024" y="2997344"/>
              <a:ext cx="799376" cy="470955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Service</a:t>
              </a:r>
            </a:p>
            <a:p>
              <a:pPr algn="ctr"/>
              <a:r>
                <a:rPr lang="en-US" sz="1200" b="1" dirty="0" smtClean="0"/>
                <a:t>Instance</a:t>
              </a:r>
              <a:endParaRPr lang="en-US" sz="1200" b="1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839424" y="3149744"/>
              <a:ext cx="799376" cy="470955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Service</a:t>
              </a:r>
            </a:p>
            <a:p>
              <a:pPr algn="ctr"/>
              <a:r>
                <a:rPr lang="en-US" sz="1200" b="1" dirty="0" smtClean="0"/>
                <a:t>Instance</a:t>
              </a:r>
              <a:endParaRPr lang="en-US" sz="1200" b="1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>
              <a:off x="4781912" y="2312486"/>
              <a:ext cx="4092" cy="38005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827715" y="2927607"/>
            <a:ext cx="1543774" cy="466725"/>
            <a:chOff x="3305175" y="2927607"/>
            <a:chExt cx="1543774" cy="466725"/>
          </a:xfrm>
        </p:grpSpPr>
        <p:cxnSp>
          <p:nvCxnSpPr>
            <p:cNvPr id="21" name="Straight Arrow Connector 20"/>
            <p:cNvCxnSpPr/>
            <p:nvPr/>
          </p:nvCxnSpPr>
          <p:spPr>
            <a:xfrm flipV="1">
              <a:off x="3305175" y="2927607"/>
              <a:ext cx="1086574" cy="9525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3457575" y="3080007"/>
              <a:ext cx="1086574" cy="9525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3609975" y="3232407"/>
              <a:ext cx="1086574" cy="9525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3762375" y="3384807"/>
              <a:ext cx="1086574" cy="9525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3614724" y="969673"/>
            <a:ext cx="1507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rtl val="0"/>
              </a:rPr>
              <a:t>Service Graph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31910" y="1912869"/>
            <a:ext cx="63642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rtl val="0"/>
              </a:rPr>
              <a:t>vOLT</a:t>
            </a:r>
            <a:endParaRPr lang="en-US" dirty="0">
              <a:rtl val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641624" y="1522278"/>
            <a:ext cx="1351280" cy="790208"/>
          </a:xfrm>
          <a:prstGeom prst="round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Arial"/>
              <a:rtl val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55403" y="1908356"/>
            <a:ext cx="54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rtl val="0"/>
              </a:rPr>
              <a:t>vSG</a:t>
            </a:r>
            <a:endParaRPr lang="en-US" dirty="0">
              <a:rtl val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523523" y="1522278"/>
            <a:ext cx="1351280" cy="790208"/>
          </a:xfrm>
          <a:prstGeom prst="round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Arial"/>
              <a:rtl val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73687" y="1941858"/>
            <a:ext cx="8261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rtl val="0"/>
              </a:rPr>
              <a:t>vRouter</a:t>
            </a:r>
            <a:endParaRPr lang="en-US" dirty="0">
              <a:rtl val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103708" y="1917382"/>
            <a:ext cx="53791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992904" y="1917382"/>
            <a:ext cx="530619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2752428" y="1519376"/>
            <a:ext cx="1351280" cy="350451"/>
          </a:xfrm>
          <a:prstGeom prst="roundRect">
            <a:avLst>
              <a:gd name="adj" fmla="val 35820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FFFF"/>
                </a:solidFill>
                <a:latin typeface="Arial"/>
                <a:rtl val="0"/>
              </a:rPr>
              <a:t>Controller</a:t>
            </a:r>
            <a:endParaRPr lang="en-US" sz="1400" dirty="0">
              <a:solidFill>
                <a:srgbClr val="FFFFFF"/>
              </a:solidFill>
              <a:latin typeface="Arial"/>
              <a:rtl val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028339" y="2302961"/>
            <a:ext cx="1256576" cy="1308213"/>
            <a:chOff x="2505799" y="2302961"/>
            <a:chExt cx="1256576" cy="1308213"/>
          </a:xfrm>
        </p:grpSpPr>
        <p:sp>
          <p:nvSpPr>
            <p:cNvPr id="38" name="Rounded Rectangle 37"/>
            <p:cNvSpPr/>
            <p:nvPr/>
          </p:nvSpPr>
          <p:spPr>
            <a:xfrm>
              <a:off x="2505799" y="2683019"/>
              <a:ext cx="799376" cy="47095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Service</a:t>
              </a:r>
            </a:p>
            <a:p>
              <a:pPr algn="ctr"/>
              <a:r>
                <a:rPr lang="en-US" sz="1200" b="1" dirty="0" smtClean="0"/>
                <a:t>Instance</a:t>
              </a:r>
              <a:endParaRPr lang="en-US" sz="1200" b="1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2658199" y="2835419"/>
              <a:ext cx="799376" cy="47095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Service</a:t>
              </a:r>
            </a:p>
            <a:p>
              <a:pPr algn="ctr"/>
              <a:r>
                <a:rPr lang="en-US" sz="1200" b="1" dirty="0" smtClean="0"/>
                <a:t>Instance</a:t>
              </a:r>
              <a:endParaRPr lang="en-US" sz="1200" b="1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2810599" y="2987819"/>
              <a:ext cx="799376" cy="47095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Service</a:t>
              </a:r>
            </a:p>
            <a:p>
              <a:pPr algn="ctr"/>
              <a:r>
                <a:rPr lang="en-US" sz="1200" b="1" dirty="0" smtClean="0"/>
                <a:t>Instance</a:t>
              </a:r>
              <a:endParaRPr lang="en-US" sz="1200" b="1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2962999" y="3140219"/>
              <a:ext cx="799376" cy="47095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Service</a:t>
              </a:r>
            </a:p>
            <a:p>
              <a:pPr algn="ctr"/>
              <a:r>
                <a:rPr lang="en-US" sz="1200" b="1" dirty="0" smtClean="0"/>
                <a:t>Instance</a:t>
              </a:r>
              <a:endParaRPr lang="en-US" sz="1200" b="1" dirty="0"/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H="1">
              <a:off x="2905487" y="2302961"/>
              <a:ext cx="4092" cy="38005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870529" y="1522278"/>
            <a:ext cx="1881899" cy="790208"/>
            <a:chOff x="347989" y="1522278"/>
            <a:chExt cx="1881899" cy="790208"/>
          </a:xfrm>
        </p:grpSpPr>
        <p:sp>
          <p:nvSpPr>
            <p:cNvPr id="45" name="TextBox 44"/>
            <p:cNvSpPr txBox="1"/>
            <p:nvPr/>
          </p:nvSpPr>
          <p:spPr>
            <a:xfrm>
              <a:off x="562733" y="1874313"/>
              <a:ext cx="92179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>
                  <a:rtl val="0"/>
                </a:rPr>
                <a:t>R-CORD</a:t>
              </a:r>
              <a:endParaRPr lang="en-US" dirty="0" smtClean="0">
                <a:rtl val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>
              <a:off x="1699269" y="1917382"/>
              <a:ext cx="53061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ounded Rectangle 43"/>
            <p:cNvSpPr/>
            <p:nvPr/>
          </p:nvSpPr>
          <p:spPr>
            <a:xfrm>
              <a:off x="347989" y="1522278"/>
              <a:ext cx="1351280" cy="790208"/>
            </a:xfrm>
            <a:prstGeom prst="round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Arial"/>
                <a:rtl val="0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131203" y="3871810"/>
            <a:ext cx="687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rtl val="0"/>
              </a:rPr>
              <a:t>Service Chain = At the granularity of subscribers (or subscriber classes)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932240" y="2927607"/>
            <a:ext cx="1553299" cy="457615"/>
            <a:chOff x="1409700" y="2927607"/>
            <a:chExt cx="1553299" cy="457615"/>
          </a:xfrm>
        </p:grpSpPr>
        <p:cxnSp>
          <p:nvCxnSpPr>
            <p:cNvPr id="49" name="Straight Arrow Connector 48"/>
            <p:cNvCxnSpPr/>
            <p:nvPr/>
          </p:nvCxnSpPr>
          <p:spPr>
            <a:xfrm flipV="1">
              <a:off x="1876425" y="3375697"/>
              <a:ext cx="1086574" cy="9525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V="1">
              <a:off x="1724025" y="3212323"/>
              <a:ext cx="1086574" cy="9525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V="1">
              <a:off x="1409700" y="2927607"/>
              <a:ext cx="1086574" cy="9525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V="1">
              <a:off x="1562100" y="3080007"/>
              <a:ext cx="1086574" cy="9525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1142389" y="2692544"/>
            <a:ext cx="1256576" cy="928155"/>
            <a:chOff x="619849" y="2702069"/>
            <a:chExt cx="1256576" cy="928155"/>
          </a:xfrm>
        </p:grpSpPr>
        <p:sp>
          <p:nvSpPr>
            <p:cNvPr id="54" name="Rounded Rectangle 53"/>
            <p:cNvSpPr/>
            <p:nvPr/>
          </p:nvSpPr>
          <p:spPr>
            <a:xfrm>
              <a:off x="619849" y="2702069"/>
              <a:ext cx="799376" cy="4709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/>
                <a:t>Subscriber</a:t>
              </a:r>
              <a:endParaRPr lang="en-US" sz="1000" b="1" dirty="0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772249" y="2854469"/>
              <a:ext cx="799376" cy="4709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/>
                <a:t>Subscriber</a:t>
              </a:r>
              <a:endParaRPr lang="en-US" sz="1000" b="1" dirty="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924649" y="3006869"/>
              <a:ext cx="799376" cy="4709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/>
                <a:t>Subscriber</a:t>
              </a:r>
              <a:endParaRPr lang="en-US" sz="1000" b="1" dirty="0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1077049" y="3159269"/>
              <a:ext cx="799376" cy="4709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/>
                <a:t>CORD</a:t>
              </a:r>
            </a:p>
            <a:p>
              <a:pPr algn="ctr"/>
              <a:r>
                <a:rPr lang="en-US" sz="1000" b="1" dirty="0" smtClean="0"/>
                <a:t>Subscriber</a:t>
              </a:r>
              <a:endParaRPr lang="en-US" sz="1000" b="1" dirty="0"/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2752428" y="1522278"/>
            <a:ext cx="1351280" cy="790208"/>
          </a:xfrm>
          <a:prstGeom prst="round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Arial"/>
              <a:rtl val="0"/>
            </a:endParaRPr>
          </a:p>
        </p:txBody>
      </p:sp>
      <p:cxnSp>
        <p:nvCxnSpPr>
          <p:cNvPr id="59" name="Straight Arrow Connector 58"/>
          <p:cNvCxnSpPr>
            <a:stCxn id="44" idx="2"/>
            <a:endCxn id="54" idx="0"/>
          </p:cNvCxnSpPr>
          <p:nvPr/>
        </p:nvCxnSpPr>
        <p:spPr>
          <a:xfrm flipH="1">
            <a:off x="1542077" y="2312486"/>
            <a:ext cx="4092" cy="3800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64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ounded Rectangle 70"/>
          <p:cNvSpPr/>
          <p:nvPr/>
        </p:nvSpPr>
        <p:spPr>
          <a:xfrm>
            <a:off x="2325757" y="2467822"/>
            <a:ext cx="1918253" cy="5080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CORD</a:t>
            </a:r>
            <a:endParaRPr lang="en-US" sz="2000" dirty="0"/>
          </a:p>
        </p:txBody>
      </p:sp>
      <p:grpSp>
        <p:nvGrpSpPr>
          <p:cNvPr id="3" name="Group 2"/>
          <p:cNvGrpSpPr/>
          <p:nvPr/>
        </p:nvGrpSpPr>
        <p:grpSpPr>
          <a:xfrm>
            <a:off x="7542896" y="941931"/>
            <a:ext cx="1341089" cy="646331"/>
            <a:chOff x="7254240" y="1373646"/>
            <a:chExt cx="1341089" cy="646331"/>
          </a:xfrm>
        </p:grpSpPr>
        <p:sp>
          <p:nvSpPr>
            <p:cNvPr id="136" name="Right Brace 135"/>
            <p:cNvSpPr/>
            <p:nvPr/>
          </p:nvSpPr>
          <p:spPr>
            <a:xfrm>
              <a:off x="7254240" y="1381759"/>
              <a:ext cx="111760" cy="609601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7476113" y="1373646"/>
              <a:ext cx="11192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Use Cases</a:t>
              </a:r>
            </a:p>
            <a:p>
              <a:pPr algn="ctr"/>
              <a:r>
                <a:rPr lang="en-US" dirty="0" smtClean="0"/>
                <a:t>(Trials)</a:t>
              </a:r>
              <a:endParaRPr lang="en-US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542896" y="2398656"/>
            <a:ext cx="1375938" cy="646331"/>
            <a:chOff x="7254240" y="2409966"/>
            <a:chExt cx="1375938" cy="646331"/>
          </a:xfrm>
        </p:grpSpPr>
        <p:sp>
          <p:nvSpPr>
            <p:cNvPr id="138" name="Right Brace 137"/>
            <p:cNvSpPr/>
            <p:nvPr/>
          </p:nvSpPr>
          <p:spPr>
            <a:xfrm>
              <a:off x="7254240" y="2418079"/>
              <a:ext cx="111760" cy="609601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7488776" y="2409966"/>
              <a:ext cx="114140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Extensible</a:t>
              </a:r>
            </a:p>
            <a:p>
              <a:pPr algn="ctr"/>
              <a:r>
                <a:rPr lang="en-US" dirty="0" smtClean="0"/>
                <a:t>Platform</a:t>
              </a:r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491142" y="3840993"/>
            <a:ext cx="1103032" cy="646331"/>
            <a:chOff x="7254240" y="3453006"/>
            <a:chExt cx="1103032" cy="646331"/>
          </a:xfrm>
        </p:grpSpPr>
        <p:sp>
          <p:nvSpPr>
            <p:cNvPr id="140" name="Right Brace 139"/>
            <p:cNvSpPr/>
            <p:nvPr/>
          </p:nvSpPr>
          <p:spPr>
            <a:xfrm>
              <a:off x="7254240" y="3454399"/>
              <a:ext cx="111760" cy="609601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7414385" y="3453006"/>
              <a:ext cx="9428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Building</a:t>
              </a:r>
            </a:p>
            <a:p>
              <a:pPr algn="ctr"/>
              <a:r>
                <a:rPr lang="en-US" dirty="0" smtClean="0"/>
                <a:t>Blocks</a:t>
              </a:r>
              <a:endParaRPr lang="en-US" dirty="0"/>
            </a:p>
          </p:txBody>
        </p:sp>
      </p:grpSp>
      <p:sp>
        <p:nvSpPr>
          <p:cNvPr id="58" name="Title 2"/>
          <p:cNvSpPr>
            <a:spLocks noGrp="1"/>
          </p:cNvSpPr>
          <p:nvPr>
            <p:ph type="title"/>
          </p:nvPr>
        </p:nvSpPr>
        <p:spPr>
          <a:xfrm>
            <a:off x="457200" y="73136"/>
            <a:ext cx="8229600" cy="620652"/>
          </a:xfrm>
        </p:spPr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cxnSp>
        <p:nvCxnSpPr>
          <p:cNvPr id="6" name="Straight Connector 5"/>
          <p:cNvCxnSpPr>
            <a:stCxn id="49" idx="2"/>
            <a:endCxn id="71" idx="0"/>
          </p:cNvCxnSpPr>
          <p:nvPr/>
        </p:nvCxnSpPr>
        <p:spPr>
          <a:xfrm>
            <a:off x="1170319" y="1381759"/>
            <a:ext cx="2114565" cy="1086063"/>
          </a:xfrm>
          <a:prstGeom prst="line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0" idx="2"/>
            <a:endCxn id="71" idx="0"/>
          </p:cNvCxnSpPr>
          <p:nvPr/>
        </p:nvCxnSpPr>
        <p:spPr>
          <a:xfrm>
            <a:off x="2200358" y="1381759"/>
            <a:ext cx="1084526" cy="1086063"/>
          </a:xfrm>
          <a:prstGeom prst="line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3" idx="2"/>
            <a:endCxn id="71" idx="0"/>
          </p:cNvCxnSpPr>
          <p:nvPr/>
        </p:nvCxnSpPr>
        <p:spPr>
          <a:xfrm flipH="1">
            <a:off x="3284884" y="1381759"/>
            <a:ext cx="7390" cy="1086063"/>
          </a:xfrm>
          <a:prstGeom prst="line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1" idx="2"/>
            <a:endCxn id="71" idx="0"/>
          </p:cNvCxnSpPr>
          <p:nvPr/>
        </p:nvCxnSpPr>
        <p:spPr>
          <a:xfrm flipH="1">
            <a:off x="3284884" y="1381759"/>
            <a:ext cx="1197395" cy="1086063"/>
          </a:xfrm>
          <a:prstGeom prst="line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1" idx="2"/>
            <a:endCxn id="43" idx="0"/>
          </p:cNvCxnSpPr>
          <p:nvPr/>
        </p:nvCxnSpPr>
        <p:spPr>
          <a:xfrm flipH="1">
            <a:off x="2092579" y="2975822"/>
            <a:ext cx="1192305" cy="975341"/>
          </a:xfrm>
          <a:prstGeom prst="line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1" idx="2"/>
            <a:endCxn id="44" idx="0"/>
          </p:cNvCxnSpPr>
          <p:nvPr/>
        </p:nvCxnSpPr>
        <p:spPr>
          <a:xfrm flipH="1">
            <a:off x="3282875" y="2975822"/>
            <a:ext cx="2009" cy="966124"/>
          </a:xfrm>
          <a:prstGeom prst="line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1" idx="2"/>
          </p:cNvCxnSpPr>
          <p:nvPr/>
        </p:nvCxnSpPr>
        <p:spPr>
          <a:xfrm>
            <a:off x="3284884" y="2975822"/>
            <a:ext cx="1069628" cy="975341"/>
          </a:xfrm>
          <a:prstGeom prst="line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9" name="Picture 48" descr="china-unicom-seeklogo.com.eps">
            <a:extLst>
              <a:ext uri="{FF2B5EF4-FFF2-40B4-BE49-F238E27FC236}">
                <a16:creationId xmlns:a16="http://schemas.microsoft.com/office/drawing/2014/main" xmlns="" id="{E0829B8F-375D-3648-83E6-2F37504FE90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28" y="1065440"/>
            <a:ext cx="696182" cy="316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xmlns="" id="{9DF47B48-98CA-3C48-AE40-D032F6AB0AE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2460" y="1133732"/>
            <a:ext cx="875795" cy="248027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xmlns="" id="{056E0A97-4C81-314B-97F3-E38F2D7BA435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5622" y="1103672"/>
            <a:ext cx="1073314" cy="278087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xmlns="" id="{DCDEB813-1ADB-C646-B193-5E54A7846A1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5955" b="14530"/>
          <a:stretch/>
        </p:blipFill>
        <p:spPr>
          <a:xfrm>
            <a:off x="28298" y="934278"/>
            <a:ext cx="549880" cy="44748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xmlns="" id="{52520029-79ED-AB41-B534-B8F32DA22495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82305" y="1103672"/>
            <a:ext cx="819937" cy="278087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xmlns="" id="{B168CFF5-E6D9-5048-A6F5-FC595A96E7C5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2737" y="1083676"/>
            <a:ext cx="909503" cy="298083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xmlns="" id="{338886FB-0C96-4C48-84F5-70C23804A7C7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799"/>
          <a:stretch/>
        </p:blipFill>
        <p:spPr>
          <a:xfrm>
            <a:off x="5143048" y="1148436"/>
            <a:ext cx="1152166" cy="233323"/>
          </a:xfrm>
          <a:prstGeom prst="rect">
            <a:avLst/>
          </a:prstGeom>
        </p:spPr>
      </p:pic>
      <p:cxnSp>
        <p:nvCxnSpPr>
          <p:cNvPr id="37" name="Straight Connector 36"/>
          <p:cNvCxnSpPr>
            <a:stCxn id="71" idx="0"/>
            <a:endCxn id="55" idx="2"/>
          </p:cNvCxnSpPr>
          <p:nvPr/>
        </p:nvCxnSpPr>
        <p:spPr>
          <a:xfrm flipV="1">
            <a:off x="3284884" y="1381759"/>
            <a:ext cx="2434247" cy="1086063"/>
          </a:xfrm>
          <a:prstGeom prst="line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71" idx="0"/>
            <a:endCxn id="54" idx="2"/>
          </p:cNvCxnSpPr>
          <p:nvPr/>
        </p:nvCxnSpPr>
        <p:spPr>
          <a:xfrm flipV="1">
            <a:off x="3284884" y="1381759"/>
            <a:ext cx="3572605" cy="1086063"/>
          </a:xfrm>
          <a:prstGeom prst="line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71" idx="0"/>
            <a:endCxn id="52" idx="2"/>
          </p:cNvCxnSpPr>
          <p:nvPr/>
        </p:nvCxnSpPr>
        <p:spPr>
          <a:xfrm flipH="1" flipV="1">
            <a:off x="303238" y="1381759"/>
            <a:ext cx="2981646" cy="1086063"/>
          </a:xfrm>
          <a:prstGeom prst="line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71" idx="2"/>
            <a:endCxn id="5" idx="0"/>
          </p:cNvCxnSpPr>
          <p:nvPr/>
        </p:nvCxnSpPr>
        <p:spPr>
          <a:xfrm flipH="1">
            <a:off x="903521" y="2975822"/>
            <a:ext cx="2381363" cy="979552"/>
          </a:xfrm>
          <a:prstGeom prst="line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71" idx="2"/>
            <a:endCxn id="56" idx="0"/>
          </p:cNvCxnSpPr>
          <p:nvPr/>
        </p:nvCxnSpPr>
        <p:spPr>
          <a:xfrm>
            <a:off x="3284884" y="2975822"/>
            <a:ext cx="2378584" cy="975163"/>
          </a:xfrm>
          <a:prstGeom prst="line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44943" y="3955374"/>
            <a:ext cx="917156" cy="456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VOLTHA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1634001" y="3951163"/>
            <a:ext cx="917156" cy="456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xRAN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2824297" y="3941946"/>
            <a:ext cx="917156" cy="456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Fabric</a:t>
            </a:r>
            <a:endParaRPr lang="en-US" sz="1600" dirty="0"/>
          </a:p>
        </p:txBody>
      </p:sp>
      <p:sp>
        <p:nvSpPr>
          <p:cNvPr id="45" name="Rectangle 44"/>
          <p:cNvSpPr/>
          <p:nvPr/>
        </p:nvSpPr>
        <p:spPr>
          <a:xfrm>
            <a:off x="4017836" y="3936116"/>
            <a:ext cx="917156" cy="456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vEPC</a:t>
            </a:r>
            <a:endParaRPr lang="en-US" sz="1600" dirty="0"/>
          </a:p>
        </p:txBody>
      </p:sp>
      <p:sp>
        <p:nvSpPr>
          <p:cNvPr id="56" name="Rectangle 55"/>
          <p:cNvSpPr/>
          <p:nvPr/>
        </p:nvSpPr>
        <p:spPr>
          <a:xfrm>
            <a:off x="5204890" y="3950985"/>
            <a:ext cx="917156" cy="456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r-IN" sz="1600" dirty="0" smtClean="0"/>
              <a:t>…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2300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ounded Rectangle 104"/>
          <p:cNvSpPr/>
          <p:nvPr/>
        </p:nvSpPr>
        <p:spPr>
          <a:xfrm>
            <a:off x="2265557" y="756637"/>
            <a:ext cx="3552992" cy="3652285"/>
          </a:xfrm>
          <a:prstGeom prst="roundRect">
            <a:avLst>
              <a:gd name="adj" fmla="val 6537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ounded Rectangle 90"/>
          <p:cNvSpPr/>
          <p:nvPr/>
        </p:nvSpPr>
        <p:spPr>
          <a:xfrm>
            <a:off x="2470965" y="962045"/>
            <a:ext cx="3552992" cy="3652285"/>
          </a:xfrm>
          <a:prstGeom prst="roundRect">
            <a:avLst>
              <a:gd name="adj" fmla="val 6537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itle 2"/>
          <p:cNvSpPr>
            <a:spLocks noGrp="1"/>
          </p:cNvSpPr>
          <p:nvPr>
            <p:ph type="title"/>
          </p:nvPr>
        </p:nvSpPr>
        <p:spPr>
          <a:xfrm>
            <a:off x="457200" y="73136"/>
            <a:ext cx="8229600" cy="620652"/>
          </a:xfrm>
        </p:spPr>
        <p:txBody>
          <a:bodyPr/>
          <a:lstStyle/>
          <a:p>
            <a:r>
              <a:rPr lang="en-US" dirty="0" smtClean="0"/>
              <a:t>Core Models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6438683" y="1747950"/>
            <a:ext cx="1227397" cy="699009"/>
            <a:chOff x="5898964" y="3460648"/>
            <a:chExt cx="1361440" cy="810528"/>
          </a:xfrm>
        </p:grpSpPr>
        <p:sp>
          <p:nvSpPr>
            <p:cNvPr id="49" name="Rounded Rectangle 48"/>
            <p:cNvSpPr/>
            <p:nvPr/>
          </p:nvSpPr>
          <p:spPr>
            <a:xfrm>
              <a:off x="5898964" y="3460648"/>
              <a:ext cx="1361440" cy="350451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FFFFFF"/>
                  </a:solidFill>
                  <a:latin typeface="Arial"/>
                  <a:rtl val="0"/>
                </a:rPr>
                <a:t>Controller</a:t>
              </a:r>
              <a:endParaRPr lang="en-US" sz="1400" dirty="0">
                <a:solidFill>
                  <a:srgbClr val="FFFFFF"/>
                </a:solidFill>
                <a:latin typeface="Arial"/>
                <a:rtl val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098344" y="3876072"/>
              <a:ext cx="999492" cy="392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 smtClean="0">
                  <a:rtl val="0"/>
                </a:rPr>
                <a:t>vHSS</a:t>
              </a:r>
              <a:endParaRPr lang="en-US" sz="1600" dirty="0">
                <a:rtl val="0"/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5909124" y="3480968"/>
              <a:ext cx="1351280" cy="790208"/>
            </a:xfrm>
            <a:prstGeom prst="roundRect">
              <a:avLst/>
            </a:prstGeom>
            <a:noFill/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Arial"/>
                <a:rtl val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17834" y="2347004"/>
            <a:ext cx="1218237" cy="681485"/>
            <a:chOff x="2905528" y="3385435"/>
            <a:chExt cx="1351280" cy="790208"/>
          </a:xfrm>
        </p:grpSpPr>
        <p:sp>
          <p:nvSpPr>
            <p:cNvPr id="52" name="Rounded Rectangle 51"/>
            <p:cNvSpPr/>
            <p:nvPr/>
          </p:nvSpPr>
          <p:spPr>
            <a:xfrm>
              <a:off x="2905528" y="3385435"/>
              <a:ext cx="1351280" cy="790208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Arial"/>
                <a:rtl val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139704" y="3589227"/>
              <a:ext cx="74473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>
                  <a:rtl val="0"/>
                </a:rPr>
                <a:t>eNB</a:t>
              </a:r>
              <a:endParaRPr lang="en-US" dirty="0">
                <a:rtl val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641555" y="1143000"/>
            <a:ext cx="3806288" cy="3652285"/>
            <a:chOff x="2311944" y="813389"/>
            <a:chExt cx="3806288" cy="3652285"/>
          </a:xfrm>
        </p:grpSpPr>
        <p:sp>
          <p:nvSpPr>
            <p:cNvPr id="55" name="Rounded Rectangle 54"/>
            <p:cNvSpPr/>
            <p:nvPr/>
          </p:nvSpPr>
          <p:spPr>
            <a:xfrm>
              <a:off x="2311944" y="813389"/>
              <a:ext cx="3552992" cy="3652285"/>
            </a:xfrm>
            <a:prstGeom prst="roundRect">
              <a:avLst>
                <a:gd name="adj" fmla="val 6537"/>
              </a:avLst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4319247" y="2537202"/>
              <a:ext cx="1227397" cy="707734"/>
              <a:chOff x="4108924" y="1499229"/>
              <a:chExt cx="1361440" cy="820645"/>
            </a:xfrm>
          </p:grpSpPr>
          <p:sp>
            <p:nvSpPr>
              <p:cNvPr id="75" name="Rounded Rectangle 74"/>
              <p:cNvSpPr/>
              <p:nvPr/>
            </p:nvSpPr>
            <p:spPr>
              <a:xfrm>
                <a:off x="4119084" y="1499229"/>
                <a:ext cx="1351280" cy="790207"/>
              </a:xfrm>
              <a:prstGeom prst="round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Arial"/>
                  <a:rtl val="0"/>
                </a:endParaRPr>
              </a:p>
            </p:txBody>
          </p:sp>
          <p:sp>
            <p:nvSpPr>
              <p:cNvPr id="76" name="Rounded Rectangle 75"/>
              <p:cNvSpPr/>
              <p:nvPr/>
            </p:nvSpPr>
            <p:spPr>
              <a:xfrm>
                <a:off x="4108924" y="1501957"/>
                <a:ext cx="1361440" cy="350451"/>
              </a:xfrm>
              <a:prstGeom prst="roundRect">
                <a:avLst>
                  <a:gd name="adj" fmla="val 50000"/>
                </a:avLst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rgbClr val="FFFFFF"/>
                    </a:solidFill>
                    <a:latin typeface="Arial"/>
                    <a:rtl val="0"/>
                  </a:rPr>
                  <a:t>Controller</a:t>
                </a:r>
                <a:endParaRPr lang="en-US" sz="1400" dirty="0">
                  <a:solidFill>
                    <a:srgbClr val="FFFFFF"/>
                  </a:solidFill>
                  <a:latin typeface="Arial"/>
                  <a:rtl val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4403994" y="1813105"/>
                <a:ext cx="804397" cy="50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400" dirty="0" smtClean="0">
                    <a:rtl val="0"/>
                  </a:rPr>
                  <a:t>SPGW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1400" dirty="0" smtClean="0">
                    <a:rtl val="0"/>
                  </a:rPr>
                  <a:t>Control</a:t>
                </a:r>
                <a:endParaRPr lang="en-US" sz="1400" dirty="0">
                  <a:rtl val="0"/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2519565" y="1427185"/>
              <a:ext cx="1227397" cy="689070"/>
              <a:chOff x="2895368" y="3376640"/>
              <a:chExt cx="1361440" cy="799003"/>
            </a:xfrm>
          </p:grpSpPr>
          <p:sp>
            <p:nvSpPr>
              <p:cNvPr id="73" name="Rounded Rectangle 72"/>
              <p:cNvSpPr/>
              <p:nvPr/>
            </p:nvSpPr>
            <p:spPr>
              <a:xfrm>
                <a:off x="2895368" y="3376640"/>
                <a:ext cx="1361440" cy="350451"/>
              </a:xfrm>
              <a:prstGeom prst="roundRect">
                <a:avLst>
                  <a:gd name="adj" fmla="val 50000"/>
                </a:avLst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rgbClr val="FFFFFF"/>
                    </a:solidFill>
                    <a:latin typeface="Arial"/>
                    <a:rtl val="0"/>
                  </a:rPr>
                  <a:t>Controller</a:t>
                </a:r>
                <a:endParaRPr lang="en-US" sz="1400" dirty="0">
                  <a:solidFill>
                    <a:srgbClr val="FFFFFF"/>
                  </a:solidFill>
                  <a:latin typeface="Arial"/>
                  <a:rtl val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3203720" y="3780539"/>
                <a:ext cx="744736" cy="3568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err="1" smtClean="0">
                    <a:rtl val="0"/>
                  </a:rPr>
                  <a:t>vMME</a:t>
                </a:r>
                <a:endParaRPr lang="en-US" sz="1400" dirty="0">
                  <a:rtl val="0"/>
                </a:endParaRPr>
              </a:p>
            </p:txBody>
          </p:sp>
          <p:sp>
            <p:nvSpPr>
              <p:cNvPr id="72" name="Rounded Rectangle 71"/>
              <p:cNvSpPr/>
              <p:nvPr/>
            </p:nvSpPr>
            <p:spPr>
              <a:xfrm>
                <a:off x="2905528" y="3385435"/>
                <a:ext cx="1351280" cy="790208"/>
              </a:xfrm>
              <a:prstGeom prst="roundRect">
                <a:avLst/>
              </a:prstGeom>
              <a:no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Arial"/>
                  <a:rtl val="0"/>
                </a:endParaRP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2514245" y="2545413"/>
              <a:ext cx="1227397" cy="689070"/>
              <a:chOff x="4393720" y="3468480"/>
              <a:chExt cx="1361440" cy="799003"/>
            </a:xfrm>
          </p:grpSpPr>
          <p:sp>
            <p:nvSpPr>
              <p:cNvPr id="70" name="Rounded Rectangle 69"/>
              <p:cNvSpPr/>
              <p:nvPr/>
            </p:nvSpPr>
            <p:spPr>
              <a:xfrm>
                <a:off x="4393720" y="3468480"/>
                <a:ext cx="1361440" cy="350451"/>
              </a:xfrm>
              <a:prstGeom prst="roundRect">
                <a:avLst>
                  <a:gd name="adj" fmla="val 50000"/>
                </a:avLst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rgbClr val="FFFFFF"/>
                    </a:solidFill>
                    <a:latin typeface="Arial"/>
                    <a:rtl val="0"/>
                  </a:rPr>
                  <a:t>Controller</a:t>
                </a:r>
                <a:endParaRPr lang="en-US" sz="1400" dirty="0">
                  <a:solidFill>
                    <a:srgbClr val="FFFFFF"/>
                  </a:solidFill>
                  <a:latin typeface="Arial"/>
                  <a:rtl val="0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4593100" y="3872379"/>
                <a:ext cx="999492" cy="3568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err="1" smtClean="0">
                    <a:rtl val="0"/>
                  </a:rPr>
                  <a:t>vSPGW</a:t>
                </a:r>
                <a:r>
                  <a:rPr lang="en-US" sz="1400" dirty="0" smtClean="0">
                    <a:rtl val="0"/>
                  </a:rPr>
                  <a:t>-c</a:t>
                </a:r>
                <a:endParaRPr lang="en-US" sz="1400" dirty="0">
                  <a:rtl val="0"/>
                </a:endParaRPr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>
                <a:off x="4403880" y="3477275"/>
                <a:ext cx="1351280" cy="790208"/>
              </a:xfrm>
              <a:prstGeom prst="roundRect">
                <a:avLst/>
              </a:prstGeom>
              <a:no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Arial"/>
                  <a:rtl val="0"/>
                </a:endParaRP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4336422" y="3631034"/>
              <a:ext cx="1227397" cy="699009"/>
              <a:chOff x="5898964" y="3460648"/>
              <a:chExt cx="1361440" cy="810528"/>
            </a:xfrm>
          </p:grpSpPr>
          <p:sp>
            <p:nvSpPr>
              <p:cNvPr id="67" name="Rounded Rectangle 66"/>
              <p:cNvSpPr/>
              <p:nvPr/>
            </p:nvSpPr>
            <p:spPr>
              <a:xfrm>
                <a:off x="5898964" y="3460648"/>
                <a:ext cx="1361440" cy="350451"/>
              </a:xfrm>
              <a:prstGeom prst="roundRect">
                <a:avLst>
                  <a:gd name="adj" fmla="val 50000"/>
                </a:avLst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rgbClr val="FFFFFF"/>
                    </a:solidFill>
                    <a:latin typeface="Arial"/>
                    <a:rtl val="0"/>
                  </a:rPr>
                  <a:t>Controller</a:t>
                </a:r>
                <a:endParaRPr lang="en-US" sz="1400" dirty="0">
                  <a:solidFill>
                    <a:srgbClr val="FFFFFF"/>
                  </a:solidFill>
                  <a:latin typeface="Arial"/>
                  <a:rtl val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6098344" y="3876072"/>
                <a:ext cx="999492" cy="3568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err="1" smtClean="0">
                    <a:rtl val="0"/>
                  </a:rPr>
                  <a:t>vSPGW</a:t>
                </a:r>
                <a:r>
                  <a:rPr lang="en-US" sz="1400" dirty="0" smtClean="0">
                    <a:rtl val="0"/>
                  </a:rPr>
                  <a:t>-u</a:t>
                </a:r>
                <a:endParaRPr lang="en-US" sz="1400" dirty="0">
                  <a:rtl val="0"/>
                </a:endParaRPr>
              </a:p>
            </p:txBody>
          </p:sp>
          <p:sp>
            <p:nvSpPr>
              <p:cNvPr id="66" name="Rounded Rectangle 65"/>
              <p:cNvSpPr/>
              <p:nvPr/>
            </p:nvSpPr>
            <p:spPr>
              <a:xfrm>
                <a:off x="5909124" y="3480968"/>
                <a:ext cx="1351280" cy="790208"/>
              </a:xfrm>
              <a:prstGeom prst="roundRect">
                <a:avLst/>
              </a:prstGeom>
              <a:no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Arial"/>
                  <a:rtl val="0"/>
                </a:endParaRPr>
              </a:p>
            </p:txBody>
          </p:sp>
        </p:grpSp>
        <p:cxnSp>
          <p:nvCxnSpPr>
            <p:cNvPr id="60" name="Straight Arrow Connector 59"/>
            <p:cNvCxnSpPr>
              <a:stCxn id="64" idx="2"/>
              <a:endCxn id="68" idx="0"/>
            </p:cNvCxnSpPr>
            <p:nvPr/>
          </p:nvCxnSpPr>
          <p:spPr>
            <a:xfrm flipH="1">
              <a:off x="3127943" y="2116253"/>
              <a:ext cx="9900" cy="41921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67" idx="3"/>
              <a:endCxn id="76" idx="1"/>
            </p:cNvCxnSpPr>
            <p:nvPr/>
          </p:nvCxnSpPr>
          <p:spPr>
            <a:xfrm>
              <a:off x="3741641" y="2893738"/>
              <a:ext cx="586766" cy="408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77" idx="2"/>
            </p:cNvCxnSpPr>
            <p:nvPr/>
          </p:nvCxnSpPr>
          <p:spPr>
            <a:xfrm>
              <a:off x="4947865" y="3244934"/>
              <a:ext cx="2256" cy="3861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64" idx="3"/>
            </p:cNvCxnSpPr>
            <p:nvPr/>
          </p:nvCxnSpPr>
          <p:spPr>
            <a:xfrm>
              <a:off x="3746962" y="1775511"/>
              <a:ext cx="2371270" cy="109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Straight Arrow Connector 77"/>
          <p:cNvCxnSpPr>
            <a:endCxn id="67" idx="1"/>
          </p:cNvCxnSpPr>
          <p:nvPr/>
        </p:nvCxnSpPr>
        <p:spPr>
          <a:xfrm>
            <a:off x="1836071" y="2687747"/>
            <a:ext cx="1016944" cy="5356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endCxn id="64" idx="1"/>
          </p:cNvCxnSpPr>
          <p:nvPr/>
        </p:nvCxnSpPr>
        <p:spPr>
          <a:xfrm flipV="1">
            <a:off x="1836071" y="2105122"/>
            <a:ext cx="1022264" cy="5826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6761341" y="2990621"/>
            <a:ext cx="2016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</a:rPr>
              <a:t>Composite</a:t>
            </a:r>
            <a:r>
              <a:rPr lang="en-US" sz="1800" b="1" i="1" dirty="0" smtClean="0">
                <a:solidFill>
                  <a:srgbClr val="0070C0"/>
                </a:solidFill>
              </a:rPr>
              <a:t> Services</a:t>
            </a:r>
            <a:endParaRPr lang="en-US" sz="1800" b="1" i="1" dirty="0">
              <a:solidFill>
                <a:srgbClr val="0070C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762722" y="3525888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smtClean="0">
                <a:solidFill>
                  <a:srgbClr val="0070C0"/>
                </a:solidFill>
              </a:rPr>
              <a:t>Network Slicing</a:t>
            </a:r>
            <a:endParaRPr lang="en-US" sz="1800" b="1" i="1" dirty="0">
              <a:solidFill>
                <a:srgbClr val="0070C0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641555" y="1152938"/>
            <a:ext cx="3552992" cy="497544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EPC-as-a-Service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99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91" grpId="0" animBg="1"/>
      <p:bldP spid="8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ounded Rectangle 70"/>
          <p:cNvSpPr/>
          <p:nvPr/>
        </p:nvSpPr>
        <p:spPr>
          <a:xfrm>
            <a:off x="2325757" y="2467822"/>
            <a:ext cx="1918253" cy="5080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XOS</a:t>
            </a:r>
            <a:endParaRPr lang="en-US" sz="2000" dirty="0"/>
          </a:p>
        </p:txBody>
      </p:sp>
      <p:grpSp>
        <p:nvGrpSpPr>
          <p:cNvPr id="3" name="Group 2"/>
          <p:cNvGrpSpPr/>
          <p:nvPr/>
        </p:nvGrpSpPr>
        <p:grpSpPr>
          <a:xfrm>
            <a:off x="7542896" y="941931"/>
            <a:ext cx="1341089" cy="646331"/>
            <a:chOff x="7254240" y="1373646"/>
            <a:chExt cx="1341089" cy="646331"/>
          </a:xfrm>
        </p:grpSpPr>
        <p:sp>
          <p:nvSpPr>
            <p:cNvPr id="136" name="Right Brace 135"/>
            <p:cNvSpPr/>
            <p:nvPr/>
          </p:nvSpPr>
          <p:spPr>
            <a:xfrm>
              <a:off x="7254240" y="1381759"/>
              <a:ext cx="111760" cy="609601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7476113" y="1373646"/>
              <a:ext cx="11192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Use Cases</a:t>
              </a:r>
            </a:p>
            <a:p>
              <a:pPr algn="ctr"/>
              <a:r>
                <a:rPr lang="en-US" dirty="0" smtClean="0"/>
                <a:t>(Trials)</a:t>
              </a:r>
              <a:endParaRPr lang="en-US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542896" y="2398656"/>
            <a:ext cx="1435345" cy="646331"/>
            <a:chOff x="7254240" y="2409966"/>
            <a:chExt cx="1435345" cy="646331"/>
          </a:xfrm>
        </p:grpSpPr>
        <p:sp>
          <p:nvSpPr>
            <p:cNvPr id="138" name="Right Brace 137"/>
            <p:cNvSpPr/>
            <p:nvPr/>
          </p:nvSpPr>
          <p:spPr>
            <a:xfrm>
              <a:off x="7254240" y="2418079"/>
              <a:ext cx="111760" cy="609601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7429368" y="2409966"/>
              <a:ext cx="126021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Abstraction</a:t>
              </a:r>
            </a:p>
            <a:p>
              <a:pPr algn="ctr"/>
              <a:r>
                <a:rPr lang="en-US" dirty="0" smtClean="0"/>
                <a:t>Layer</a:t>
              </a:r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491142" y="3840993"/>
            <a:ext cx="1103032" cy="646331"/>
            <a:chOff x="7254240" y="3453006"/>
            <a:chExt cx="1103032" cy="646331"/>
          </a:xfrm>
        </p:grpSpPr>
        <p:sp>
          <p:nvSpPr>
            <p:cNvPr id="140" name="Right Brace 139"/>
            <p:cNvSpPr/>
            <p:nvPr/>
          </p:nvSpPr>
          <p:spPr>
            <a:xfrm>
              <a:off x="7254240" y="3454399"/>
              <a:ext cx="111760" cy="609601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7414385" y="3453006"/>
              <a:ext cx="9428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Building</a:t>
              </a:r>
            </a:p>
            <a:p>
              <a:pPr algn="ctr"/>
              <a:r>
                <a:rPr lang="en-US" dirty="0" smtClean="0"/>
                <a:t>Blocks</a:t>
              </a:r>
              <a:endParaRPr lang="en-US" dirty="0"/>
            </a:p>
          </p:txBody>
        </p:sp>
      </p:grpSp>
      <p:sp>
        <p:nvSpPr>
          <p:cNvPr id="58" name="Title 2"/>
          <p:cNvSpPr>
            <a:spLocks noGrp="1"/>
          </p:cNvSpPr>
          <p:nvPr>
            <p:ph type="title"/>
          </p:nvPr>
        </p:nvSpPr>
        <p:spPr>
          <a:xfrm>
            <a:off x="457200" y="73136"/>
            <a:ext cx="8229600" cy="620652"/>
          </a:xfrm>
        </p:spPr>
        <p:txBody>
          <a:bodyPr/>
          <a:lstStyle/>
          <a:p>
            <a:r>
              <a:rPr lang="en-US" dirty="0" smtClean="0"/>
              <a:t>XOS: Another Perspective</a:t>
            </a:r>
            <a:endParaRPr lang="en-US" dirty="0"/>
          </a:p>
        </p:txBody>
      </p:sp>
      <p:cxnSp>
        <p:nvCxnSpPr>
          <p:cNvPr id="6" name="Straight Connector 5"/>
          <p:cNvCxnSpPr>
            <a:stCxn id="49" idx="2"/>
            <a:endCxn id="71" idx="0"/>
          </p:cNvCxnSpPr>
          <p:nvPr/>
        </p:nvCxnSpPr>
        <p:spPr>
          <a:xfrm>
            <a:off x="1170319" y="1381759"/>
            <a:ext cx="2114565" cy="1086063"/>
          </a:xfrm>
          <a:prstGeom prst="line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0" idx="2"/>
            <a:endCxn id="71" idx="0"/>
          </p:cNvCxnSpPr>
          <p:nvPr/>
        </p:nvCxnSpPr>
        <p:spPr>
          <a:xfrm>
            <a:off x="2200358" y="1381759"/>
            <a:ext cx="1084526" cy="1086063"/>
          </a:xfrm>
          <a:prstGeom prst="line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3" idx="2"/>
            <a:endCxn id="71" idx="0"/>
          </p:cNvCxnSpPr>
          <p:nvPr/>
        </p:nvCxnSpPr>
        <p:spPr>
          <a:xfrm flipH="1">
            <a:off x="3284884" y="1381759"/>
            <a:ext cx="7390" cy="1086063"/>
          </a:xfrm>
          <a:prstGeom prst="line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1" idx="2"/>
            <a:endCxn id="71" idx="0"/>
          </p:cNvCxnSpPr>
          <p:nvPr/>
        </p:nvCxnSpPr>
        <p:spPr>
          <a:xfrm flipH="1">
            <a:off x="3284884" y="1381759"/>
            <a:ext cx="1197395" cy="1086063"/>
          </a:xfrm>
          <a:prstGeom prst="line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1" idx="2"/>
            <a:endCxn id="43" idx="0"/>
          </p:cNvCxnSpPr>
          <p:nvPr/>
        </p:nvCxnSpPr>
        <p:spPr>
          <a:xfrm flipH="1">
            <a:off x="2092579" y="2975822"/>
            <a:ext cx="1192305" cy="975341"/>
          </a:xfrm>
          <a:prstGeom prst="line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1" idx="2"/>
            <a:endCxn id="44" idx="0"/>
          </p:cNvCxnSpPr>
          <p:nvPr/>
        </p:nvCxnSpPr>
        <p:spPr>
          <a:xfrm flipH="1">
            <a:off x="3282875" y="2975822"/>
            <a:ext cx="2009" cy="966124"/>
          </a:xfrm>
          <a:prstGeom prst="line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1" idx="2"/>
          </p:cNvCxnSpPr>
          <p:nvPr/>
        </p:nvCxnSpPr>
        <p:spPr>
          <a:xfrm>
            <a:off x="3284884" y="2975822"/>
            <a:ext cx="1069628" cy="975341"/>
          </a:xfrm>
          <a:prstGeom prst="line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9" name="Picture 48" descr="china-unicom-seeklogo.com.eps">
            <a:extLst>
              <a:ext uri="{FF2B5EF4-FFF2-40B4-BE49-F238E27FC236}">
                <a16:creationId xmlns:a16="http://schemas.microsoft.com/office/drawing/2014/main" xmlns="" id="{E0829B8F-375D-3648-83E6-2F37504FE90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28" y="1065440"/>
            <a:ext cx="696182" cy="316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xmlns="" id="{9DF47B48-98CA-3C48-AE40-D032F6AB0AE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2460" y="1133732"/>
            <a:ext cx="875795" cy="248027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xmlns="" id="{056E0A97-4C81-314B-97F3-E38F2D7BA435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5622" y="1103672"/>
            <a:ext cx="1073314" cy="278087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xmlns="" id="{DCDEB813-1ADB-C646-B193-5E54A7846A1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5955" b="14530"/>
          <a:stretch/>
        </p:blipFill>
        <p:spPr>
          <a:xfrm>
            <a:off x="28298" y="934278"/>
            <a:ext cx="549880" cy="44748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xmlns="" id="{52520029-79ED-AB41-B534-B8F32DA22495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82305" y="1103672"/>
            <a:ext cx="819937" cy="278087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xmlns="" id="{B168CFF5-E6D9-5048-A6F5-FC595A96E7C5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2737" y="1083676"/>
            <a:ext cx="909503" cy="298083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xmlns="" id="{338886FB-0C96-4C48-84F5-70C23804A7C7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799"/>
          <a:stretch/>
        </p:blipFill>
        <p:spPr>
          <a:xfrm>
            <a:off x="5143048" y="1148436"/>
            <a:ext cx="1152166" cy="233323"/>
          </a:xfrm>
          <a:prstGeom prst="rect">
            <a:avLst/>
          </a:prstGeom>
        </p:spPr>
      </p:pic>
      <p:cxnSp>
        <p:nvCxnSpPr>
          <p:cNvPr id="37" name="Straight Connector 36"/>
          <p:cNvCxnSpPr>
            <a:stCxn id="71" idx="0"/>
            <a:endCxn id="55" idx="2"/>
          </p:cNvCxnSpPr>
          <p:nvPr/>
        </p:nvCxnSpPr>
        <p:spPr>
          <a:xfrm flipV="1">
            <a:off x="3284884" y="1381759"/>
            <a:ext cx="2434247" cy="1086063"/>
          </a:xfrm>
          <a:prstGeom prst="line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71" idx="0"/>
            <a:endCxn id="54" idx="2"/>
          </p:cNvCxnSpPr>
          <p:nvPr/>
        </p:nvCxnSpPr>
        <p:spPr>
          <a:xfrm flipV="1">
            <a:off x="3284884" y="1381759"/>
            <a:ext cx="3572605" cy="1086063"/>
          </a:xfrm>
          <a:prstGeom prst="line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71" idx="0"/>
            <a:endCxn id="52" idx="2"/>
          </p:cNvCxnSpPr>
          <p:nvPr/>
        </p:nvCxnSpPr>
        <p:spPr>
          <a:xfrm flipH="1" flipV="1">
            <a:off x="303238" y="1381759"/>
            <a:ext cx="2981646" cy="1086063"/>
          </a:xfrm>
          <a:prstGeom prst="line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71" idx="2"/>
            <a:endCxn id="5" idx="0"/>
          </p:cNvCxnSpPr>
          <p:nvPr/>
        </p:nvCxnSpPr>
        <p:spPr>
          <a:xfrm flipH="1">
            <a:off x="903521" y="2975822"/>
            <a:ext cx="2381363" cy="979552"/>
          </a:xfrm>
          <a:prstGeom prst="line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71" idx="2"/>
            <a:endCxn id="56" idx="0"/>
          </p:cNvCxnSpPr>
          <p:nvPr/>
        </p:nvCxnSpPr>
        <p:spPr>
          <a:xfrm>
            <a:off x="3284884" y="2975822"/>
            <a:ext cx="2378584" cy="975163"/>
          </a:xfrm>
          <a:prstGeom prst="line">
            <a:avLst/>
          </a:prstGeom>
          <a:ln w="25400" cap="rnd" cmpd="sng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44943" y="3955374"/>
            <a:ext cx="917156" cy="456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VOLTHA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1634001" y="3951163"/>
            <a:ext cx="917156" cy="456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xRAN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2824297" y="3941946"/>
            <a:ext cx="917156" cy="456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Fabric</a:t>
            </a:r>
            <a:endParaRPr lang="en-US" sz="1600" dirty="0"/>
          </a:p>
        </p:txBody>
      </p:sp>
      <p:sp>
        <p:nvSpPr>
          <p:cNvPr id="45" name="Rectangle 44"/>
          <p:cNvSpPr/>
          <p:nvPr/>
        </p:nvSpPr>
        <p:spPr>
          <a:xfrm>
            <a:off x="4017836" y="3936116"/>
            <a:ext cx="917156" cy="456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vEPC</a:t>
            </a:r>
            <a:endParaRPr lang="en-US" sz="1600" dirty="0"/>
          </a:p>
        </p:txBody>
      </p:sp>
      <p:sp>
        <p:nvSpPr>
          <p:cNvPr id="56" name="Rectangle 55"/>
          <p:cNvSpPr/>
          <p:nvPr/>
        </p:nvSpPr>
        <p:spPr>
          <a:xfrm>
            <a:off x="5204890" y="3950985"/>
            <a:ext cx="917156" cy="456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r-IN" sz="1600" dirty="0" smtClean="0"/>
              <a:t>…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6977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637592"/>
            <a:ext cx="8534400" cy="41588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+mn-lt"/>
              </a:rPr>
              <a:t>CORD is a multi-access edge cloud</a:t>
            </a:r>
          </a:p>
          <a:p>
            <a:pPr lvl="1"/>
            <a:r>
              <a:rPr lang="en-US" sz="1800" dirty="0" smtClean="0">
                <a:latin typeface="+mn-lt"/>
                <a:ea typeface="Courier New" charset="0"/>
                <a:cs typeface="Courier New" charset="0"/>
              </a:rPr>
              <a:t>Built using commodity servers and white-box switches/access devices (PON, RAN)</a:t>
            </a:r>
          </a:p>
          <a:p>
            <a:pPr lvl="1"/>
            <a:r>
              <a:rPr lang="en-US" sz="1800" dirty="0" smtClean="0">
                <a:latin typeface="+mn-lt"/>
                <a:ea typeface="Courier New" charset="0"/>
                <a:cs typeface="Courier New" charset="0"/>
              </a:rPr>
              <a:t>Runs both scalable cloud services and disaggregated Telco services (BNG, EPC)</a:t>
            </a:r>
          </a:p>
          <a:p>
            <a:pPr lvl="1"/>
            <a:r>
              <a:rPr lang="en-US" sz="1800" dirty="0" smtClean="0">
                <a:latin typeface="+mn-lt"/>
                <a:ea typeface="Courier New" charset="0"/>
                <a:cs typeface="Courier New" charset="0"/>
              </a:rPr>
              <a:t>Configured as </a:t>
            </a:r>
            <a:r>
              <a:rPr lang="en-US" sz="1800" i="1" dirty="0" smtClean="0">
                <a:latin typeface="+mn-lt"/>
                <a:ea typeface="Courier New" charset="0"/>
                <a:cs typeface="Courier New" charset="0"/>
              </a:rPr>
              <a:t>Base Platform </a:t>
            </a:r>
            <a:r>
              <a:rPr lang="en-US" sz="1800" dirty="0" smtClean="0">
                <a:latin typeface="+mn-lt"/>
                <a:ea typeface="Courier New" charset="0"/>
                <a:cs typeface="Courier New" charset="0"/>
              </a:rPr>
              <a:t>+ </a:t>
            </a:r>
            <a:r>
              <a:rPr lang="en-US" sz="1800" dirty="0">
                <a:latin typeface="+mn-lt"/>
                <a:ea typeface="Courier New" charset="0"/>
                <a:cs typeface="Courier New" charset="0"/>
              </a:rPr>
              <a:t> </a:t>
            </a:r>
            <a:r>
              <a:rPr lang="en-US" sz="1800" dirty="0" smtClean="0">
                <a:latin typeface="+mn-lt"/>
                <a:ea typeface="Courier New" charset="0"/>
                <a:cs typeface="Courier New" charset="0"/>
              </a:rPr>
              <a:t>One or more </a:t>
            </a:r>
            <a:r>
              <a:rPr lang="en-US" sz="1800" i="1" dirty="0" smtClean="0">
                <a:latin typeface="+mn-lt"/>
                <a:ea typeface="Courier New" charset="0"/>
                <a:cs typeface="Courier New" charset="0"/>
              </a:rPr>
              <a:t>Service Profiles</a:t>
            </a:r>
          </a:p>
          <a:p>
            <a:pPr marL="0" indent="0">
              <a:buNone/>
            </a:pPr>
            <a:r>
              <a:rPr lang="en-US" sz="2000" dirty="0" smtClean="0">
                <a:latin typeface="+mn-lt"/>
                <a:ea typeface="Courier New" charset="0"/>
                <a:cs typeface="Courier New" charset="0"/>
              </a:rPr>
              <a:t>CORD adopts a model-based design philosophy</a:t>
            </a:r>
          </a:p>
          <a:p>
            <a:pPr lvl="1"/>
            <a:r>
              <a:rPr lang="en-US" sz="1800" dirty="0" smtClean="0">
                <a:latin typeface="+mn-lt"/>
                <a:ea typeface="Courier New" charset="0"/>
                <a:cs typeface="Courier New" charset="0"/>
              </a:rPr>
              <a:t>System’s run-time behavior is defined by a set of models</a:t>
            </a:r>
          </a:p>
          <a:p>
            <a:pPr lvl="1"/>
            <a:r>
              <a:rPr lang="en-US" sz="1800" dirty="0" smtClean="0">
                <a:latin typeface="+mn-lt"/>
                <a:ea typeface="Courier New" charset="0"/>
                <a:cs typeface="Courier New" charset="0"/>
              </a:rPr>
              <a:t>Decouple</a:t>
            </a:r>
            <a:r>
              <a:rPr lang="en-US" sz="1800" i="1" dirty="0" smtClean="0">
                <a:latin typeface="+mn-lt"/>
                <a:ea typeface="Courier New" charset="0"/>
                <a:cs typeface="Courier New" charset="0"/>
              </a:rPr>
              <a:t> Service Control Plane (set of model) </a:t>
            </a:r>
            <a:r>
              <a:rPr lang="en-US" sz="1800" dirty="0" smtClean="0">
                <a:latin typeface="+mn-lt"/>
                <a:ea typeface="Courier New" charset="0"/>
                <a:cs typeface="Courier New" charset="0"/>
              </a:rPr>
              <a:t>and </a:t>
            </a:r>
            <a:r>
              <a:rPr lang="en-US" sz="1800" i="1" dirty="0" smtClean="0">
                <a:latin typeface="+mn-lt"/>
                <a:ea typeface="Courier New" charset="0"/>
                <a:cs typeface="Courier New" charset="0"/>
              </a:rPr>
              <a:t>Service Data Plane (set of images)</a:t>
            </a:r>
          </a:p>
          <a:p>
            <a:pPr marL="0" indent="0">
              <a:buNone/>
            </a:pPr>
            <a:r>
              <a:rPr lang="en-US" sz="2000" dirty="0" smtClean="0">
                <a:ea typeface="Courier New" charset="0"/>
                <a:cs typeface="Courier New" charset="0"/>
              </a:rPr>
              <a:t>CORD </a:t>
            </a:r>
            <a:r>
              <a:rPr lang="en-US" sz="2000" dirty="0">
                <a:ea typeface="Courier New" charset="0"/>
                <a:cs typeface="Courier New" charset="0"/>
              </a:rPr>
              <a:t>is an open source </a:t>
            </a:r>
            <a:r>
              <a:rPr lang="en-US" sz="2000" dirty="0" smtClean="0">
                <a:ea typeface="Courier New" charset="0"/>
                <a:cs typeface="Courier New" charset="0"/>
              </a:rPr>
              <a:t>project</a:t>
            </a:r>
          </a:p>
          <a:p>
            <a:pPr lvl="1"/>
            <a:r>
              <a:rPr lang="en-US" sz="1800" dirty="0">
                <a:ea typeface="Courier New" charset="0"/>
                <a:cs typeface="Courier New" charset="0"/>
              </a:rPr>
              <a:t>C</a:t>
            </a:r>
            <a:r>
              <a:rPr lang="en-US" sz="1800" dirty="0" smtClean="0">
                <a:ea typeface="Courier New" charset="0"/>
                <a:cs typeface="Courier New" charset="0"/>
              </a:rPr>
              <a:t>ontributions </a:t>
            </a:r>
            <a:r>
              <a:rPr lang="en-US" sz="1800" dirty="0">
                <a:ea typeface="Courier New" charset="0"/>
                <a:cs typeface="Courier New" charset="0"/>
              </a:rPr>
              <a:t>managed through </a:t>
            </a:r>
            <a:r>
              <a:rPr lang="en-US" sz="1800" dirty="0" err="1" smtClean="0">
                <a:ea typeface="Courier New" charset="0"/>
                <a:cs typeface="Courier New" charset="0"/>
              </a:rPr>
              <a:t>Gerrit</a:t>
            </a:r>
            <a:endParaRPr lang="en-US" sz="1800" dirty="0" smtClean="0">
              <a:ea typeface="Courier New" charset="0"/>
              <a:cs typeface="Courier New" charset="0"/>
            </a:endParaRPr>
          </a:p>
          <a:p>
            <a:pPr lvl="1"/>
            <a:r>
              <a:rPr lang="en-US" sz="1800" dirty="0" smtClean="0">
                <a:latin typeface="+mn-lt"/>
                <a:ea typeface="Courier New" charset="0"/>
                <a:cs typeface="Courier New" charset="0"/>
              </a:rPr>
              <a:t>Technical Steering Team curates releases</a:t>
            </a:r>
            <a:endParaRPr lang="en-US" sz="1800" i="1" dirty="0">
              <a:ea typeface="Courier New" charset="0"/>
              <a:cs typeface="Courier New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95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6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200" y="2686693"/>
            <a:ext cx="489651" cy="15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278" y="2686693"/>
            <a:ext cx="489651" cy="15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356" y="2686693"/>
            <a:ext cx="489651" cy="15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9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0435" y="2686693"/>
            <a:ext cx="489651" cy="15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0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373" y="3398701"/>
            <a:ext cx="489651" cy="15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1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579" y="3398701"/>
            <a:ext cx="489651" cy="15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2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785" y="3398701"/>
            <a:ext cx="489651" cy="15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3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197" y="3398701"/>
            <a:ext cx="489651" cy="15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4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991" y="3398701"/>
            <a:ext cx="489651" cy="15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5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403" y="3398701"/>
            <a:ext cx="489651" cy="15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6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609" y="3398701"/>
            <a:ext cx="489651" cy="15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7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815" y="3398701"/>
            <a:ext cx="489651" cy="15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" name="Picture 347" descr="rack_42U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101" y="3606901"/>
            <a:ext cx="711377" cy="1120418"/>
          </a:xfrm>
          <a:prstGeom prst="rect">
            <a:avLst/>
          </a:prstGeom>
        </p:spPr>
      </p:pic>
      <p:pic>
        <p:nvPicPr>
          <p:cNvPr id="349" name="Picture 348" descr="rack_42U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740" y="3606901"/>
            <a:ext cx="711377" cy="1120418"/>
          </a:xfrm>
          <a:prstGeom prst="rect">
            <a:avLst/>
          </a:prstGeom>
        </p:spPr>
      </p:pic>
      <p:pic>
        <p:nvPicPr>
          <p:cNvPr id="350" name="Picture 349" descr="rack_42U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379" y="3606901"/>
            <a:ext cx="711377" cy="1120418"/>
          </a:xfrm>
          <a:prstGeom prst="rect">
            <a:avLst/>
          </a:prstGeom>
        </p:spPr>
      </p:pic>
      <p:pic>
        <p:nvPicPr>
          <p:cNvPr id="351" name="Picture 350" descr="rack_42U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018" y="3606901"/>
            <a:ext cx="711377" cy="1120418"/>
          </a:xfrm>
          <a:prstGeom prst="rect">
            <a:avLst/>
          </a:prstGeom>
        </p:spPr>
      </p:pic>
      <p:pic>
        <p:nvPicPr>
          <p:cNvPr id="352" name="Picture 351" descr="rack_42U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658" y="3606901"/>
            <a:ext cx="711377" cy="1120418"/>
          </a:xfrm>
          <a:prstGeom prst="rect">
            <a:avLst/>
          </a:prstGeom>
        </p:spPr>
      </p:pic>
      <p:cxnSp>
        <p:nvCxnSpPr>
          <p:cNvPr id="359" name="Straight Connector 358"/>
          <p:cNvCxnSpPr>
            <a:stCxn id="340" idx="0"/>
            <a:endCxn id="336" idx="2"/>
          </p:cNvCxnSpPr>
          <p:nvPr/>
        </p:nvCxnSpPr>
        <p:spPr>
          <a:xfrm flipV="1">
            <a:off x="1635199" y="2843741"/>
            <a:ext cx="1515827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0" name="Straight Connector 359"/>
          <p:cNvCxnSpPr>
            <a:stCxn id="341" idx="0"/>
            <a:endCxn id="336" idx="2"/>
          </p:cNvCxnSpPr>
          <p:nvPr/>
        </p:nvCxnSpPr>
        <p:spPr>
          <a:xfrm flipV="1">
            <a:off x="2468405" y="2843741"/>
            <a:ext cx="682621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Connector 360"/>
          <p:cNvCxnSpPr>
            <a:stCxn id="342" idx="0"/>
            <a:endCxn id="336" idx="2"/>
          </p:cNvCxnSpPr>
          <p:nvPr/>
        </p:nvCxnSpPr>
        <p:spPr>
          <a:xfrm flipH="1" flipV="1">
            <a:off x="3151026" y="2843741"/>
            <a:ext cx="150585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Connector 361"/>
          <p:cNvCxnSpPr>
            <a:stCxn id="344" idx="0"/>
            <a:endCxn id="336" idx="2"/>
          </p:cNvCxnSpPr>
          <p:nvPr/>
        </p:nvCxnSpPr>
        <p:spPr>
          <a:xfrm flipH="1" flipV="1">
            <a:off x="3151026" y="2843741"/>
            <a:ext cx="983791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Connector 362"/>
          <p:cNvCxnSpPr>
            <a:stCxn id="343" idx="0"/>
            <a:endCxn id="336" idx="2"/>
          </p:cNvCxnSpPr>
          <p:nvPr/>
        </p:nvCxnSpPr>
        <p:spPr>
          <a:xfrm flipH="1" flipV="1">
            <a:off x="3151026" y="2843741"/>
            <a:ext cx="1816997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4" name="Straight Connector 363"/>
          <p:cNvCxnSpPr>
            <a:stCxn id="345" idx="0"/>
            <a:endCxn id="336" idx="2"/>
          </p:cNvCxnSpPr>
          <p:nvPr/>
        </p:nvCxnSpPr>
        <p:spPr>
          <a:xfrm flipH="1" flipV="1">
            <a:off x="3151026" y="2843741"/>
            <a:ext cx="2650203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>
            <a:stCxn id="346" idx="0"/>
            <a:endCxn id="336" idx="2"/>
          </p:cNvCxnSpPr>
          <p:nvPr/>
        </p:nvCxnSpPr>
        <p:spPr>
          <a:xfrm flipH="1" flipV="1">
            <a:off x="3151026" y="2843741"/>
            <a:ext cx="3483409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Connector 365"/>
          <p:cNvCxnSpPr>
            <a:stCxn id="347" idx="0"/>
            <a:endCxn id="336" idx="2"/>
          </p:cNvCxnSpPr>
          <p:nvPr/>
        </p:nvCxnSpPr>
        <p:spPr>
          <a:xfrm flipH="1" flipV="1">
            <a:off x="3151026" y="2843741"/>
            <a:ext cx="4316615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Connector 366"/>
          <p:cNvCxnSpPr>
            <a:stCxn id="340" idx="0"/>
            <a:endCxn id="337" idx="2"/>
          </p:cNvCxnSpPr>
          <p:nvPr/>
        </p:nvCxnSpPr>
        <p:spPr>
          <a:xfrm flipV="1">
            <a:off x="1635199" y="2843741"/>
            <a:ext cx="2553905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Connector 367"/>
          <p:cNvCxnSpPr>
            <a:stCxn id="341" idx="0"/>
            <a:endCxn id="337" idx="2"/>
          </p:cNvCxnSpPr>
          <p:nvPr/>
        </p:nvCxnSpPr>
        <p:spPr>
          <a:xfrm flipV="1">
            <a:off x="2468405" y="2843741"/>
            <a:ext cx="1720699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/>
          <p:cNvCxnSpPr>
            <a:stCxn id="342" idx="0"/>
            <a:endCxn id="337" idx="2"/>
          </p:cNvCxnSpPr>
          <p:nvPr/>
        </p:nvCxnSpPr>
        <p:spPr>
          <a:xfrm flipV="1">
            <a:off x="3301611" y="2843741"/>
            <a:ext cx="887493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/>
          <p:cNvCxnSpPr>
            <a:stCxn id="344" idx="0"/>
            <a:endCxn id="337" idx="2"/>
          </p:cNvCxnSpPr>
          <p:nvPr/>
        </p:nvCxnSpPr>
        <p:spPr>
          <a:xfrm flipV="1">
            <a:off x="4134817" y="2843741"/>
            <a:ext cx="54287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1" name="Straight Connector 370"/>
          <p:cNvCxnSpPr>
            <a:stCxn id="343" idx="0"/>
            <a:endCxn id="337" idx="2"/>
          </p:cNvCxnSpPr>
          <p:nvPr/>
        </p:nvCxnSpPr>
        <p:spPr>
          <a:xfrm flipH="1" flipV="1">
            <a:off x="4189104" y="2843741"/>
            <a:ext cx="778919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2" name="Straight Connector 371"/>
          <p:cNvCxnSpPr>
            <a:stCxn id="345" idx="0"/>
            <a:endCxn id="337" idx="2"/>
          </p:cNvCxnSpPr>
          <p:nvPr/>
        </p:nvCxnSpPr>
        <p:spPr>
          <a:xfrm flipH="1" flipV="1">
            <a:off x="4189104" y="2843741"/>
            <a:ext cx="1612125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3" name="Straight Connector 372"/>
          <p:cNvCxnSpPr>
            <a:stCxn id="346" idx="0"/>
            <a:endCxn id="337" idx="2"/>
          </p:cNvCxnSpPr>
          <p:nvPr/>
        </p:nvCxnSpPr>
        <p:spPr>
          <a:xfrm flipH="1" flipV="1">
            <a:off x="4189104" y="2843741"/>
            <a:ext cx="2445331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/>
          <p:cNvCxnSpPr>
            <a:stCxn id="347" idx="0"/>
            <a:endCxn id="337" idx="2"/>
          </p:cNvCxnSpPr>
          <p:nvPr/>
        </p:nvCxnSpPr>
        <p:spPr>
          <a:xfrm flipH="1" flipV="1">
            <a:off x="4189104" y="2843741"/>
            <a:ext cx="3278537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5" name="Straight Connector 374"/>
          <p:cNvCxnSpPr>
            <a:stCxn id="347" idx="0"/>
            <a:endCxn id="338" idx="2"/>
          </p:cNvCxnSpPr>
          <p:nvPr/>
        </p:nvCxnSpPr>
        <p:spPr>
          <a:xfrm flipH="1" flipV="1">
            <a:off x="5227182" y="2843741"/>
            <a:ext cx="2240459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/>
          <p:cNvCxnSpPr>
            <a:stCxn id="346" idx="0"/>
            <a:endCxn id="338" idx="2"/>
          </p:cNvCxnSpPr>
          <p:nvPr/>
        </p:nvCxnSpPr>
        <p:spPr>
          <a:xfrm flipH="1" flipV="1">
            <a:off x="5227182" y="2843741"/>
            <a:ext cx="1407253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7" name="Straight Connector 376"/>
          <p:cNvCxnSpPr>
            <a:stCxn id="345" idx="0"/>
            <a:endCxn id="338" idx="2"/>
          </p:cNvCxnSpPr>
          <p:nvPr/>
        </p:nvCxnSpPr>
        <p:spPr>
          <a:xfrm flipH="1" flipV="1">
            <a:off x="5227182" y="2843741"/>
            <a:ext cx="574047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8" name="Straight Connector 377"/>
          <p:cNvCxnSpPr>
            <a:stCxn id="343" idx="0"/>
            <a:endCxn id="338" idx="2"/>
          </p:cNvCxnSpPr>
          <p:nvPr/>
        </p:nvCxnSpPr>
        <p:spPr>
          <a:xfrm flipV="1">
            <a:off x="4968023" y="2843741"/>
            <a:ext cx="259159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9" name="Straight Connector 378"/>
          <p:cNvCxnSpPr>
            <a:stCxn id="344" idx="0"/>
            <a:endCxn id="338" idx="2"/>
          </p:cNvCxnSpPr>
          <p:nvPr/>
        </p:nvCxnSpPr>
        <p:spPr>
          <a:xfrm flipV="1">
            <a:off x="4134817" y="2843741"/>
            <a:ext cx="1092365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/>
          <p:cNvCxnSpPr>
            <a:stCxn id="342" idx="0"/>
            <a:endCxn id="338" idx="2"/>
          </p:cNvCxnSpPr>
          <p:nvPr/>
        </p:nvCxnSpPr>
        <p:spPr>
          <a:xfrm flipV="1">
            <a:off x="3301611" y="2843741"/>
            <a:ext cx="1925571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/>
          <p:cNvCxnSpPr>
            <a:stCxn id="341" idx="0"/>
            <a:endCxn id="338" idx="2"/>
          </p:cNvCxnSpPr>
          <p:nvPr/>
        </p:nvCxnSpPr>
        <p:spPr>
          <a:xfrm flipV="1">
            <a:off x="2468405" y="2843741"/>
            <a:ext cx="2758777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2" name="Straight Connector 381"/>
          <p:cNvCxnSpPr>
            <a:stCxn id="340" idx="0"/>
          </p:cNvCxnSpPr>
          <p:nvPr/>
        </p:nvCxnSpPr>
        <p:spPr>
          <a:xfrm flipV="1">
            <a:off x="1635199" y="3000789"/>
            <a:ext cx="3577649" cy="397913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3" name="Straight Connector 382"/>
          <p:cNvCxnSpPr>
            <a:stCxn id="340" idx="0"/>
            <a:endCxn id="339" idx="2"/>
          </p:cNvCxnSpPr>
          <p:nvPr/>
        </p:nvCxnSpPr>
        <p:spPr>
          <a:xfrm flipV="1">
            <a:off x="1635199" y="2843741"/>
            <a:ext cx="4630062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/>
          <p:cNvCxnSpPr>
            <a:stCxn id="341" idx="0"/>
            <a:endCxn id="339" idx="2"/>
          </p:cNvCxnSpPr>
          <p:nvPr/>
        </p:nvCxnSpPr>
        <p:spPr>
          <a:xfrm flipV="1">
            <a:off x="2468405" y="2843741"/>
            <a:ext cx="3796856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5" name="Straight Connector 384"/>
          <p:cNvCxnSpPr>
            <a:stCxn id="342" idx="0"/>
            <a:endCxn id="339" idx="2"/>
          </p:cNvCxnSpPr>
          <p:nvPr/>
        </p:nvCxnSpPr>
        <p:spPr>
          <a:xfrm flipV="1">
            <a:off x="3301611" y="2843741"/>
            <a:ext cx="2963650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/>
          <p:cNvCxnSpPr>
            <a:stCxn id="344" idx="0"/>
            <a:endCxn id="339" idx="2"/>
          </p:cNvCxnSpPr>
          <p:nvPr/>
        </p:nvCxnSpPr>
        <p:spPr>
          <a:xfrm flipV="1">
            <a:off x="4134817" y="2843741"/>
            <a:ext cx="2130444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Connector 386"/>
          <p:cNvCxnSpPr>
            <a:stCxn id="343" idx="0"/>
            <a:endCxn id="339" idx="2"/>
          </p:cNvCxnSpPr>
          <p:nvPr/>
        </p:nvCxnSpPr>
        <p:spPr>
          <a:xfrm flipV="1">
            <a:off x="4968023" y="2843741"/>
            <a:ext cx="1297238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>
            <a:stCxn id="345" idx="0"/>
            <a:endCxn id="339" idx="2"/>
          </p:cNvCxnSpPr>
          <p:nvPr/>
        </p:nvCxnSpPr>
        <p:spPr>
          <a:xfrm flipV="1">
            <a:off x="5801229" y="2843741"/>
            <a:ext cx="464032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9" name="Straight Connector 388"/>
          <p:cNvCxnSpPr>
            <a:stCxn id="346" idx="0"/>
            <a:endCxn id="339" idx="2"/>
          </p:cNvCxnSpPr>
          <p:nvPr/>
        </p:nvCxnSpPr>
        <p:spPr>
          <a:xfrm flipH="1" flipV="1">
            <a:off x="6265261" y="2843741"/>
            <a:ext cx="369174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0" name="Straight Connector 389"/>
          <p:cNvCxnSpPr>
            <a:stCxn id="347" idx="0"/>
            <a:endCxn id="339" idx="2"/>
          </p:cNvCxnSpPr>
          <p:nvPr/>
        </p:nvCxnSpPr>
        <p:spPr>
          <a:xfrm flipH="1" flipV="1">
            <a:off x="6265261" y="2843741"/>
            <a:ext cx="1202380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Title 1"/>
          <p:cNvSpPr txBox="1">
            <a:spLocks/>
          </p:cNvSpPr>
          <p:nvPr/>
        </p:nvSpPr>
        <p:spPr>
          <a:xfrm>
            <a:off x="303224" y="-124060"/>
            <a:ext cx="8546136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5200C"/>
              </a:buClr>
              <a:buSzPct val="100000"/>
              <a:buNone/>
              <a:defRPr sz="3600" b="1" i="0" u="none" strike="noStrike" cap="none" baseline="0">
                <a:solidFill>
                  <a:srgbClr val="85200C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5200C"/>
              </a:buClr>
              <a:buSzPct val="100000"/>
              <a:buNone/>
              <a:defRPr sz="3600" b="1" i="0" u="none" strike="noStrike" cap="none" baseline="0">
                <a:solidFill>
                  <a:srgbClr val="85200C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rtl="0">
              <a:spcBef>
                <a:spcPts val="0"/>
              </a:spcBef>
              <a:buClr>
                <a:srgbClr val="85200C"/>
              </a:buClr>
              <a:buSzPct val="100000"/>
              <a:buNone/>
              <a:defRPr sz="3600" b="1">
                <a:solidFill>
                  <a:srgbClr val="85200C"/>
                </a:solidFill>
              </a:defRPr>
            </a:lvl3pPr>
            <a:lvl4pPr rtl="0">
              <a:spcBef>
                <a:spcPts val="0"/>
              </a:spcBef>
              <a:buClr>
                <a:srgbClr val="85200C"/>
              </a:buClr>
              <a:buSzPct val="100000"/>
              <a:buNone/>
              <a:defRPr sz="3600" b="1">
                <a:solidFill>
                  <a:srgbClr val="85200C"/>
                </a:solidFill>
              </a:defRPr>
            </a:lvl4pPr>
            <a:lvl5pPr rtl="0">
              <a:spcBef>
                <a:spcPts val="0"/>
              </a:spcBef>
              <a:buClr>
                <a:srgbClr val="85200C"/>
              </a:buClr>
              <a:buSzPct val="100000"/>
              <a:buNone/>
              <a:defRPr sz="3600" b="1">
                <a:solidFill>
                  <a:srgbClr val="85200C"/>
                </a:solidFill>
              </a:defRPr>
            </a:lvl5pPr>
            <a:lvl6pPr rtl="0">
              <a:spcBef>
                <a:spcPts val="0"/>
              </a:spcBef>
              <a:buClr>
                <a:srgbClr val="85200C"/>
              </a:buClr>
              <a:buSzPct val="100000"/>
              <a:buNone/>
              <a:defRPr sz="3600" b="1">
                <a:solidFill>
                  <a:srgbClr val="85200C"/>
                </a:solidFill>
              </a:defRPr>
            </a:lvl6pPr>
            <a:lvl7pPr rtl="0">
              <a:spcBef>
                <a:spcPts val="0"/>
              </a:spcBef>
              <a:buClr>
                <a:srgbClr val="85200C"/>
              </a:buClr>
              <a:buSzPct val="100000"/>
              <a:buNone/>
              <a:defRPr sz="3600" b="1">
                <a:solidFill>
                  <a:srgbClr val="85200C"/>
                </a:solidFill>
              </a:defRPr>
            </a:lvl7pPr>
            <a:lvl8pPr rtl="0">
              <a:spcBef>
                <a:spcPts val="0"/>
              </a:spcBef>
              <a:buClr>
                <a:srgbClr val="85200C"/>
              </a:buClr>
              <a:buSzPct val="100000"/>
              <a:buNone/>
              <a:defRPr sz="3600" b="1">
                <a:solidFill>
                  <a:srgbClr val="85200C"/>
                </a:solidFill>
              </a:defRPr>
            </a:lvl8pPr>
            <a:lvl9pPr rtl="0">
              <a:spcBef>
                <a:spcPts val="0"/>
              </a:spcBef>
              <a:buClr>
                <a:srgbClr val="85200C"/>
              </a:buClr>
              <a:buSzPct val="100000"/>
              <a:buNone/>
              <a:defRPr sz="3600" b="1">
                <a:solidFill>
                  <a:srgbClr val="85200C"/>
                </a:solidFill>
              </a:defRPr>
            </a:lvl9pPr>
          </a:lstStyle>
          <a:p>
            <a:r>
              <a:rPr lang="en-US" b="0" dirty="0" smtClean="0">
                <a:solidFill>
                  <a:srgbClr val="FFFFFF"/>
                </a:solidFill>
                <a:latin typeface="Calibri (Headings)"/>
                <a:cs typeface="Calibri (Headings)"/>
              </a:rPr>
              <a:t>Data Center</a:t>
            </a:r>
            <a:endParaRPr lang="en-US" b="0" dirty="0">
              <a:solidFill>
                <a:srgbClr val="FFFFFF"/>
              </a:solidFill>
              <a:latin typeface="Calibri (Headings)"/>
              <a:cs typeface="Calibri (Headings)"/>
            </a:endParaRPr>
          </a:p>
        </p:txBody>
      </p:sp>
      <p:pic>
        <p:nvPicPr>
          <p:cNvPr id="108" name="Picture 107" descr="rack_42U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716" y="3606901"/>
            <a:ext cx="711377" cy="1120418"/>
          </a:xfrm>
          <a:prstGeom prst="rect">
            <a:avLst/>
          </a:prstGeom>
        </p:spPr>
      </p:pic>
      <p:pic>
        <p:nvPicPr>
          <p:cNvPr id="109" name="Picture 108" descr="rack_42U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510" y="3606901"/>
            <a:ext cx="711377" cy="1120418"/>
          </a:xfrm>
          <a:prstGeom prst="rect">
            <a:avLst/>
          </a:prstGeom>
        </p:spPr>
      </p:pic>
      <p:pic>
        <p:nvPicPr>
          <p:cNvPr id="111" name="Picture 110" descr="rack_42U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952" y="3606901"/>
            <a:ext cx="711377" cy="1120418"/>
          </a:xfrm>
          <a:prstGeom prst="rect">
            <a:avLst/>
          </a:prstGeom>
        </p:spPr>
      </p:pic>
      <p:pic>
        <p:nvPicPr>
          <p:cNvPr id="115" name="Picture 368" descr="OpticalTransportco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180" y="1811235"/>
            <a:ext cx="579274" cy="360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" name="Picture 368" descr="OpticalTransportco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582" y="1811235"/>
            <a:ext cx="579274" cy="360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7" name="Straight Connector 116"/>
          <p:cNvCxnSpPr>
            <a:stCxn id="336" idx="0"/>
            <a:endCxn id="115" idx="2"/>
          </p:cNvCxnSpPr>
          <p:nvPr/>
        </p:nvCxnSpPr>
        <p:spPr>
          <a:xfrm flipV="1">
            <a:off x="3151026" y="2171484"/>
            <a:ext cx="983791" cy="515209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336" idx="0"/>
            <a:endCxn id="116" idx="2"/>
          </p:cNvCxnSpPr>
          <p:nvPr/>
        </p:nvCxnSpPr>
        <p:spPr>
          <a:xfrm flipV="1">
            <a:off x="3151026" y="2171484"/>
            <a:ext cx="2015193" cy="515209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337" idx="0"/>
            <a:endCxn id="116" idx="2"/>
          </p:cNvCxnSpPr>
          <p:nvPr/>
        </p:nvCxnSpPr>
        <p:spPr>
          <a:xfrm flipV="1">
            <a:off x="4189104" y="2171484"/>
            <a:ext cx="977115" cy="515209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337" idx="0"/>
            <a:endCxn id="115" idx="2"/>
          </p:cNvCxnSpPr>
          <p:nvPr/>
        </p:nvCxnSpPr>
        <p:spPr>
          <a:xfrm flipH="1" flipV="1">
            <a:off x="4134817" y="2171484"/>
            <a:ext cx="54287" cy="515209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338" idx="0"/>
            <a:endCxn id="115" idx="2"/>
          </p:cNvCxnSpPr>
          <p:nvPr/>
        </p:nvCxnSpPr>
        <p:spPr>
          <a:xfrm flipH="1" flipV="1">
            <a:off x="4134817" y="2171484"/>
            <a:ext cx="1092365" cy="515209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338" idx="0"/>
            <a:endCxn id="116" idx="2"/>
          </p:cNvCxnSpPr>
          <p:nvPr/>
        </p:nvCxnSpPr>
        <p:spPr>
          <a:xfrm flipH="1" flipV="1">
            <a:off x="5166219" y="2171484"/>
            <a:ext cx="60963" cy="515209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339" idx="0"/>
            <a:endCxn id="116" idx="2"/>
          </p:cNvCxnSpPr>
          <p:nvPr/>
        </p:nvCxnSpPr>
        <p:spPr>
          <a:xfrm flipH="1" flipV="1">
            <a:off x="5166219" y="2171484"/>
            <a:ext cx="1099042" cy="515209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339" idx="0"/>
            <a:endCxn id="115" idx="2"/>
          </p:cNvCxnSpPr>
          <p:nvPr/>
        </p:nvCxnSpPr>
        <p:spPr>
          <a:xfrm flipH="1" flipV="1">
            <a:off x="4134817" y="2171484"/>
            <a:ext cx="2130444" cy="515209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endCxn id="115" idx="0"/>
          </p:cNvCxnSpPr>
          <p:nvPr/>
        </p:nvCxnSpPr>
        <p:spPr>
          <a:xfrm>
            <a:off x="4134817" y="1442720"/>
            <a:ext cx="0" cy="368515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endCxn id="116" idx="0"/>
          </p:cNvCxnSpPr>
          <p:nvPr/>
        </p:nvCxnSpPr>
        <p:spPr>
          <a:xfrm>
            <a:off x="5166219" y="1442720"/>
            <a:ext cx="0" cy="368515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ight Brace 1"/>
          <p:cNvSpPr/>
          <p:nvPr/>
        </p:nvSpPr>
        <p:spPr>
          <a:xfrm>
            <a:off x="7712466" y="2397760"/>
            <a:ext cx="202174" cy="1157989"/>
          </a:xfrm>
          <a:prstGeom prst="rightBrac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ight Brace 69"/>
          <p:cNvSpPr/>
          <p:nvPr/>
        </p:nvSpPr>
        <p:spPr>
          <a:xfrm>
            <a:off x="7712466" y="1442720"/>
            <a:ext cx="202174" cy="917029"/>
          </a:xfrm>
          <a:prstGeom prst="rightBrac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914640" y="1607624"/>
            <a:ext cx="90311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WAN</a:t>
            </a:r>
          </a:p>
          <a:p>
            <a:r>
              <a:rPr lang="en-US" sz="1600" dirty="0" smtClean="0"/>
              <a:t>Routers</a:t>
            </a:r>
            <a:endParaRPr lang="en-US" sz="1600" dirty="0"/>
          </a:p>
        </p:txBody>
      </p:sp>
      <p:sp>
        <p:nvSpPr>
          <p:cNvPr id="72" name="TextBox 71"/>
          <p:cNvSpPr txBox="1"/>
          <p:nvPr/>
        </p:nvSpPr>
        <p:spPr>
          <a:xfrm>
            <a:off x="7914640" y="2686693"/>
            <a:ext cx="106281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Switching</a:t>
            </a:r>
          </a:p>
          <a:p>
            <a:r>
              <a:rPr lang="en-US" sz="1600" dirty="0" smtClean="0"/>
              <a:t>Fabric</a:t>
            </a:r>
            <a:endParaRPr lang="en-US" sz="1600" dirty="0"/>
          </a:p>
        </p:txBody>
      </p:sp>
      <p:sp>
        <p:nvSpPr>
          <p:cNvPr id="73" name="Right Brace 72"/>
          <p:cNvSpPr/>
          <p:nvPr/>
        </p:nvSpPr>
        <p:spPr>
          <a:xfrm>
            <a:off x="7712466" y="3586581"/>
            <a:ext cx="202174" cy="1157989"/>
          </a:xfrm>
          <a:prstGeom prst="rightBrac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7914640" y="3875413"/>
            <a:ext cx="10172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Compute</a:t>
            </a:r>
          </a:p>
          <a:p>
            <a:r>
              <a:rPr lang="en-US" sz="1600" dirty="0" smtClean="0"/>
              <a:t>Storage</a:t>
            </a:r>
            <a:endParaRPr lang="en-US" sz="1600" dirty="0"/>
          </a:p>
        </p:txBody>
      </p:sp>
      <p:sp>
        <p:nvSpPr>
          <p:cNvPr id="4" name="Left-Right Arrow 3"/>
          <p:cNvSpPr/>
          <p:nvPr/>
        </p:nvSpPr>
        <p:spPr>
          <a:xfrm>
            <a:off x="1880024" y="2843741"/>
            <a:ext cx="5414856" cy="595599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-Down Arrow 4"/>
          <p:cNvSpPr/>
          <p:nvPr/>
        </p:nvSpPr>
        <p:spPr>
          <a:xfrm>
            <a:off x="4572397" y="1442720"/>
            <a:ext cx="125262" cy="1522941"/>
          </a:xfrm>
          <a:prstGeom prst="up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47978" y="2905497"/>
            <a:ext cx="479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</a:t>
            </a:r>
            <a:endParaRPr lang="en-US" sz="2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251522" y="2905496"/>
            <a:ext cx="389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en-US" sz="2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432432" y="1031592"/>
            <a:ext cx="406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endParaRPr lang="en-US" sz="2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0" name="Title 2"/>
          <p:cNvSpPr>
            <a:spLocks noGrp="1"/>
          </p:cNvSpPr>
          <p:nvPr>
            <p:ph type="title"/>
          </p:nvPr>
        </p:nvSpPr>
        <p:spPr>
          <a:xfrm>
            <a:off x="457200" y="72933"/>
            <a:ext cx="8229600" cy="532624"/>
          </a:xfrm>
        </p:spPr>
        <p:txBody>
          <a:bodyPr/>
          <a:lstStyle/>
          <a:p>
            <a:r>
              <a:rPr lang="en-US" dirty="0" smtClean="0"/>
              <a:t>Data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64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8" grpId="0"/>
      <p:bldP spid="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6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200" y="2686693"/>
            <a:ext cx="489651" cy="15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278" y="2686693"/>
            <a:ext cx="489651" cy="15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356" y="2686693"/>
            <a:ext cx="489651" cy="15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9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0435" y="2686693"/>
            <a:ext cx="489651" cy="15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0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373" y="3398701"/>
            <a:ext cx="489651" cy="15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1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579" y="3398701"/>
            <a:ext cx="489651" cy="15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2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785" y="3398701"/>
            <a:ext cx="489651" cy="15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3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197" y="3398701"/>
            <a:ext cx="489651" cy="15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4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991" y="3398701"/>
            <a:ext cx="489651" cy="15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5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403" y="3398701"/>
            <a:ext cx="489651" cy="15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6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609" y="3398701"/>
            <a:ext cx="489651" cy="15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7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815" y="3398701"/>
            <a:ext cx="489651" cy="15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" name="Picture 347" descr="rack_42U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101" y="3606901"/>
            <a:ext cx="711377" cy="1120418"/>
          </a:xfrm>
          <a:prstGeom prst="rect">
            <a:avLst/>
          </a:prstGeom>
        </p:spPr>
      </p:pic>
      <p:pic>
        <p:nvPicPr>
          <p:cNvPr id="349" name="Picture 348" descr="rack_42U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740" y="3606901"/>
            <a:ext cx="711377" cy="1120418"/>
          </a:xfrm>
          <a:prstGeom prst="rect">
            <a:avLst/>
          </a:prstGeom>
        </p:spPr>
      </p:pic>
      <p:pic>
        <p:nvPicPr>
          <p:cNvPr id="350" name="Picture 349" descr="rack_42U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379" y="3606901"/>
            <a:ext cx="711377" cy="1120418"/>
          </a:xfrm>
          <a:prstGeom prst="rect">
            <a:avLst/>
          </a:prstGeom>
        </p:spPr>
      </p:pic>
      <p:pic>
        <p:nvPicPr>
          <p:cNvPr id="351" name="Picture 350" descr="rack_42U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018" y="3606901"/>
            <a:ext cx="711377" cy="1120418"/>
          </a:xfrm>
          <a:prstGeom prst="rect">
            <a:avLst/>
          </a:prstGeom>
        </p:spPr>
      </p:pic>
      <p:pic>
        <p:nvPicPr>
          <p:cNvPr id="352" name="Picture 351" descr="rack_42U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658" y="3606901"/>
            <a:ext cx="711377" cy="1120418"/>
          </a:xfrm>
          <a:prstGeom prst="rect">
            <a:avLst/>
          </a:prstGeom>
        </p:spPr>
      </p:pic>
      <p:cxnSp>
        <p:nvCxnSpPr>
          <p:cNvPr id="359" name="Straight Connector 358"/>
          <p:cNvCxnSpPr>
            <a:stCxn id="340" idx="0"/>
            <a:endCxn id="336" idx="2"/>
          </p:cNvCxnSpPr>
          <p:nvPr/>
        </p:nvCxnSpPr>
        <p:spPr>
          <a:xfrm flipV="1">
            <a:off x="1635199" y="2843741"/>
            <a:ext cx="1515827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0" name="Straight Connector 359"/>
          <p:cNvCxnSpPr>
            <a:stCxn id="341" idx="0"/>
            <a:endCxn id="336" idx="2"/>
          </p:cNvCxnSpPr>
          <p:nvPr/>
        </p:nvCxnSpPr>
        <p:spPr>
          <a:xfrm flipV="1">
            <a:off x="2468405" y="2843741"/>
            <a:ext cx="682621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Connector 360"/>
          <p:cNvCxnSpPr>
            <a:stCxn id="342" idx="0"/>
            <a:endCxn id="336" idx="2"/>
          </p:cNvCxnSpPr>
          <p:nvPr/>
        </p:nvCxnSpPr>
        <p:spPr>
          <a:xfrm flipH="1" flipV="1">
            <a:off x="3151026" y="2843741"/>
            <a:ext cx="150585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Connector 361"/>
          <p:cNvCxnSpPr>
            <a:stCxn id="344" idx="0"/>
            <a:endCxn id="336" idx="2"/>
          </p:cNvCxnSpPr>
          <p:nvPr/>
        </p:nvCxnSpPr>
        <p:spPr>
          <a:xfrm flipH="1" flipV="1">
            <a:off x="3151026" y="2843741"/>
            <a:ext cx="983791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Connector 362"/>
          <p:cNvCxnSpPr>
            <a:stCxn id="343" idx="0"/>
            <a:endCxn id="336" idx="2"/>
          </p:cNvCxnSpPr>
          <p:nvPr/>
        </p:nvCxnSpPr>
        <p:spPr>
          <a:xfrm flipH="1" flipV="1">
            <a:off x="3151026" y="2843741"/>
            <a:ext cx="1816997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4" name="Straight Connector 363"/>
          <p:cNvCxnSpPr>
            <a:stCxn id="345" idx="0"/>
            <a:endCxn id="336" idx="2"/>
          </p:cNvCxnSpPr>
          <p:nvPr/>
        </p:nvCxnSpPr>
        <p:spPr>
          <a:xfrm flipH="1" flipV="1">
            <a:off x="3151026" y="2843741"/>
            <a:ext cx="2650203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>
            <a:stCxn id="346" idx="0"/>
            <a:endCxn id="336" idx="2"/>
          </p:cNvCxnSpPr>
          <p:nvPr/>
        </p:nvCxnSpPr>
        <p:spPr>
          <a:xfrm flipH="1" flipV="1">
            <a:off x="3151026" y="2843741"/>
            <a:ext cx="3483409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Connector 365"/>
          <p:cNvCxnSpPr>
            <a:stCxn id="347" idx="0"/>
            <a:endCxn id="336" idx="2"/>
          </p:cNvCxnSpPr>
          <p:nvPr/>
        </p:nvCxnSpPr>
        <p:spPr>
          <a:xfrm flipH="1" flipV="1">
            <a:off x="3151026" y="2843741"/>
            <a:ext cx="4316615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Connector 366"/>
          <p:cNvCxnSpPr>
            <a:stCxn id="340" idx="0"/>
            <a:endCxn id="337" idx="2"/>
          </p:cNvCxnSpPr>
          <p:nvPr/>
        </p:nvCxnSpPr>
        <p:spPr>
          <a:xfrm flipV="1">
            <a:off x="1635199" y="2843741"/>
            <a:ext cx="2553905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Connector 367"/>
          <p:cNvCxnSpPr>
            <a:stCxn id="341" idx="0"/>
            <a:endCxn id="337" idx="2"/>
          </p:cNvCxnSpPr>
          <p:nvPr/>
        </p:nvCxnSpPr>
        <p:spPr>
          <a:xfrm flipV="1">
            <a:off x="2468405" y="2843741"/>
            <a:ext cx="1720699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/>
          <p:cNvCxnSpPr>
            <a:stCxn id="342" idx="0"/>
            <a:endCxn id="337" idx="2"/>
          </p:cNvCxnSpPr>
          <p:nvPr/>
        </p:nvCxnSpPr>
        <p:spPr>
          <a:xfrm flipV="1">
            <a:off x="3301611" y="2843741"/>
            <a:ext cx="887493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/>
          <p:cNvCxnSpPr>
            <a:stCxn id="344" idx="0"/>
            <a:endCxn id="337" idx="2"/>
          </p:cNvCxnSpPr>
          <p:nvPr/>
        </p:nvCxnSpPr>
        <p:spPr>
          <a:xfrm flipV="1">
            <a:off x="4134817" y="2843741"/>
            <a:ext cx="54287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1" name="Straight Connector 370"/>
          <p:cNvCxnSpPr>
            <a:stCxn id="343" idx="0"/>
            <a:endCxn id="337" idx="2"/>
          </p:cNvCxnSpPr>
          <p:nvPr/>
        </p:nvCxnSpPr>
        <p:spPr>
          <a:xfrm flipH="1" flipV="1">
            <a:off x="4189104" y="2843741"/>
            <a:ext cx="778919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2" name="Straight Connector 371"/>
          <p:cNvCxnSpPr>
            <a:stCxn id="345" idx="0"/>
            <a:endCxn id="337" idx="2"/>
          </p:cNvCxnSpPr>
          <p:nvPr/>
        </p:nvCxnSpPr>
        <p:spPr>
          <a:xfrm flipH="1" flipV="1">
            <a:off x="4189104" y="2843741"/>
            <a:ext cx="1612125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3" name="Straight Connector 372"/>
          <p:cNvCxnSpPr>
            <a:stCxn id="346" idx="0"/>
            <a:endCxn id="337" idx="2"/>
          </p:cNvCxnSpPr>
          <p:nvPr/>
        </p:nvCxnSpPr>
        <p:spPr>
          <a:xfrm flipH="1" flipV="1">
            <a:off x="4189104" y="2843741"/>
            <a:ext cx="2445331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/>
          <p:cNvCxnSpPr>
            <a:stCxn id="347" idx="0"/>
            <a:endCxn id="337" idx="2"/>
          </p:cNvCxnSpPr>
          <p:nvPr/>
        </p:nvCxnSpPr>
        <p:spPr>
          <a:xfrm flipH="1" flipV="1">
            <a:off x="4189104" y="2843741"/>
            <a:ext cx="3278537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5" name="Straight Connector 374"/>
          <p:cNvCxnSpPr>
            <a:stCxn id="347" idx="0"/>
            <a:endCxn id="338" idx="2"/>
          </p:cNvCxnSpPr>
          <p:nvPr/>
        </p:nvCxnSpPr>
        <p:spPr>
          <a:xfrm flipH="1" flipV="1">
            <a:off x="5227182" y="2843741"/>
            <a:ext cx="2240459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/>
          <p:cNvCxnSpPr>
            <a:stCxn id="346" idx="0"/>
            <a:endCxn id="338" idx="2"/>
          </p:cNvCxnSpPr>
          <p:nvPr/>
        </p:nvCxnSpPr>
        <p:spPr>
          <a:xfrm flipH="1" flipV="1">
            <a:off x="5227182" y="2843741"/>
            <a:ext cx="1407253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7" name="Straight Connector 376"/>
          <p:cNvCxnSpPr>
            <a:stCxn id="345" idx="0"/>
            <a:endCxn id="338" idx="2"/>
          </p:cNvCxnSpPr>
          <p:nvPr/>
        </p:nvCxnSpPr>
        <p:spPr>
          <a:xfrm flipH="1" flipV="1">
            <a:off x="5227182" y="2843741"/>
            <a:ext cx="574047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8" name="Straight Connector 377"/>
          <p:cNvCxnSpPr>
            <a:stCxn id="343" idx="0"/>
            <a:endCxn id="338" idx="2"/>
          </p:cNvCxnSpPr>
          <p:nvPr/>
        </p:nvCxnSpPr>
        <p:spPr>
          <a:xfrm flipV="1">
            <a:off x="4968023" y="2843741"/>
            <a:ext cx="259159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9" name="Straight Connector 378"/>
          <p:cNvCxnSpPr>
            <a:stCxn id="344" idx="0"/>
            <a:endCxn id="338" idx="2"/>
          </p:cNvCxnSpPr>
          <p:nvPr/>
        </p:nvCxnSpPr>
        <p:spPr>
          <a:xfrm flipV="1">
            <a:off x="4134817" y="2843741"/>
            <a:ext cx="1092365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/>
          <p:cNvCxnSpPr>
            <a:stCxn id="342" idx="0"/>
            <a:endCxn id="338" idx="2"/>
          </p:cNvCxnSpPr>
          <p:nvPr/>
        </p:nvCxnSpPr>
        <p:spPr>
          <a:xfrm flipV="1">
            <a:off x="3301611" y="2843741"/>
            <a:ext cx="1925571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/>
          <p:cNvCxnSpPr>
            <a:stCxn id="341" idx="0"/>
            <a:endCxn id="338" idx="2"/>
          </p:cNvCxnSpPr>
          <p:nvPr/>
        </p:nvCxnSpPr>
        <p:spPr>
          <a:xfrm flipV="1">
            <a:off x="2468405" y="2843741"/>
            <a:ext cx="2758777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2" name="Straight Connector 381"/>
          <p:cNvCxnSpPr>
            <a:stCxn id="340" idx="0"/>
          </p:cNvCxnSpPr>
          <p:nvPr/>
        </p:nvCxnSpPr>
        <p:spPr>
          <a:xfrm flipV="1">
            <a:off x="1635199" y="3000789"/>
            <a:ext cx="3577649" cy="397913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3" name="Straight Connector 382"/>
          <p:cNvCxnSpPr>
            <a:stCxn id="340" idx="0"/>
            <a:endCxn id="339" idx="2"/>
          </p:cNvCxnSpPr>
          <p:nvPr/>
        </p:nvCxnSpPr>
        <p:spPr>
          <a:xfrm flipV="1">
            <a:off x="1635199" y="2843741"/>
            <a:ext cx="4630062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/>
          <p:cNvCxnSpPr>
            <a:stCxn id="341" idx="0"/>
            <a:endCxn id="339" idx="2"/>
          </p:cNvCxnSpPr>
          <p:nvPr/>
        </p:nvCxnSpPr>
        <p:spPr>
          <a:xfrm flipV="1">
            <a:off x="2468405" y="2843741"/>
            <a:ext cx="3796856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5" name="Straight Connector 384"/>
          <p:cNvCxnSpPr>
            <a:stCxn id="342" idx="0"/>
            <a:endCxn id="339" idx="2"/>
          </p:cNvCxnSpPr>
          <p:nvPr/>
        </p:nvCxnSpPr>
        <p:spPr>
          <a:xfrm flipV="1">
            <a:off x="3301611" y="2843741"/>
            <a:ext cx="2963650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/>
          <p:cNvCxnSpPr>
            <a:stCxn id="344" idx="0"/>
            <a:endCxn id="339" idx="2"/>
          </p:cNvCxnSpPr>
          <p:nvPr/>
        </p:nvCxnSpPr>
        <p:spPr>
          <a:xfrm flipV="1">
            <a:off x="4134817" y="2843741"/>
            <a:ext cx="2130444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Connector 386"/>
          <p:cNvCxnSpPr>
            <a:stCxn id="343" idx="0"/>
            <a:endCxn id="339" idx="2"/>
          </p:cNvCxnSpPr>
          <p:nvPr/>
        </p:nvCxnSpPr>
        <p:spPr>
          <a:xfrm flipV="1">
            <a:off x="4968023" y="2843741"/>
            <a:ext cx="1297238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>
            <a:stCxn id="345" idx="0"/>
            <a:endCxn id="339" idx="2"/>
          </p:cNvCxnSpPr>
          <p:nvPr/>
        </p:nvCxnSpPr>
        <p:spPr>
          <a:xfrm flipV="1">
            <a:off x="5801229" y="2843741"/>
            <a:ext cx="464032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9" name="Straight Connector 388"/>
          <p:cNvCxnSpPr>
            <a:stCxn id="346" idx="0"/>
            <a:endCxn id="339" idx="2"/>
          </p:cNvCxnSpPr>
          <p:nvPr/>
        </p:nvCxnSpPr>
        <p:spPr>
          <a:xfrm flipH="1" flipV="1">
            <a:off x="6265261" y="2843741"/>
            <a:ext cx="369174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0" name="Straight Connector 389"/>
          <p:cNvCxnSpPr>
            <a:stCxn id="347" idx="0"/>
            <a:endCxn id="339" idx="2"/>
          </p:cNvCxnSpPr>
          <p:nvPr/>
        </p:nvCxnSpPr>
        <p:spPr>
          <a:xfrm flipH="1" flipV="1">
            <a:off x="6265261" y="2843741"/>
            <a:ext cx="1202380" cy="55496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8" name="Picture 107" descr="rack_42U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716" y="3606901"/>
            <a:ext cx="711377" cy="1120418"/>
          </a:xfrm>
          <a:prstGeom prst="rect">
            <a:avLst/>
          </a:prstGeom>
        </p:spPr>
      </p:pic>
      <p:pic>
        <p:nvPicPr>
          <p:cNvPr id="109" name="Picture 108" descr="rack_42U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510" y="3606901"/>
            <a:ext cx="711377" cy="1120418"/>
          </a:xfrm>
          <a:prstGeom prst="rect">
            <a:avLst/>
          </a:prstGeom>
        </p:spPr>
      </p:pic>
      <p:pic>
        <p:nvPicPr>
          <p:cNvPr id="111" name="Picture 110" descr="rack_42U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952" y="3606901"/>
            <a:ext cx="711377" cy="1120418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3151026" y="2171484"/>
            <a:ext cx="3114235" cy="515209"/>
            <a:chOff x="3151026" y="2171484"/>
            <a:chExt cx="3114235" cy="515209"/>
          </a:xfrm>
        </p:grpSpPr>
        <p:cxnSp>
          <p:nvCxnSpPr>
            <p:cNvPr id="117" name="Straight Connector 116"/>
            <p:cNvCxnSpPr>
              <a:stCxn id="336" idx="0"/>
            </p:cNvCxnSpPr>
            <p:nvPr/>
          </p:nvCxnSpPr>
          <p:spPr>
            <a:xfrm flipV="1">
              <a:off x="3151026" y="2171484"/>
              <a:ext cx="983791" cy="515209"/>
            </a:xfrm>
            <a:prstGeom prst="line">
              <a:avLst/>
            </a:prstGeom>
            <a:ln w="9525" cmpd="sng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336" idx="0"/>
            </p:cNvCxnSpPr>
            <p:nvPr/>
          </p:nvCxnSpPr>
          <p:spPr>
            <a:xfrm flipV="1">
              <a:off x="3151026" y="2171484"/>
              <a:ext cx="2015193" cy="515209"/>
            </a:xfrm>
            <a:prstGeom prst="line">
              <a:avLst/>
            </a:prstGeom>
            <a:ln w="9525" cmpd="sng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337" idx="0"/>
            </p:cNvCxnSpPr>
            <p:nvPr/>
          </p:nvCxnSpPr>
          <p:spPr>
            <a:xfrm flipV="1">
              <a:off x="4189104" y="2171484"/>
              <a:ext cx="977115" cy="515209"/>
            </a:xfrm>
            <a:prstGeom prst="line">
              <a:avLst/>
            </a:prstGeom>
            <a:ln w="9525" cmpd="sng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337" idx="0"/>
            </p:cNvCxnSpPr>
            <p:nvPr/>
          </p:nvCxnSpPr>
          <p:spPr>
            <a:xfrm flipH="1" flipV="1">
              <a:off x="4134817" y="2171484"/>
              <a:ext cx="54287" cy="515209"/>
            </a:xfrm>
            <a:prstGeom prst="line">
              <a:avLst/>
            </a:prstGeom>
            <a:ln w="9525" cmpd="sng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338" idx="0"/>
            </p:cNvCxnSpPr>
            <p:nvPr/>
          </p:nvCxnSpPr>
          <p:spPr>
            <a:xfrm flipH="1" flipV="1">
              <a:off x="4134817" y="2171484"/>
              <a:ext cx="1092365" cy="515209"/>
            </a:xfrm>
            <a:prstGeom prst="line">
              <a:avLst/>
            </a:prstGeom>
            <a:ln w="9525" cmpd="sng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338" idx="0"/>
            </p:cNvCxnSpPr>
            <p:nvPr/>
          </p:nvCxnSpPr>
          <p:spPr>
            <a:xfrm flipH="1" flipV="1">
              <a:off x="5166219" y="2171484"/>
              <a:ext cx="60963" cy="515209"/>
            </a:xfrm>
            <a:prstGeom prst="line">
              <a:avLst/>
            </a:prstGeom>
            <a:ln w="9525" cmpd="sng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339" idx="0"/>
            </p:cNvCxnSpPr>
            <p:nvPr/>
          </p:nvCxnSpPr>
          <p:spPr>
            <a:xfrm flipH="1" flipV="1">
              <a:off x="5166219" y="2171484"/>
              <a:ext cx="1099042" cy="515209"/>
            </a:xfrm>
            <a:prstGeom prst="line">
              <a:avLst/>
            </a:prstGeom>
            <a:ln w="9525" cmpd="sng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339" idx="0"/>
            </p:cNvCxnSpPr>
            <p:nvPr/>
          </p:nvCxnSpPr>
          <p:spPr>
            <a:xfrm flipH="1" flipV="1">
              <a:off x="4134817" y="2171484"/>
              <a:ext cx="2130444" cy="515209"/>
            </a:xfrm>
            <a:prstGeom prst="line">
              <a:avLst/>
            </a:prstGeom>
            <a:ln w="9525" cmpd="sng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3889991" y="1389164"/>
            <a:ext cx="489651" cy="7823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I/O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4921393" y="1389164"/>
            <a:ext cx="489651" cy="7823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I/O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48400" y="178816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8" name="Title 2"/>
          <p:cNvSpPr>
            <a:spLocks noGrp="1"/>
          </p:cNvSpPr>
          <p:nvPr>
            <p:ph type="title"/>
          </p:nvPr>
        </p:nvSpPr>
        <p:spPr>
          <a:xfrm>
            <a:off x="457200" y="72933"/>
            <a:ext cx="8229600" cy="532624"/>
          </a:xfrm>
        </p:spPr>
        <p:txBody>
          <a:bodyPr/>
          <a:lstStyle/>
          <a:p>
            <a:r>
              <a:rPr lang="en-US" dirty="0" smtClean="0"/>
              <a:t>Multi-Access Edge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55166" y="2791645"/>
            <a:ext cx="1024344" cy="2341923"/>
            <a:chOff x="255166" y="2791645"/>
            <a:chExt cx="1024344" cy="2341923"/>
          </a:xfrm>
        </p:grpSpPr>
        <p:pic>
          <p:nvPicPr>
            <p:cNvPr id="99" name="Picture 9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166" y="3121221"/>
              <a:ext cx="706610" cy="706610"/>
            </a:xfrm>
            <a:prstGeom prst="rect">
              <a:avLst/>
            </a:prstGeom>
          </p:spPr>
        </p:pic>
        <p:grpSp>
          <p:nvGrpSpPr>
            <p:cNvPr id="2" name="Group 1"/>
            <p:cNvGrpSpPr/>
            <p:nvPr/>
          </p:nvGrpSpPr>
          <p:grpSpPr>
            <a:xfrm>
              <a:off x="334845" y="4123281"/>
              <a:ext cx="618068" cy="656509"/>
              <a:chOff x="745067" y="2298793"/>
              <a:chExt cx="618068" cy="656509"/>
            </a:xfrm>
          </p:grpSpPr>
          <p:pic>
            <p:nvPicPr>
              <p:cNvPr id="98" name="Picture 97" descr="cell-tower.png"/>
              <p:cNvPicPr>
                <a:picLocks noChangeAspect="1"/>
              </p:cNvPicPr>
              <p:nvPr/>
            </p:nvPicPr>
            <p:blipFill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5788" y="2298793"/>
                <a:ext cx="258044" cy="656509"/>
              </a:xfrm>
              <a:prstGeom prst="rect">
                <a:avLst/>
              </a:prstGeom>
            </p:spPr>
          </p:pic>
          <p:pic>
            <p:nvPicPr>
              <p:cNvPr id="107" name="Picture 106" descr="radio-waves.png"/>
              <p:cNvPicPr>
                <a:picLocks noChangeAspect="1"/>
              </p:cNvPicPr>
              <p:nvPr/>
            </p:nvPicPr>
            <p:blipFill>
              <a:blip r:embed="rId7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1202197" y="2298793"/>
                <a:ext cx="160938" cy="268434"/>
              </a:xfrm>
              <a:prstGeom prst="rect">
                <a:avLst/>
              </a:prstGeom>
            </p:spPr>
          </p:pic>
          <p:pic>
            <p:nvPicPr>
              <p:cNvPr id="115" name="Picture 114" descr="radio-waves.png"/>
              <p:cNvPicPr>
                <a:picLocks noChangeAspect="1"/>
              </p:cNvPicPr>
              <p:nvPr/>
            </p:nvPicPr>
            <p:blipFill>
              <a:blip r:embed="rId7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5067" y="2298793"/>
                <a:ext cx="157634" cy="268434"/>
              </a:xfrm>
              <a:prstGeom prst="rect">
                <a:avLst/>
              </a:prstGeom>
            </p:spPr>
          </p:pic>
        </p:grpSp>
        <p:sp>
          <p:nvSpPr>
            <p:cNvPr id="3" name="TextBox 2"/>
            <p:cNvSpPr txBox="1"/>
            <p:nvPr/>
          </p:nvSpPr>
          <p:spPr>
            <a:xfrm>
              <a:off x="328122" y="2791645"/>
              <a:ext cx="6046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PON</a:t>
              </a:r>
              <a:endParaRPr lang="en-US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12555" y="4764236"/>
              <a:ext cx="5918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RAN</a:t>
              </a:r>
              <a:endParaRPr lang="en-US" dirty="0"/>
            </a:p>
          </p:txBody>
        </p:sp>
        <p:cxnSp>
          <p:nvCxnSpPr>
            <p:cNvPr id="5" name="Straight Connector 4"/>
            <p:cNvCxnSpPr>
              <a:stCxn id="109" idx="1"/>
            </p:cNvCxnSpPr>
            <p:nvPr/>
          </p:nvCxnSpPr>
          <p:spPr>
            <a:xfrm flipH="1" flipV="1">
              <a:off x="865540" y="3747052"/>
              <a:ext cx="413970" cy="420058"/>
            </a:xfrm>
            <a:prstGeom prst="line">
              <a:avLst/>
            </a:prstGeom>
            <a:ln w="25400" cap="rnd" cmpd="sng">
              <a:solidFill>
                <a:schemeClr val="tx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109" idx="1"/>
              <a:endCxn id="98" idx="3"/>
            </p:cNvCxnSpPr>
            <p:nvPr/>
          </p:nvCxnSpPr>
          <p:spPr>
            <a:xfrm flipH="1">
              <a:off x="773610" y="4167110"/>
              <a:ext cx="505900" cy="284426"/>
            </a:xfrm>
            <a:prstGeom prst="line">
              <a:avLst/>
            </a:prstGeom>
            <a:ln w="25400" cap="rnd" cmpd="sng">
              <a:solidFill>
                <a:schemeClr val="tx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7712466" y="3707295"/>
            <a:ext cx="1371900" cy="914400"/>
            <a:chOff x="7712466" y="3707295"/>
            <a:chExt cx="1371900" cy="914400"/>
          </a:xfrm>
        </p:grpSpPr>
        <p:sp>
          <p:nvSpPr>
            <p:cNvPr id="16" name="Cloud 15"/>
            <p:cNvSpPr/>
            <p:nvPr/>
          </p:nvSpPr>
          <p:spPr>
            <a:xfrm>
              <a:off x="7983942" y="3707295"/>
              <a:ext cx="1100424" cy="914400"/>
            </a:xfrm>
            <a:prstGeom prst="cloud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Core</a:t>
              </a:r>
              <a:endParaRPr lang="en-US" dirty="0"/>
            </a:p>
          </p:txBody>
        </p:sp>
        <p:cxnSp>
          <p:nvCxnSpPr>
            <p:cNvPr id="18" name="Straight Connector 17"/>
            <p:cNvCxnSpPr>
              <a:stCxn id="16" idx="2"/>
            </p:cNvCxnSpPr>
            <p:nvPr/>
          </p:nvCxnSpPr>
          <p:spPr>
            <a:xfrm flipH="1">
              <a:off x="7712466" y="4164495"/>
              <a:ext cx="274889" cy="2615"/>
            </a:xfrm>
            <a:prstGeom prst="line">
              <a:avLst/>
            </a:prstGeom>
            <a:ln w="25400" cap="rnd" cmpd="sng">
              <a:solidFill>
                <a:schemeClr val="tx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2845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35886E-6 L -0.27656 0.4638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37" y="2319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35886E-6 L 0.25208 0.4641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04" y="231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</a:t>
            </a:r>
            <a:r>
              <a:rPr lang="mr-IN" dirty="0" smtClean="0"/>
              <a:t>–</a:t>
            </a:r>
            <a:r>
              <a:rPr lang="en-US" dirty="0" smtClean="0"/>
              <a:t> Functional View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1E2DF-5279-024C-809C-CD16853F95A6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1846217" y="1284605"/>
            <a:ext cx="5289505" cy="2574290"/>
            <a:chOff x="1013097" y="1598575"/>
            <a:chExt cx="5289505" cy="2574290"/>
          </a:xfrm>
        </p:grpSpPr>
        <p:sp>
          <p:nvSpPr>
            <p:cNvPr id="5" name="Rounded Rectangle 4"/>
            <p:cNvSpPr/>
            <p:nvPr/>
          </p:nvSpPr>
          <p:spPr>
            <a:xfrm>
              <a:off x="1013097" y="1598575"/>
              <a:ext cx="5289505" cy="609600"/>
            </a:xfrm>
            <a:prstGeom prst="roundRect">
              <a:avLst>
                <a:gd name="adj" fmla="val 40000"/>
              </a:avLst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Arial"/>
                  <a:rtl val="0"/>
                </a:rPr>
                <a:t>CORD Controller</a:t>
              </a:r>
              <a:endParaRPr lang="en-US" sz="2000" dirty="0">
                <a:solidFill>
                  <a:srgbClr val="FFFFFF"/>
                </a:solidFill>
                <a:latin typeface="Arial"/>
                <a:rtl val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119434" y="2471610"/>
              <a:ext cx="5116549" cy="1416775"/>
              <a:chOff x="1952554" y="2870745"/>
              <a:chExt cx="5116549" cy="1416775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3552659" y="3149949"/>
                <a:ext cx="560896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rtl val="0"/>
                  </a:rPr>
                  <a:t>vOLT</a:t>
                </a:r>
                <a:endParaRPr lang="en-US" sz="1200" dirty="0">
                  <a:rtl val="0"/>
                </a:endParaRPr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4626917" y="2887602"/>
                <a:ext cx="984679" cy="226890"/>
              </a:xfrm>
              <a:prstGeom prst="roundRect">
                <a:avLst>
                  <a:gd name="adj" fmla="val 50000"/>
                </a:avLst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rgbClr val="FFFFFF"/>
                    </a:solidFill>
                    <a:latin typeface="Arial"/>
                    <a:rtl val="0"/>
                  </a:rPr>
                  <a:t>Controller</a:t>
                </a:r>
                <a:endParaRPr lang="en-US" sz="1200" dirty="0">
                  <a:solidFill>
                    <a:srgbClr val="FFFFFF"/>
                  </a:solidFill>
                  <a:latin typeface="Arial"/>
                  <a:rtl val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901718" y="3149599"/>
                <a:ext cx="48442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smtClean="0">
                    <a:rtl val="0"/>
                  </a:rPr>
                  <a:t>vSG</a:t>
                </a:r>
                <a:endParaRPr lang="en-US" sz="1200" dirty="0">
                  <a:rtl val="0"/>
                </a:endParaRP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6061841" y="2886007"/>
                <a:ext cx="1007262" cy="605547"/>
                <a:chOff x="6423328" y="238571"/>
                <a:chExt cx="1314595" cy="718307"/>
              </a:xfrm>
            </p:grpSpPr>
            <p:sp>
              <p:nvSpPr>
                <p:cNvPr id="27" name="Rounded Rectangle 26"/>
                <p:cNvSpPr/>
                <p:nvPr/>
              </p:nvSpPr>
              <p:spPr>
                <a:xfrm>
                  <a:off x="6423328" y="238571"/>
                  <a:ext cx="1314595" cy="269138"/>
                </a:xfrm>
                <a:prstGeom prst="roundRect">
                  <a:avLst>
                    <a:gd name="adj" fmla="val 50000"/>
                  </a:avLst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solidFill>
                        <a:srgbClr val="FFFFFF"/>
                      </a:solidFill>
                      <a:latin typeface="Arial"/>
                      <a:rtl val="0"/>
                    </a:rPr>
                    <a:t>Controller</a:t>
                  </a:r>
                  <a:endParaRPr lang="en-US" sz="1200" dirty="0">
                    <a:solidFill>
                      <a:srgbClr val="FFFFFF"/>
                    </a:solidFill>
                    <a:latin typeface="Arial"/>
                    <a:rtl val="0"/>
                  </a:endParaRP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6646288" y="565422"/>
                  <a:ext cx="941867" cy="32857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err="1" smtClean="0">
                      <a:rtl val="0"/>
                    </a:rPr>
                    <a:t>vRouter</a:t>
                  </a:r>
                  <a:endParaRPr lang="en-US" sz="1200" dirty="0">
                    <a:rtl val="0"/>
                  </a:endParaRPr>
                </a:p>
              </p:txBody>
            </p:sp>
            <p:sp>
              <p:nvSpPr>
                <p:cNvPr id="26" name="Rounded Rectangle 25"/>
                <p:cNvSpPr/>
                <p:nvPr/>
              </p:nvSpPr>
              <p:spPr>
                <a:xfrm>
                  <a:off x="6423328" y="240463"/>
                  <a:ext cx="1314595" cy="716415"/>
                </a:xfrm>
                <a:prstGeom prst="roundRect">
                  <a:avLst/>
                </a:prstGeom>
                <a:noFill/>
                <a:ln/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>
                    <a:solidFill>
                      <a:srgbClr val="000000"/>
                    </a:solidFill>
                    <a:latin typeface="Arial"/>
                    <a:rtl val="0"/>
                  </a:endParaRPr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1952554" y="2870745"/>
                <a:ext cx="1020361" cy="616025"/>
                <a:chOff x="589690" y="3944352"/>
                <a:chExt cx="1502605" cy="790208"/>
              </a:xfrm>
            </p:grpSpPr>
            <p:sp>
              <p:nvSpPr>
                <p:cNvPr id="25" name="TextBox 24"/>
                <p:cNvSpPr txBox="1"/>
                <p:nvPr/>
              </p:nvSpPr>
              <p:spPr>
                <a:xfrm>
                  <a:off x="870777" y="4317382"/>
                  <a:ext cx="994860" cy="3553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200" smtClean="0">
                      <a:rtl val="0"/>
                    </a:rPr>
                    <a:t>R-CORD</a:t>
                  </a:r>
                  <a:endParaRPr lang="en-US" sz="1200" dirty="0" smtClean="0">
                    <a:rtl val="0"/>
                  </a:endParaRPr>
                </a:p>
              </p:txBody>
            </p:sp>
            <p:sp>
              <p:nvSpPr>
                <p:cNvPr id="24" name="Rounded Rectangle 23"/>
                <p:cNvSpPr/>
                <p:nvPr/>
              </p:nvSpPr>
              <p:spPr>
                <a:xfrm>
                  <a:off x="589690" y="3944352"/>
                  <a:ext cx="1502605" cy="790208"/>
                </a:xfrm>
                <a:prstGeom prst="roundRect">
                  <a:avLst/>
                </a:prstGeom>
                <a:noFill/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>
                    <a:solidFill>
                      <a:srgbClr val="FFFFFF"/>
                    </a:solidFill>
                    <a:latin typeface="Arial"/>
                    <a:rtl val="0"/>
                  </a:endParaRPr>
                </a:p>
              </p:txBody>
            </p:sp>
          </p:grpSp>
          <p:cxnSp>
            <p:nvCxnSpPr>
              <p:cNvPr id="14" name="Straight Arrow Connector 13"/>
              <p:cNvCxnSpPr>
                <a:stCxn id="31" idx="3"/>
                <a:endCxn id="20" idx="1"/>
              </p:cNvCxnSpPr>
              <p:nvPr/>
            </p:nvCxnSpPr>
            <p:spPr>
              <a:xfrm>
                <a:off x="2972915" y="3178758"/>
                <a:ext cx="316412" cy="8292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stCxn id="20" idx="3"/>
                <a:endCxn id="22" idx="1"/>
              </p:cNvCxnSpPr>
              <p:nvPr/>
            </p:nvCxnSpPr>
            <p:spPr>
              <a:xfrm>
                <a:off x="4304590" y="3187050"/>
                <a:ext cx="317315" cy="77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>
                <a:stCxn id="22" idx="3"/>
                <a:endCxn id="26" idx="1"/>
              </p:cNvCxnSpPr>
              <p:nvPr/>
            </p:nvCxnSpPr>
            <p:spPr>
              <a:xfrm>
                <a:off x="5606583" y="3187824"/>
                <a:ext cx="455258" cy="1754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ounded Rectangle 16"/>
              <p:cNvSpPr/>
              <p:nvPr/>
            </p:nvSpPr>
            <p:spPr>
              <a:xfrm>
                <a:off x="3289328" y="2877442"/>
                <a:ext cx="1010253" cy="226890"/>
              </a:xfrm>
              <a:prstGeom prst="roundRect">
                <a:avLst>
                  <a:gd name="adj" fmla="val 50000"/>
                </a:avLst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rgbClr val="FFFFFF"/>
                    </a:solidFill>
                    <a:latin typeface="Arial"/>
                    <a:rtl val="0"/>
                  </a:rPr>
                  <a:t>Controller</a:t>
                </a:r>
                <a:endParaRPr lang="en-US" sz="1200" dirty="0">
                  <a:solidFill>
                    <a:srgbClr val="FFFFFF"/>
                  </a:solidFill>
                  <a:latin typeface="Arial"/>
                  <a:rtl val="0"/>
                </a:endParaRPr>
              </a:p>
            </p:txBody>
          </p:sp>
          <p:grpSp>
            <p:nvGrpSpPr>
              <p:cNvPr id="18" name="Group 17"/>
              <p:cNvGrpSpPr/>
              <p:nvPr/>
            </p:nvGrpSpPr>
            <p:grpSpPr>
              <a:xfrm>
                <a:off x="5369180" y="3676883"/>
                <a:ext cx="1004973" cy="610637"/>
                <a:chOff x="5489703" y="1268157"/>
                <a:chExt cx="1311608" cy="724345"/>
              </a:xfrm>
            </p:grpSpPr>
            <p:sp>
              <p:nvSpPr>
                <p:cNvPr id="22" name="Rounded Rectangle 21"/>
                <p:cNvSpPr/>
                <p:nvPr/>
              </p:nvSpPr>
              <p:spPr>
                <a:xfrm>
                  <a:off x="5489703" y="1268157"/>
                  <a:ext cx="1311608" cy="276164"/>
                </a:xfrm>
                <a:prstGeom prst="roundRect">
                  <a:avLst>
                    <a:gd name="adj" fmla="val 50000"/>
                  </a:avLst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solidFill>
                        <a:srgbClr val="FFFFFF"/>
                      </a:solidFill>
                      <a:latin typeface="Arial"/>
                      <a:rtl val="0"/>
                    </a:rPr>
                    <a:t>Controller</a:t>
                  </a:r>
                  <a:endParaRPr lang="en-US" sz="1200" dirty="0">
                    <a:solidFill>
                      <a:srgbClr val="FFFFFF"/>
                    </a:solidFill>
                    <a:latin typeface="Arial"/>
                    <a:rtl val="0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5786555" y="1609835"/>
                  <a:ext cx="776558" cy="32858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err="1" smtClean="0">
                      <a:rtl val="0"/>
                    </a:rPr>
                    <a:t>vCDN</a:t>
                  </a:r>
                  <a:endParaRPr lang="en-US" sz="1200" dirty="0">
                    <a:rtl val="0"/>
                  </a:endParaRPr>
                </a:p>
              </p:txBody>
            </p:sp>
            <p:sp>
              <p:nvSpPr>
                <p:cNvPr id="21" name="Rounded Rectangle 20"/>
                <p:cNvSpPr/>
                <p:nvPr/>
              </p:nvSpPr>
              <p:spPr>
                <a:xfrm>
                  <a:off x="5489703" y="1278316"/>
                  <a:ext cx="1311608" cy="714186"/>
                </a:xfrm>
                <a:prstGeom prst="roundRect">
                  <a:avLst/>
                </a:prstGeom>
                <a:noFill/>
                <a:ln/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>
                    <a:solidFill>
                      <a:srgbClr val="000000"/>
                    </a:solidFill>
                    <a:latin typeface="Arial"/>
                    <a:rtl val="0"/>
                  </a:endParaRPr>
                </a:p>
              </p:txBody>
            </p:sp>
          </p:grpSp>
          <p:cxnSp>
            <p:nvCxnSpPr>
              <p:cNvPr id="19" name="Straight Arrow Connector 18"/>
              <p:cNvCxnSpPr>
                <a:stCxn id="22" idx="3"/>
              </p:cNvCxnSpPr>
              <p:nvPr/>
            </p:nvCxnSpPr>
            <p:spPr>
              <a:xfrm>
                <a:off x="5606583" y="3187825"/>
                <a:ext cx="265084" cy="489058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endCxn id="26" idx="1"/>
              </p:cNvCxnSpPr>
              <p:nvPr/>
            </p:nvCxnSpPr>
            <p:spPr>
              <a:xfrm flipV="1">
                <a:off x="5871667" y="3189578"/>
                <a:ext cx="190174" cy="48730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ounded Rectangle 6"/>
              <p:cNvSpPr/>
              <p:nvPr/>
            </p:nvSpPr>
            <p:spPr>
              <a:xfrm>
                <a:off x="3289327" y="2879037"/>
                <a:ext cx="1015263" cy="616025"/>
              </a:xfrm>
              <a:prstGeom prst="roundRect">
                <a:avLst/>
              </a:prstGeom>
              <a:noFill/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>
                  <a:solidFill>
                    <a:srgbClr val="000000"/>
                  </a:solidFill>
                  <a:latin typeface="Arial"/>
                  <a:rtl val="0"/>
                </a:endParaRPr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4621905" y="2901225"/>
                <a:ext cx="984678" cy="573200"/>
              </a:xfrm>
              <a:prstGeom prst="roundRect">
                <a:avLst/>
              </a:prstGeom>
              <a:no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>
                  <a:solidFill>
                    <a:srgbClr val="000000"/>
                  </a:solidFill>
                  <a:latin typeface="Arial"/>
                  <a:rtl val="0"/>
                </a:endParaRP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1272223" y="3267834"/>
              <a:ext cx="1004973" cy="610637"/>
              <a:chOff x="5489703" y="1268157"/>
              <a:chExt cx="1311608" cy="724345"/>
            </a:xfrm>
          </p:grpSpPr>
          <p:sp>
            <p:nvSpPr>
              <p:cNvPr id="31" name="Rounded Rectangle 30"/>
              <p:cNvSpPr/>
              <p:nvPr/>
            </p:nvSpPr>
            <p:spPr>
              <a:xfrm>
                <a:off x="5489703" y="1268157"/>
                <a:ext cx="1311608" cy="276164"/>
              </a:xfrm>
              <a:prstGeom prst="roundRect">
                <a:avLst>
                  <a:gd name="adj" fmla="val 50000"/>
                </a:avLst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rgbClr val="FFFFFF"/>
                    </a:solidFill>
                    <a:latin typeface="Arial"/>
                    <a:rtl val="0"/>
                  </a:rPr>
                  <a:t>Controller</a:t>
                </a:r>
                <a:endParaRPr lang="en-US" sz="1200" dirty="0">
                  <a:solidFill>
                    <a:srgbClr val="FFFFFF"/>
                  </a:solidFill>
                  <a:latin typeface="Arial"/>
                  <a:rtl val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5531456" y="1609835"/>
                <a:ext cx="1234631" cy="3285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rtl val="0"/>
                  </a:rPr>
                  <a:t>OpenStack</a:t>
                </a:r>
                <a:endParaRPr lang="en-US" sz="1200" dirty="0">
                  <a:rtl val="0"/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5489703" y="1278316"/>
                <a:ext cx="1311608" cy="714186"/>
              </a:xfrm>
              <a:prstGeom prst="roundRect">
                <a:avLst/>
              </a:prstGeom>
              <a:no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>
                  <a:solidFill>
                    <a:srgbClr val="000000"/>
                  </a:solidFill>
                  <a:latin typeface="Arial"/>
                  <a:rtl val="0"/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2582449" y="3547310"/>
              <a:ext cx="63784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rtl val="0"/>
                </a:rPr>
                <a:t>ONOS</a:t>
              </a:r>
              <a:endParaRPr lang="en-US" sz="1200" dirty="0">
                <a:rtl val="0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2359760" y="3274803"/>
              <a:ext cx="1010253" cy="226890"/>
            </a:xfrm>
            <a:prstGeom prst="roundRect">
              <a:avLst>
                <a:gd name="adj" fmla="val 50000"/>
              </a:avLst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FFFFFF"/>
                  </a:solidFill>
                  <a:latin typeface="Arial"/>
                  <a:rtl val="0"/>
                </a:rPr>
                <a:t>Controller</a:t>
              </a:r>
              <a:endParaRPr lang="en-US" sz="1200" dirty="0">
                <a:solidFill>
                  <a:srgbClr val="FFFFFF"/>
                </a:solidFill>
                <a:latin typeface="Arial"/>
                <a:rtl val="0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2359759" y="3276398"/>
              <a:ext cx="1015263" cy="616025"/>
            </a:xfrm>
            <a:prstGeom prst="roundRect">
              <a:avLst/>
            </a:prstGeom>
            <a:noFill/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rgbClr val="000000"/>
                </a:solidFill>
                <a:latin typeface="Arial"/>
                <a:rtl val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1013097" y="1598575"/>
              <a:ext cx="5289505" cy="2574290"/>
            </a:xfrm>
            <a:prstGeom prst="roundRect">
              <a:avLst>
                <a:gd name="adj" fmla="val 9181"/>
              </a:avLst>
            </a:prstGeom>
            <a:noFill/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 smtClean="0">
                <a:solidFill>
                  <a:srgbClr val="000000"/>
                </a:solidFill>
                <a:latin typeface="Arial"/>
                <a:rtl val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2720911" y="3937664"/>
            <a:ext cx="3484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 Graph for </a:t>
            </a:r>
            <a:r>
              <a:rPr lang="en-US" smtClean="0"/>
              <a:t>Residential CORD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1952554" y="2159975"/>
            <a:ext cx="1010253" cy="226890"/>
          </a:xfrm>
          <a:prstGeom prst="roundRect">
            <a:avLst>
              <a:gd name="adj" fmla="val 42324"/>
            </a:avLst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FF"/>
                </a:solidFill>
                <a:latin typeface="Arial"/>
                <a:rtl val="0"/>
              </a:rPr>
              <a:t>Controller</a:t>
            </a:r>
            <a:endParaRPr lang="en-US" sz="1200" dirty="0">
              <a:solidFill>
                <a:srgbClr val="FFFFFF"/>
              </a:solidFill>
              <a:latin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12812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Arrow Connector 108"/>
          <p:cNvCxnSpPr/>
          <p:nvPr/>
        </p:nvCxnSpPr>
        <p:spPr>
          <a:xfrm>
            <a:off x="4833938" y="2243339"/>
            <a:ext cx="19050" cy="5111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2481263" y="2252864"/>
            <a:ext cx="19050" cy="5111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4871085" y="1504315"/>
            <a:ext cx="0" cy="4110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529080" y="1229360"/>
            <a:ext cx="254000" cy="243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1651000" y="1513840"/>
            <a:ext cx="5080" cy="12501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677160" y="1229360"/>
            <a:ext cx="254000" cy="2438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2508885" y="1485265"/>
            <a:ext cx="0" cy="4110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3906520" y="1229360"/>
            <a:ext cx="254000" cy="2438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4094480" y="1513840"/>
            <a:ext cx="5080" cy="12310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5125720" y="1229360"/>
            <a:ext cx="254000" cy="2438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1005840" y="883920"/>
            <a:ext cx="4998720" cy="762000"/>
          </a:xfrm>
          <a:prstGeom prst="round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1005840" y="3739197"/>
            <a:ext cx="4998720" cy="1263016"/>
          </a:xfrm>
          <a:prstGeom prst="roundRect">
            <a:avLst>
              <a:gd name="adj" fmla="val 10283"/>
            </a:avLst>
          </a:prstGeom>
          <a:solidFill>
            <a:schemeClr val="bg1">
              <a:lumMod val="9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/>
              <a:t>OCP</a:t>
            </a:r>
          </a:p>
          <a:p>
            <a:pPr algn="ctr"/>
            <a:r>
              <a:rPr lang="en-US" sz="1800" dirty="0"/>
              <a:t>Hardware</a:t>
            </a:r>
          </a:p>
          <a:p>
            <a:pPr algn="ctr"/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338388" y="3288467"/>
            <a:ext cx="11573" cy="5713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1" name="Rounded Rectangle 70"/>
          <p:cNvSpPr/>
          <p:nvPr/>
        </p:nvSpPr>
        <p:spPr>
          <a:xfrm>
            <a:off x="1005840" y="894080"/>
            <a:ext cx="4998720" cy="77091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CORD Controller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1005840" y="883920"/>
            <a:ext cx="4998720" cy="4108768"/>
          </a:xfrm>
          <a:prstGeom prst="roundRect">
            <a:avLst>
              <a:gd name="adj" fmla="val 2820"/>
            </a:avLst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ounded Rectangle 73"/>
          <p:cNvSpPr/>
          <p:nvPr/>
        </p:nvSpPr>
        <p:spPr>
          <a:xfrm>
            <a:off x="1854661" y="1915425"/>
            <a:ext cx="685800" cy="6866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Ctrl</a:t>
            </a:r>
          </a:p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4104318" y="3855409"/>
            <a:ext cx="1275751" cy="1046654"/>
            <a:chOff x="4210669" y="4030270"/>
            <a:chExt cx="1066872" cy="845434"/>
          </a:xfrm>
        </p:grpSpPr>
        <p:pic>
          <p:nvPicPr>
            <p:cNvPr id="52" name="Picture 51" descr="rack_42U.gi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0669" y="4030270"/>
              <a:ext cx="426756" cy="672140"/>
            </a:xfrm>
            <a:prstGeom prst="rect">
              <a:avLst/>
            </a:prstGeom>
          </p:spPr>
        </p:pic>
        <p:pic>
          <p:nvPicPr>
            <p:cNvPr id="53" name="Picture 52" descr="rack_42U.gi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4261" y="4091230"/>
              <a:ext cx="426756" cy="672140"/>
            </a:xfrm>
            <a:prstGeom prst="rect">
              <a:avLst/>
            </a:prstGeom>
          </p:spPr>
        </p:pic>
        <p:pic>
          <p:nvPicPr>
            <p:cNvPr id="54" name="Picture 53" descr="rack_42U.gi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7745" y="4152764"/>
              <a:ext cx="426756" cy="672140"/>
            </a:xfrm>
            <a:prstGeom prst="rect">
              <a:avLst/>
            </a:prstGeom>
          </p:spPr>
        </p:pic>
        <p:pic>
          <p:nvPicPr>
            <p:cNvPr id="84" name="Picture 83" descr="rack_42U.gi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0785" y="4203564"/>
              <a:ext cx="426756" cy="672140"/>
            </a:xfrm>
            <a:prstGeom prst="rect">
              <a:avLst/>
            </a:prstGeom>
          </p:spPr>
        </p:pic>
      </p:grpSp>
      <p:sp>
        <p:nvSpPr>
          <p:cNvPr id="88" name="Right Brace 87"/>
          <p:cNvSpPr/>
          <p:nvPr/>
        </p:nvSpPr>
        <p:spPr>
          <a:xfrm>
            <a:off x="6192520" y="894080"/>
            <a:ext cx="142240" cy="75184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6360160" y="915111"/>
            <a:ext cx="27021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Service Control Plane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</a:t>
            </a:r>
            <a:r>
              <a:rPr lang="mr-IN" sz="1400" dirty="0" smtClean="0"/>
              <a:t>–</a:t>
            </a:r>
            <a:r>
              <a:rPr lang="en-US" sz="1400" dirty="0" smtClean="0"/>
              <a:t> Provision Services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</a:t>
            </a:r>
            <a:r>
              <a:rPr lang="mr-IN" sz="1400" dirty="0" smtClean="0"/>
              <a:t>–</a:t>
            </a:r>
            <a:r>
              <a:rPr lang="en-US" sz="1400" dirty="0" smtClean="0"/>
              <a:t> Enforce Policy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</a:t>
            </a:r>
            <a:r>
              <a:rPr lang="mr-IN" sz="1400" dirty="0" smtClean="0"/>
              <a:t>–</a:t>
            </a:r>
            <a:r>
              <a:rPr lang="en-US" sz="1400" dirty="0" smtClean="0"/>
              <a:t> Assemble &amp; Control Data Paths</a:t>
            </a:r>
          </a:p>
        </p:txBody>
      </p:sp>
      <p:sp>
        <p:nvSpPr>
          <p:cNvPr id="90" name="Right Brace 89"/>
          <p:cNvSpPr/>
          <p:nvPr/>
        </p:nvSpPr>
        <p:spPr>
          <a:xfrm>
            <a:off x="6192520" y="1711978"/>
            <a:ext cx="167640" cy="326985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6354619" y="3003056"/>
            <a:ext cx="2844881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Service Data Plane</a:t>
            </a:r>
          </a:p>
          <a:p>
            <a:r>
              <a:rPr lang="en-US" sz="1400" dirty="0" smtClean="0"/>
              <a:t>   </a:t>
            </a:r>
            <a:r>
              <a:rPr lang="mr-IN" sz="1400" dirty="0" smtClean="0"/>
              <a:t>–</a:t>
            </a:r>
            <a:r>
              <a:rPr lang="en-US" sz="1400" dirty="0" smtClean="0"/>
              <a:t> Server-based (VMs, Containers)</a:t>
            </a:r>
          </a:p>
          <a:p>
            <a:r>
              <a:rPr lang="en-US" sz="1400" dirty="0" smtClean="0"/>
              <a:t>   </a:t>
            </a:r>
            <a:r>
              <a:rPr lang="mr-IN" sz="1400" dirty="0" smtClean="0"/>
              <a:t>–</a:t>
            </a:r>
            <a:r>
              <a:rPr lang="en-US" sz="1400" dirty="0" smtClean="0"/>
              <a:t> Switch-based (SDN Control Apps)</a:t>
            </a:r>
          </a:p>
          <a:p>
            <a:r>
              <a:rPr lang="en-US" sz="1400" dirty="0" smtClean="0"/>
              <a:t>   </a:t>
            </a:r>
            <a:r>
              <a:rPr lang="mr-IN" sz="1400" dirty="0" smtClean="0"/>
              <a:t>–</a:t>
            </a:r>
            <a:r>
              <a:rPr lang="en-US" sz="1400" dirty="0" smtClean="0"/>
              <a:t> Highly disaggregated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</a:t>
            </a:r>
            <a:r>
              <a:rPr lang="mr-IN" sz="1400" dirty="0" smtClean="0"/>
              <a:t>–</a:t>
            </a:r>
            <a:r>
              <a:rPr lang="en-US" sz="1400" dirty="0" smtClean="0"/>
              <a:t> White-Box (OCP) Hardware</a:t>
            </a:r>
            <a:endParaRPr lang="en-US" sz="1400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744085" y="3460703"/>
            <a:ext cx="1170" cy="40971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7" name="Rounded Rectangle 86"/>
          <p:cNvSpPr/>
          <p:nvPr/>
        </p:nvSpPr>
        <p:spPr>
          <a:xfrm>
            <a:off x="2026111" y="1915425"/>
            <a:ext cx="685800" cy="6866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Ctrl</a:t>
            </a:r>
          </a:p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  <p:sp>
        <p:nvSpPr>
          <p:cNvPr id="92" name="Rounded Rectangle 91"/>
          <p:cNvSpPr/>
          <p:nvPr/>
        </p:nvSpPr>
        <p:spPr>
          <a:xfrm>
            <a:off x="2188036" y="1915425"/>
            <a:ext cx="685800" cy="6866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Ctrl</a:t>
            </a:r>
          </a:p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  <p:sp>
        <p:nvSpPr>
          <p:cNvPr id="93" name="Rounded Rectangle 92"/>
          <p:cNvSpPr/>
          <p:nvPr/>
        </p:nvSpPr>
        <p:spPr>
          <a:xfrm>
            <a:off x="2369011" y="1915425"/>
            <a:ext cx="685800" cy="6866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Ctrl</a:t>
            </a:r>
          </a:p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  <p:sp>
        <p:nvSpPr>
          <p:cNvPr id="94" name="Rounded Rectangle 93"/>
          <p:cNvSpPr/>
          <p:nvPr/>
        </p:nvSpPr>
        <p:spPr>
          <a:xfrm>
            <a:off x="2558567" y="1915425"/>
            <a:ext cx="685800" cy="6866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Ctrl</a:t>
            </a:r>
          </a:p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  <p:sp>
        <p:nvSpPr>
          <p:cNvPr id="95" name="Rounded Rectangle 94"/>
          <p:cNvSpPr/>
          <p:nvPr/>
        </p:nvSpPr>
        <p:spPr>
          <a:xfrm>
            <a:off x="2739542" y="1915425"/>
            <a:ext cx="685800" cy="6866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Ctrl</a:t>
            </a:r>
          </a:p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  <p:sp>
        <p:nvSpPr>
          <p:cNvPr id="96" name="Rounded Rectangle 95"/>
          <p:cNvSpPr/>
          <p:nvPr/>
        </p:nvSpPr>
        <p:spPr>
          <a:xfrm>
            <a:off x="4219092" y="1915425"/>
            <a:ext cx="685800" cy="68668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Ctrl</a:t>
            </a:r>
          </a:p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  <p:sp>
        <p:nvSpPr>
          <p:cNvPr id="97" name="Rounded Rectangle 96"/>
          <p:cNvSpPr/>
          <p:nvPr/>
        </p:nvSpPr>
        <p:spPr>
          <a:xfrm>
            <a:off x="4390542" y="1915425"/>
            <a:ext cx="685800" cy="68668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Ctrl</a:t>
            </a:r>
          </a:p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  <p:sp>
        <p:nvSpPr>
          <p:cNvPr id="98" name="Rounded Rectangle 97"/>
          <p:cNvSpPr/>
          <p:nvPr/>
        </p:nvSpPr>
        <p:spPr>
          <a:xfrm>
            <a:off x="4552467" y="1915425"/>
            <a:ext cx="685800" cy="68668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Ctrl</a:t>
            </a:r>
          </a:p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  <p:sp>
        <p:nvSpPr>
          <p:cNvPr id="99" name="Rounded Rectangle 98"/>
          <p:cNvSpPr/>
          <p:nvPr/>
        </p:nvSpPr>
        <p:spPr>
          <a:xfrm>
            <a:off x="4733442" y="1915425"/>
            <a:ext cx="685800" cy="68668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Ctrl</a:t>
            </a:r>
          </a:p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  <p:sp>
        <p:nvSpPr>
          <p:cNvPr id="100" name="Rounded Rectangle 99"/>
          <p:cNvSpPr/>
          <p:nvPr/>
        </p:nvSpPr>
        <p:spPr>
          <a:xfrm>
            <a:off x="4922998" y="1915425"/>
            <a:ext cx="685800" cy="68668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Ctrl</a:t>
            </a:r>
          </a:p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  <p:sp>
        <p:nvSpPr>
          <p:cNvPr id="101" name="Rounded Rectangle 100"/>
          <p:cNvSpPr/>
          <p:nvPr/>
        </p:nvSpPr>
        <p:spPr>
          <a:xfrm>
            <a:off x="5103973" y="1915425"/>
            <a:ext cx="685800" cy="68668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VNF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1285875" y="2763979"/>
            <a:ext cx="2143125" cy="77068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ONOS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452385" y="3812146"/>
            <a:ext cx="1546276" cy="1115042"/>
            <a:chOff x="1452385" y="3812146"/>
            <a:chExt cx="1546276" cy="1115042"/>
          </a:xfrm>
        </p:grpSpPr>
        <p:pic>
          <p:nvPicPr>
            <p:cNvPr id="104" name="Picture 4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2385" y="4685595"/>
              <a:ext cx="449204" cy="241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" name="Picture 4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2385" y="4544638"/>
              <a:ext cx="449204" cy="241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" name="Picture 4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2385" y="4404474"/>
              <a:ext cx="449204" cy="241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0" name="Group 69"/>
            <p:cNvGrpSpPr/>
            <p:nvPr/>
          </p:nvGrpSpPr>
          <p:grpSpPr>
            <a:xfrm>
              <a:off x="1464183" y="3812146"/>
              <a:ext cx="1534478" cy="692225"/>
              <a:chOff x="5797572" y="2278020"/>
              <a:chExt cx="1672646" cy="449982"/>
            </a:xfrm>
          </p:grpSpPr>
          <p:pic>
            <p:nvPicPr>
              <p:cNvPr id="72" name="Picture 4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86907" y="2278516"/>
                <a:ext cx="489651" cy="157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3" name="Picture 4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99104" y="2570954"/>
                <a:ext cx="489651" cy="157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5" name="Picture 4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97572" y="2570954"/>
                <a:ext cx="489651" cy="157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76" name="Straight Connector 75"/>
              <p:cNvCxnSpPr/>
              <p:nvPr/>
            </p:nvCxnSpPr>
            <p:spPr>
              <a:xfrm flipH="1">
                <a:off x="6042398" y="2407916"/>
                <a:ext cx="296611" cy="16303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6339009" y="2407916"/>
                <a:ext cx="304921" cy="16303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78" name="Picture 4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80567" y="2538196"/>
                <a:ext cx="489651" cy="157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1" name="Picture 4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99840" y="2278020"/>
                <a:ext cx="489651" cy="157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82" name="Straight Connector 81"/>
              <p:cNvCxnSpPr/>
              <p:nvPr/>
            </p:nvCxnSpPr>
            <p:spPr>
              <a:xfrm flipH="1">
                <a:off x="6643930" y="2421244"/>
                <a:ext cx="308012" cy="14971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6951942" y="2421244"/>
                <a:ext cx="273451" cy="116952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H="1">
                <a:off x="6042398" y="2421244"/>
                <a:ext cx="909544" cy="14971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6339009" y="2407916"/>
                <a:ext cx="886384" cy="13028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Title 2"/>
          <p:cNvSpPr>
            <a:spLocks noGrp="1"/>
          </p:cNvSpPr>
          <p:nvPr>
            <p:ph type="title"/>
          </p:nvPr>
        </p:nvSpPr>
        <p:spPr>
          <a:xfrm>
            <a:off x="457200" y="73136"/>
            <a:ext cx="8229600" cy="620652"/>
          </a:xfrm>
        </p:spPr>
        <p:txBody>
          <a:bodyPr/>
          <a:lstStyle/>
          <a:p>
            <a:r>
              <a:rPr lang="en-US" dirty="0" smtClean="0"/>
              <a:t>Architecture </a:t>
            </a:r>
            <a:r>
              <a:rPr lang="mr-IN" dirty="0" smtClean="0"/>
              <a:t>–</a:t>
            </a:r>
            <a:r>
              <a:rPr lang="en-US" dirty="0" smtClean="0"/>
              <a:t> Component View</a:t>
            </a:r>
            <a:endParaRPr lang="en-US" dirty="0"/>
          </a:p>
        </p:txBody>
      </p:sp>
      <p:sp>
        <p:nvSpPr>
          <p:cNvPr id="69" name="Rounded Rectangle 68"/>
          <p:cNvSpPr/>
          <p:nvPr/>
        </p:nvSpPr>
        <p:spPr>
          <a:xfrm>
            <a:off x="3672204" y="2763979"/>
            <a:ext cx="2143762" cy="76052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Kubernetes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OpenStack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41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2"/>
          <p:cNvSpPr>
            <a:spLocks noGrp="1"/>
          </p:cNvSpPr>
          <p:nvPr>
            <p:ph type="title"/>
          </p:nvPr>
        </p:nvSpPr>
        <p:spPr>
          <a:xfrm>
            <a:off x="457200" y="73136"/>
            <a:ext cx="8229600" cy="620652"/>
          </a:xfrm>
        </p:spPr>
        <p:txBody>
          <a:bodyPr/>
          <a:lstStyle/>
          <a:p>
            <a:r>
              <a:rPr lang="en-US" dirty="0" smtClean="0"/>
              <a:t>Architecture </a:t>
            </a:r>
            <a:r>
              <a:rPr lang="mr-IN" dirty="0" smtClean="0"/>
              <a:t>–</a:t>
            </a:r>
            <a:r>
              <a:rPr lang="en-US" dirty="0" smtClean="0"/>
              <a:t> Operational View</a:t>
            </a:r>
            <a:endParaRPr lang="en-US" dirty="0"/>
          </a:p>
        </p:txBody>
      </p:sp>
      <p:sp>
        <p:nvSpPr>
          <p:cNvPr id="103" name="Equal 102"/>
          <p:cNvSpPr/>
          <p:nvPr/>
        </p:nvSpPr>
        <p:spPr>
          <a:xfrm>
            <a:off x="4439896" y="1780677"/>
            <a:ext cx="269945" cy="271820"/>
          </a:xfrm>
          <a:prstGeom prst="mathEqual">
            <a:avLst>
              <a:gd name="adj1" fmla="val 11020"/>
              <a:gd name="adj2" fmla="val 1801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3259584" y="854789"/>
            <a:ext cx="2630569" cy="514225"/>
            <a:chOff x="3569429" y="1381760"/>
            <a:chExt cx="3267248" cy="615056"/>
          </a:xfrm>
        </p:grpSpPr>
        <p:sp>
          <p:nvSpPr>
            <p:cNvPr id="180" name="Rectangle 179"/>
            <p:cNvSpPr/>
            <p:nvPr/>
          </p:nvSpPr>
          <p:spPr>
            <a:xfrm>
              <a:off x="3569429" y="1381760"/>
              <a:ext cx="660521" cy="6096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GUI</a:t>
              </a:r>
              <a:endParaRPr lang="en-US" sz="1200" dirty="0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4438338" y="1381760"/>
              <a:ext cx="660521" cy="6096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REST</a:t>
              </a:r>
            </a:p>
            <a:p>
              <a:pPr algn="ctr"/>
              <a:r>
                <a:rPr lang="en-US" sz="1200" dirty="0" smtClean="0"/>
                <a:t>API</a:t>
              </a:r>
              <a:endParaRPr lang="en-US" sz="1200" dirty="0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5307247" y="1387216"/>
              <a:ext cx="660521" cy="6096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TOSCA</a:t>
              </a: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6176156" y="1381760"/>
              <a:ext cx="660521" cy="609599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VIM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84" name="Straight Connector 183"/>
            <p:cNvCxnSpPr/>
            <p:nvPr/>
          </p:nvCxnSpPr>
          <p:spPr>
            <a:xfrm>
              <a:off x="4229950" y="1686560"/>
              <a:ext cx="208388" cy="0"/>
            </a:xfrm>
            <a:prstGeom prst="line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</p:cxnSp>
      </p:grpSp>
      <p:sp>
        <p:nvSpPr>
          <p:cNvPr id="106" name="Rectangle 105"/>
          <p:cNvSpPr/>
          <p:nvPr/>
        </p:nvSpPr>
        <p:spPr>
          <a:xfrm>
            <a:off x="4275266" y="1721216"/>
            <a:ext cx="531807" cy="509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XOS</a:t>
            </a:r>
          </a:p>
          <a:p>
            <a:pPr algn="ctr"/>
            <a:r>
              <a:rPr lang="en-US" sz="1200" dirty="0" smtClean="0"/>
              <a:t>Core</a:t>
            </a:r>
            <a:endParaRPr lang="en-US" sz="1200" dirty="0"/>
          </a:p>
        </p:txBody>
      </p:sp>
      <p:sp>
        <p:nvSpPr>
          <p:cNvPr id="107" name="Rectangle 106"/>
          <p:cNvSpPr/>
          <p:nvPr/>
        </p:nvSpPr>
        <p:spPr>
          <a:xfrm>
            <a:off x="5012066" y="1721216"/>
            <a:ext cx="531807" cy="509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DB</a:t>
            </a:r>
            <a:endParaRPr lang="en-US" sz="1200" dirty="0"/>
          </a:p>
        </p:txBody>
      </p:sp>
      <p:cxnSp>
        <p:nvCxnSpPr>
          <p:cNvPr id="108" name="Straight Connector 107"/>
          <p:cNvCxnSpPr>
            <a:stCxn id="154" idx="3"/>
          </p:cNvCxnSpPr>
          <p:nvPr/>
        </p:nvCxnSpPr>
        <p:spPr>
          <a:xfrm>
            <a:off x="4807074" y="1976048"/>
            <a:ext cx="20499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sp>
        <p:nvSpPr>
          <p:cNvPr id="114" name="Rectangle 113"/>
          <p:cNvSpPr/>
          <p:nvPr/>
        </p:nvSpPr>
        <p:spPr>
          <a:xfrm>
            <a:off x="3564964" y="1721216"/>
            <a:ext cx="531807" cy="509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Event</a:t>
            </a:r>
          </a:p>
          <a:p>
            <a:pPr algn="ctr"/>
            <a:r>
              <a:rPr lang="en-US" sz="1200" dirty="0" smtClean="0"/>
              <a:t>Bus</a:t>
            </a:r>
            <a:endParaRPr lang="en-US" sz="1200" dirty="0"/>
          </a:p>
        </p:txBody>
      </p:sp>
      <p:cxnSp>
        <p:nvCxnSpPr>
          <p:cNvPr id="115" name="Straight Connector 114"/>
          <p:cNvCxnSpPr>
            <a:stCxn id="154" idx="1"/>
          </p:cNvCxnSpPr>
          <p:nvPr/>
        </p:nvCxnSpPr>
        <p:spPr>
          <a:xfrm flipH="1">
            <a:off x="4096771" y="1976048"/>
            <a:ext cx="178496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grpSp>
        <p:nvGrpSpPr>
          <p:cNvPr id="116" name="Group 115"/>
          <p:cNvGrpSpPr/>
          <p:nvPr/>
        </p:nvGrpSpPr>
        <p:grpSpPr>
          <a:xfrm>
            <a:off x="5358346" y="2587644"/>
            <a:ext cx="531807" cy="1229120"/>
            <a:chOff x="7039119" y="2661919"/>
            <a:chExt cx="660521" cy="1470131"/>
          </a:xfrm>
        </p:grpSpPr>
        <p:cxnSp>
          <p:nvCxnSpPr>
            <p:cNvPr id="178" name="Straight Arrow Connector 177"/>
            <p:cNvCxnSpPr/>
            <p:nvPr/>
          </p:nvCxnSpPr>
          <p:spPr>
            <a:xfrm flipH="1">
              <a:off x="7369379" y="3271519"/>
              <a:ext cx="2121" cy="86053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79" name="Rectangle 178"/>
            <p:cNvSpPr/>
            <p:nvPr/>
          </p:nvSpPr>
          <p:spPr>
            <a:xfrm>
              <a:off x="7039119" y="2661919"/>
              <a:ext cx="660521" cy="609600"/>
            </a:xfrm>
            <a:prstGeom prst="rect">
              <a:avLst/>
            </a:prstGeom>
            <a:noFill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3959172" y="2587644"/>
            <a:ext cx="531807" cy="1252991"/>
            <a:chOff x="7931197" y="2661919"/>
            <a:chExt cx="660521" cy="1498683"/>
          </a:xfrm>
        </p:grpSpPr>
        <p:cxnSp>
          <p:nvCxnSpPr>
            <p:cNvPr id="175" name="Straight Arrow Connector 174"/>
            <p:cNvCxnSpPr/>
            <p:nvPr/>
          </p:nvCxnSpPr>
          <p:spPr>
            <a:xfrm>
              <a:off x="8261458" y="3271519"/>
              <a:ext cx="5080" cy="88908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76" name="Rectangle 175"/>
            <p:cNvSpPr/>
            <p:nvPr/>
          </p:nvSpPr>
          <p:spPr>
            <a:xfrm>
              <a:off x="7931197" y="2661919"/>
              <a:ext cx="660521" cy="609600"/>
            </a:xfrm>
            <a:prstGeom prst="rect">
              <a:avLst/>
            </a:prstGeom>
            <a:noFill/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4653083" y="2587644"/>
            <a:ext cx="531807" cy="708655"/>
            <a:chOff x="7046319" y="3860799"/>
            <a:chExt cx="660521" cy="847611"/>
          </a:xfrm>
        </p:grpSpPr>
        <p:cxnSp>
          <p:nvCxnSpPr>
            <p:cNvPr id="172" name="Straight Arrow Connector 171"/>
            <p:cNvCxnSpPr>
              <a:stCxn id="173" idx="2"/>
            </p:cNvCxnSpPr>
            <p:nvPr/>
          </p:nvCxnSpPr>
          <p:spPr>
            <a:xfrm>
              <a:off x="7376580" y="4470399"/>
              <a:ext cx="0" cy="23801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73" name="Rectangle 172"/>
            <p:cNvSpPr/>
            <p:nvPr/>
          </p:nvSpPr>
          <p:spPr>
            <a:xfrm>
              <a:off x="7046319" y="3860799"/>
              <a:ext cx="660521" cy="609600"/>
            </a:xfrm>
            <a:prstGeom prst="rect">
              <a:avLst/>
            </a:prstGeom>
            <a:noFill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3259584" y="2587644"/>
            <a:ext cx="531807" cy="712433"/>
            <a:chOff x="7931197" y="3860799"/>
            <a:chExt cx="660521" cy="852130"/>
          </a:xfrm>
        </p:grpSpPr>
        <p:cxnSp>
          <p:nvCxnSpPr>
            <p:cNvPr id="169" name="Straight Arrow Connector 168"/>
            <p:cNvCxnSpPr>
              <a:stCxn id="170" idx="2"/>
              <a:endCxn id="105" idx="0"/>
            </p:cNvCxnSpPr>
            <p:nvPr/>
          </p:nvCxnSpPr>
          <p:spPr>
            <a:xfrm flipH="1">
              <a:off x="8258405" y="4470399"/>
              <a:ext cx="3053" cy="24253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70" name="Rectangle 169"/>
            <p:cNvSpPr/>
            <p:nvPr/>
          </p:nvSpPr>
          <p:spPr>
            <a:xfrm>
              <a:off x="7931197" y="3860799"/>
              <a:ext cx="660521" cy="609600"/>
            </a:xfrm>
            <a:prstGeom prst="rect">
              <a:avLst/>
            </a:prstGeom>
            <a:noFill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52" name="Straight Connector 151"/>
          <p:cNvCxnSpPr>
            <a:endCxn id="154" idx="0"/>
          </p:cNvCxnSpPr>
          <p:nvPr/>
        </p:nvCxnSpPr>
        <p:spPr>
          <a:xfrm flipH="1">
            <a:off x="4541170" y="1364452"/>
            <a:ext cx="1083079" cy="356764"/>
          </a:xfrm>
          <a:prstGeom prst="lin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153" name="Straight Connector 152"/>
          <p:cNvCxnSpPr>
            <a:endCxn id="154" idx="0"/>
          </p:cNvCxnSpPr>
          <p:nvPr/>
        </p:nvCxnSpPr>
        <p:spPr>
          <a:xfrm flipH="1">
            <a:off x="4541170" y="1369014"/>
            <a:ext cx="383492" cy="352203"/>
          </a:xfrm>
          <a:prstGeom prst="lin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154" name="Straight Connector 153"/>
          <p:cNvCxnSpPr>
            <a:endCxn id="154" idx="0"/>
          </p:cNvCxnSpPr>
          <p:nvPr/>
        </p:nvCxnSpPr>
        <p:spPr>
          <a:xfrm>
            <a:off x="4225075" y="1364452"/>
            <a:ext cx="316095" cy="356764"/>
          </a:xfrm>
          <a:prstGeom prst="lin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3525488" y="1364452"/>
            <a:ext cx="305380" cy="356764"/>
          </a:xfrm>
          <a:prstGeom prst="lin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156" name="Straight Connector 155"/>
          <p:cNvCxnSpPr>
            <a:stCxn id="154" idx="2"/>
          </p:cNvCxnSpPr>
          <p:nvPr/>
        </p:nvCxnSpPr>
        <p:spPr>
          <a:xfrm flipH="1">
            <a:off x="3525488" y="2230879"/>
            <a:ext cx="1015682" cy="356764"/>
          </a:xfrm>
          <a:prstGeom prst="lin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157" name="Straight Connector 156"/>
          <p:cNvCxnSpPr>
            <a:stCxn id="154" idx="2"/>
          </p:cNvCxnSpPr>
          <p:nvPr/>
        </p:nvCxnSpPr>
        <p:spPr>
          <a:xfrm flipH="1">
            <a:off x="4225076" y="2230879"/>
            <a:ext cx="316094" cy="356764"/>
          </a:xfrm>
          <a:prstGeom prst="lin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158" name="Straight Connector 157"/>
          <p:cNvCxnSpPr>
            <a:stCxn id="154" idx="2"/>
          </p:cNvCxnSpPr>
          <p:nvPr/>
        </p:nvCxnSpPr>
        <p:spPr>
          <a:xfrm>
            <a:off x="4541170" y="2230879"/>
            <a:ext cx="377817" cy="356764"/>
          </a:xfrm>
          <a:prstGeom prst="lin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159" name="Straight Connector 158"/>
          <p:cNvCxnSpPr>
            <a:stCxn id="154" idx="2"/>
          </p:cNvCxnSpPr>
          <p:nvPr/>
        </p:nvCxnSpPr>
        <p:spPr>
          <a:xfrm>
            <a:off x="4541170" y="2230879"/>
            <a:ext cx="1083079" cy="356764"/>
          </a:xfrm>
          <a:prstGeom prst="lin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160" name="Straight Connector 159"/>
          <p:cNvCxnSpPr/>
          <p:nvPr/>
        </p:nvCxnSpPr>
        <p:spPr>
          <a:xfrm flipH="1">
            <a:off x="3525488" y="2230879"/>
            <a:ext cx="305380" cy="356764"/>
          </a:xfrm>
          <a:prstGeom prst="lin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3830868" y="2230879"/>
            <a:ext cx="394208" cy="356764"/>
          </a:xfrm>
          <a:prstGeom prst="lin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3830868" y="2230879"/>
            <a:ext cx="1088119" cy="356764"/>
          </a:xfrm>
          <a:prstGeom prst="lin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3830868" y="2230879"/>
            <a:ext cx="1793382" cy="356764"/>
          </a:xfrm>
          <a:prstGeom prst="lin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sp>
        <p:nvSpPr>
          <p:cNvPr id="164" name="TextBox 163"/>
          <p:cNvSpPr txBox="1"/>
          <p:nvPr/>
        </p:nvSpPr>
        <p:spPr>
          <a:xfrm>
            <a:off x="3337842" y="2720910"/>
            <a:ext cx="376916" cy="23158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1200" dirty="0" smtClean="0"/>
              <a:t>Sync</a:t>
            </a:r>
            <a:endParaRPr lang="en-US" sz="1200" dirty="0"/>
          </a:p>
        </p:txBody>
      </p:sp>
      <p:sp>
        <p:nvSpPr>
          <p:cNvPr id="165" name="TextBox 164"/>
          <p:cNvSpPr txBox="1"/>
          <p:nvPr/>
        </p:nvSpPr>
        <p:spPr>
          <a:xfrm>
            <a:off x="4025296" y="2719998"/>
            <a:ext cx="376916" cy="23158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1200" dirty="0" smtClean="0"/>
              <a:t>Sync</a:t>
            </a:r>
            <a:endParaRPr lang="en-US" sz="1200" dirty="0"/>
          </a:p>
        </p:txBody>
      </p:sp>
      <p:sp>
        <p:nvSpPr>
          <p:cNvPr id="166" name="TextBox 165"/>
          <p:cNvSpPr txBox="1"/>
          <p:nvPr/>
        </p:nvSpPr>
        <p:spPr>
          <a:xfrm>
            <a:off x="4726439" y="2720910"/>
            <a:ext cx="376916" cy="23158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1200" smtClean="0"/>
              <a:t>Sync</a:t>
            </a:r>
            <a:endParaRPr lang="en-US" sz="1200"/>
          </a:p>
        </p:txBody>
      </p:sp>
      <p:sp>
        <p:nvSpPr>
          <p:cNvPr id="167" name="TextBox 166"/>
          <p:cNvSpPr txBox="1"/>
          <p:nvPr/>
        </p:nvSpPr>
        <p:spPr>
          <a:xfrm>
            <a:off x="5435791" y="2721132"/>
            <a:ext cx="376916" cy="23158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1200" smtClean="0"/>
              <a:t>Sync</a:t>
            </a:r>
            <a:endParaRPr lang="en-US" sz="1200"/>
          </a:p>
        </p:txBody>
      </p:sp>
      <p:sp>
        <p:nvSpPr>
          <p:cNvPr id="185" name="TextBox 184"/>
          <p:cNvSpPr txBox="1"/>
          <p:nvPr/>
        </p:nvSpPr>
        <p:spPr>
          <a:xfrm>
            <a:off x="2658236" y="4236681"/>
            <a:ext cx="3827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Runs as a Set of Micro-Services</a:t>
            </a:r>
          </a:p>
          <a:p>
            <a:pPr algn="ctr"/>
            <a:r>
              <a:rPr lang="en-US" dirty="0"/>
              <a:t>(</a:t>
            </a:r>
            <a:r>
              <a:rPr lang="en-US" dirty="0" smtClean="0"/>
              <a:t>Managed by Kubernetes</a:t>
            </a:r>
            <a:r>
              <a:rPr lang="en-US" dirty="0"/>
              <a:t> </a:t>
            </a:r>
            <a:r>
              <a:rPr lang="mr-IN" dirty="0" smtClean="0"/>
              <a:t>–</a:t>
            </a:r>
            <a:r>
              <a:rPr lang="en-US" dirty="0" smtClean="0"/>
              <a:t> not shown)</a:t>
            </a:r>
            <a:endParaRPr lang="en-US" dirty="0"/>
          </a:p>
        </p:txBody>
      </p:sp>
      <p:sp>
        <p:nvSpPr>
          <p:cNvPr id="186" name="TextBox 185"/>
          <p:cNvSpPr txBox="1"/>
          <p:nvPr/>
        </p:nvSpPr>
        <p:spPr>
          <a:xfrm>
            <a:off x="2889135" y="3810055"/>
            <a:ext cx="3365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/>
              <a:t>Backend Control Apps, VMs, and Containers</a:t>
            </a:r>
            <a:endParaRPr lang="en-US" sz="1400" i="1" dirty="0"/>
          </a:p>
        </p:txBody>
      </p:sp>
      <p:sp>
        <p:nvSpPr>
          <p:cNvPr id="105" name="Rectangle 104"/>
          <p:cNvSpPr/>
          <p:nvPr/>
        </p:nvSpPr>
        <p:spPr>
          <a:xfrm>
            <a:off x="3257126" y="3300077"/>
            <a:ext cx="531807" cy="509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ONOS</a:t>
            </a:r>
            <a:endParaRPr lang="en-US" sz="1100" dirty="0"/>
          </a:p>
        </p:txBody>
      </p:sp>
      <p:sp>
        <p:nvSpPr>
          <p:cNvPr id="109" name="Rectangle 108"/>
          <p:cNvSpPr/>
          <p:nvPr/>
        </p:nvSpPr>
        <p:spPr>
          <a:xfrm>
            <a:off x="4656375" y="3292353"/>
            <a:ext cx="531807" cy="509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Open</a:t>
            </a:r>
          </a:p>
          <a:p>
            <a:pPr algn="ctr"/>
            <a:r>
              <a:rPr lang="en-US" sz="1100" dirty="0" smtClean="0"/>
              <a:t>Stack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6584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F PPT Template 100417">
  <a:themeElements>
    <a:clrScheme name="Custom 99">
      <a:dk1>
        <a:srgbClr val="4B4B4B"/>
      </a:dk1>
      <a:lt1>
        <a:srgbClr val="FFFFFF"/>
      </a:lt1>
      <a:dk2>
        <a:srgbClr val="004B7D"/>
      </a:dk2>
      <a:lt2>
        <a:srgbClr val="00CCFF"/>
      </a:lt2>
      <a:accent1>
        <a:srgbClr val="339966"/>
      </a:accent1>
      <a:accent2>
        <a:srgbClr val="CC3333"/>
      </a:accent2>
      <a:accent3>
        <a:srgbClr val="007DCC"/>
      </a:accent3>
      <a:accent4>
        <a:srgbClr val="664B97"/>
      </a:accent4>
      <a:accent5>
        <a:srgbClr val="FFAF00"/>
      </a:accent5>
      <a:accent6>
        <a:srgbClr val="CC6600"/>
      </a:accent6>
      <a:hlink>
        <a:srgbClr val="004B7D"/>
      </a:hlink>
      <a:folHlink>
        <a:srgbClr val="6666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5400" cap="rnd" cmpd="sng">
          <a:solidFill>
            <a:schemeClr val="tx1">
              <a:lumMod val="60000"/>
              <a:lumOff val="40000"/>
            </a:schemeClr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ONF PPT Template 100417.potx</Template>
  <TotalTime>64877</TotalTime>
  <Words>1628</Words>
  <Application>Microsoft Macintosh PowerPoint</Application>
  <PresentationFormat>On-screen Show (16:9)</PresentationFormat>
  <Paragraphs>555</Paragraphs>
  <Slides>31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2" baseType="lpstr">
      <vt:lpstr>Apple Braille</vt:lpstr>
      <vt:lpstr>Calibri</vt:lpstr>
      <vt:lpstr>Calibri (Headings)</vt:lpstr>
      <vt:lpstr>Cambria Math</vt:lpstr>
      <vt:lpstr>Corbel</vt:lpstr>
      <vt:lpstr>Courier</vt:lpstr>
      <vt:lpstr>Courier New</vt:lpstr>
      <vt:lpstr>Mangal</vt:lpstr>
      <vt:lpstr>Wingdings</vt:lpstr>
      <vt:lpstr>Arial</vt:lpstr>
      <vt:lpstr>ONF PPT Template 100417</vt:lpstr>
      <vt:lpstr>Lifecycle Management for the Multi-Access Edge Cloud: Experience with CORD</vt:lpstr>
      <vt:lpstr>Challenges</vt:lpstr>
      <vt:lpstr>Challenge</vt:lpstr>
      <vt:lpstr>Background</vt:lpstr>
      <vt:lpstr>Data Center</vt:lpstr>
      <vt:lpstr>Multi-Access Edge</vt:lpstr>
      <vt:lpstr>Architecture – Functional View</vt:lpstr>
      <vt:lpstr>Architecture – Component View</vt:lpstr>
      <vt:lpstr>Architecture – Operational View</vt:lpstr>
      <vt:lpstr>Automated Configuration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Upgrade Service</vt:lpstr>
      <vt:lpstr>Approach to Lifecycle Management</vt:lpstr>
      <vt:lpstr>XOS’s Role In Lifecycle Management</vt:lpstr>
      <vt:lpstr>XOS Is…</vt:lpstr>
      <vt:lpstr>XOS Constructed from Micro-Services</vt:lpstr>
      <vt:lpstr>Example Model and Policy</vt:lpstr>
      <vt:lpstr>XOS Generative Toolchain</vt:lpstr>
      <vt:lpstr>Core Models</vt:lpstr>
      <vt:lpstr>Core Models</vt:lpstr>
      <vt:lpstr>Core Models</vt:lpstr>
      <vt:lpstr>XOS: Another Perspective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One-line presentation title</dc:title>
  <dc:creator>Timon Sloane</dc:creator>
  <cp:lastModifiedBy>Peterson, Larry Lee - (larrypeterson)</cp:lastModifiedBy>
  <cp:revision>500</cp:revision>
  <cp:lastPrinted>2018-03-28T20:04:09Z</cp:lastPrinted>
  <dcterms:created xsi:type="dcterms:W3CDTF">2017-06-27T20:45:43Z</dcterms:created>
  <dcterms:modified xsi:type="dcterms:W3CDTF">2018-04-10T19:22:30Z</dcterms:modified>
</cp:coreProperties>
</file>