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</p:sldMasterIdLst>
  <p:notesMasterIdLst>
    <p:notesMasterId r:id="rId17"/>
  </p:notesMasterIdLst>
  <p:sldIdLst>
    <p:sldId id="256" r:id="rId3"/>
    <p:sldId id="257" r:id="rId4"/>
    <p:sldId id="297" r:id="rId5"/>
    <p:sldId id="300" r:id="rId6"/>
    <p:sldId id="298" r:id="rId7"/>
    <p:sldId id="302" r:id="rId8"/>
    <p:sldId id="301" r:id="rId9"/>
    <p:sldId id="303" r:id="rId10"/>
    <p:sldId id="304" r:id="rId11"/>
    <p:sldId id="305" r:id="rId12"/>
    <p:sldId id="306" r:id="rId13"/>
    <p:sldId id="308" r:id="rId14"/>
    <p:sldId id="307" r:id="rId15"/>
    <p:sldId id="29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3">
          <p15:clr>
            <a:srgbClr val="A4A3A4"/>
          </p15:clr>
        </p15:guide>
        <p15:guide id="3" pos="162">
          <p15:clr>
            <a:srgbClr val="A4A3A4"/>
          </p15:clr>
        </p15:guide>
        <p15:guide id="4" pos="3032">
          <p15:clr>
            <a:srgbClr val="A4A3A4"/>
          </p15:clr>
        </p15:guide>
        <p15:guide id="5" pos="30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8" autoAdjust="0"/>
    <p:restoredTop sz="94813" autoAdjust="0"/>
  </p:normalViewPr>
  <p:slideViewPr>
    <p:cSldViewPr snapToGrid="0">
      <p:cViewPr varScale="1">
        <p:scale>
          <a:sx n="97" d="100"/>
          <a:sy n="97" d="100"/>
        </p:scale>
        <p:origin x="715" y="62"/>
      </p:cViewPr>
      <p:guideLst>
        <p:guide orient="horz" pos="1620"/>
        <p:guide pos="2883"/>
        <p:guide pos="162"/>
        <p:guide pos="3032"/>
        <p:guide pos="3027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6864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GB" sz="1200" b="0" dirty="0" smtClean="0"/>
              <a:t>M-cords  to bring best practices of CORD to provide programmable mobility in a box</a:t>
            </a:r>
            <a:endParaRPr lang="en-US" sz="1200" b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RAN and EPC virtualization methodology utilizing CORD Architecture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b="0" dirty="0" smtClean="0"/>
              <a:t>Disaggregation of  data  from control plane and collapsing the EPC data plane into CORD fabric  and collapsing the control into ONOS s applications for 5G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200" b="0" dirty="0" smtClean="0"/>
              <a:t>Set up M-CORD ( Mobility in a box) wireless networks of any kind anywhere</a:t>
            </a:r>
            <a:endParaRPr lang="en-US" sz="1200" b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200" b="0" dirty="0" smtClean="0"/>
              <a:t>Provide M-CORD in a BOX  for enterprise solutions such as hospitals ad Educational and infrastructure markets</a:t>
            </a:r>
            <a:endParaRPr lang="en-US" sz="1200" b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200" b="0" dirty="0" smtClean="0"/>
              <a:t>Affordable mobile wireless broadband to the rural &amp; developing world </a:t>
            </a:r>
            <a:endParaRPr lang="en-US" sz="1200" b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200" b="0" dirty="0" smtClean="0"/>
              <a:t>Utilize the Unlock unlicensed spectrum for providing  fixed broadband access ( mm Wave) </a:t>
            </a:r>
            <a:endParaRPr lang="en-US" sz="1200" b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200" b="0" dirty="0" smtClean="0"/>
              <a:t>Build M2M solutions for asset tracking using satellite and other available communications links</a:t>
            </a:r>
            <a:endParaRPr lang="en-US" sz="1200" b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Simultaneous connectivity across 5G, 4G and Wi-Fi ( Multi-RAT)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b="0" dirty="0" smtClean="0"/>
              <a:t>Hybrid 4G and 5G radios (LTE, 5G NR, </a:t>
            </a:r>
            <a:r>
              <a:rPr lang="en-US" sz="1200" b="0" dirty="0" err="1" smtClean="0"/>
              <a:t>Wifi</a:t>
            </a:r>
            <a:r>
              <a:rPr lang="en-US" sz="1200" b="0" dirty="0" smtClean="0"/>
              <a:t>, mmWave/beam forming  )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200" b="0" dirty="0" smtClean="0"/>
              <a:t>Highly modular and low cost based on commodity HW/SW</a:t>
            </a:r>
            <a:endParaRPr lang="en-US" sz="1200" b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GB" sz="1200" b="0" dirty="0" smtClean="0"/>
              <a:t>M-cord to address all mainstream 5G wireless standards and frequencies</a:t>
            </a:r>
            <a:endParaRPr lang="en-US" sz="1200" b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GB" sz="1200" b="0" dirty="0" smtClean="0"/>
              <a:t>Completely Open Source, Hardware and Software that is not locked to any specific vendor or expensive HW/SW including smart NICs and acceleration techniques </a:t>
            </a:r>
            <a:endParaRPr lang="en-US" sz="1200" b="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200" b="0" dirty="0" smtClean="0"/>
              <a:t>The Case for Open Source Deployments for democratization of wireless interfaces </a:t>
            </a:r>
            <a:endParaRPr lang="en-US" sz="1200" b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Dynamic front haul split architecture utilizing (option ?, and option ?) based on 3GPP recommendations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200" b="0" dirty="0" smtClean="0"/>
              <a:t>Simplify  core networks and  minimize the need for GTP-tunnels /tunnel less  </a:t>
            </a:r>
            <a:endParaRPr lang="en-US" sz="1200" b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Support for densification of small 5G cells and carrier aggregation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Provide programmability ( Configuration, forwarding, analytics)  for RRU, BBUs, and Core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Seamless On-Boarding of VNFs, Application and services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Provide E2E network slicing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24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58775" lvl="1" indent="-180975" rtl="0">
              <a:spcBef>
                <a:spcPts val="100"/>
              </a:spcBef>
              <a:buClr>
                <a:schemeClr val="hlink"/>
              </a:buClr>
              <a:buSzPct val="100000"/>
              <a:buChar char="•"/>
            </a:pPr>
            <a:endParaRPr lang="en-US" sz="1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60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1906350"/>
            <a:ext cx="9144000" cy="2011798"/>
          </a:xfrm>
          <a:prstGeom prst="rect">
            <a:avLst/>
          </a:prstGeom>
          <a:solidFill>
            <a:srgbClr val="007E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11700" y="1906348"/>
            <a:ext cx="8520599" cy="2011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Droid Sans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2pPr>
            <a:lvl3pPr lvl="2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3pPr>
            <a:lvl4pPr lvl="3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4pPr>
            <a:lvl5pPr lvl="4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5pPr>
            <a:lvl6pPr lvl="5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6pPr>
            <a:lvl7pPr lvl="6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7pPr>
            <a:lvl8pPr lvl="7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8pPr>
            <a:lvl9pPr lvl="8" indent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190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614" y="4126194"/>
            <a:ext cx="2857499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983787"/>
            <a:ext cx="8229600" cy="3783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752591"/>
          </a:xfrm>
          <a:prstGeom prst="rect">
            <a:avLst/>
          </a:prstGeom>
          <a:solidFill>
            <a:srgbClr val="007E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2442" y="110320"/>
            <a:ext cx="548699" cy="5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52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983787"/>
            <a:ext cx="8229600" cy="3783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7525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2442" y="110320"/>
            <a:ext cx="548699" cy="5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52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09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1767074"/>
            <a:ext cx="9144000" cy="1152340"/>
          </a:xfrm>
          <a:prstGeom prst="rect">
            <a:avLst/>
          </a:prstGeom>
          <a:gradFill>
            <a:gsLst>
              <a:gs pos="86000">
                <a:schemeClr val="bg1">
                  <a:lumMod val="75000"/>
                </a:schemeClr>
              </a:gs>
              <a:gs pos="7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2442" y="110320"/>
            <a:ext cx="548699" cy="5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614657"/>
            <a:ext cx="8229600" cy="752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9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936-7DE9-4810-B981-054AF6C133D0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CF40-3529-4BA4-B57D-1BD77252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87559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9144000" cy="752591"/>
          </a:xfrm>
          <a:prstGeom prst="rect">
            <a:avLst/>
          </a:prstGeom>
          <a:solidFill>
            <a:srgbClr val="007E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2442" y="110320"/>
            <a:ext cx="548699" cy="5486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1HuGe7Z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311700" y="1906348"/>
            <a:ext cx="8520599" cy="2011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Droid Sans"/>
              <a:buNone/>
            </a:pPr>
            <a:r>
              <a:rPr lang="en-US" sz="4800" b="1" i="0" u="none" strike="noStrike" cap="none" dirty="0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Mobile-CORD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 dirty="0">
                <a:solidFill>
                  <a:schemeClr val="lt1"/>
                </a:solidFill>
                <a:sym typeface="Calibri"/>
              </a:rPr>
              <a:t>Progress </a:t>
            </a:r>
            <a:r>
              <a:rPr lang="en-US" sz="2400" b="1" dirty="0" smtClean="0">
                <a:solidFill>
                  <a:schemeClr val="lt1"/>
                </a:solidFill>
              </a:rPr>
              <a:t>and MWC Plan </a:t>
            </a:r>
            <a:endParaRPr lang="en-US" sz="2400" b="1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nFAPI open sourced based on specification 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CPRI over Ethernet, RoE </a:t>
            </a:r>
          </a:p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Wireless back-hauling, </a:t>
            </a:r>
            <a:r>
              <a:rPr lang="en-US" altLang="ko-K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Group#4: </a:t>
            </a:r>
            <a:r>
              <a:rPr lang="en-US" altLang="ko-KR" sz="1400" dirty="0" smtClean="0">
                <a:latin typeface="Calibri" panose="020F0502020204030204" pitchFamily="34" charset="0"/>
                <a:ea typeface="HY견고딕" pitchFamily="18" charset="-127"/>
              </a:rPr>
              <a:t>Next Generation Front Haul (</a:t>
            </a:r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Cavium, Xilinx, Argela, </a:t>
            </a:r>
            <a:r>
              <a:rPr lang="en-US" altLang="ko-K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Fujitsu(w</a:t>
            </a:r>
            <a:r>
              <a:rPr lang="en-US" altLang="ko-K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HFR), </a:t>
            </a:r>
            <a:r>
              <a:rPr lang="en-US" altLang="ko-K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Micro-semi</a:t>
            </a:r>
            <a:r>
              <a:rPr lang="en-US" altLang="ko-K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83324" y="2245863"/>
            <a:ext cx="4572000" cy="1259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</p:txBody>
      </p:sp>
    </p:spTree>
    <p:extLst>
      <p:ext uri="{BB962C8B-B14F-4D97-AF65-F5344CB8AC3E}">
        <p14:creationId xmlns:p14="http://schemas.microsoft.com/office/powerpoint/2010/main" val="13545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Acceleration 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as-a-Service</a:t>
            </a: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Smart Virtual Probes</a:t>
            </a: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Show Benefits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G#5: Acceleration,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SmartNIC (</a:t>
            </a:r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Netronome, Xilinx, </a:t>
            </a:r>
            <a:r>
              <a:rPr lang="en-US" altLang="ko-K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Cavium)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31277"/>
            <a:ext cx="4572000" cy="1259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</p:txBody>
      </p:sp>
    </p:spTree>
    <p:extLst>
      <p:ext uri="{BB962C8B-B14F-4D97-AF65-F5344CB8AC3E}">
        <p14:creationId xmlns:p14="http://schemas.microsoft.com/office/powerpoint/2010/main" val="1049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 Test ( Scaling, Performance, Conformance, ….)</a:t>
            </a: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 E2E Test plan, tools, scripts, </a:t>
            </a: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Interoperability, certifications, VNF onboarding validation 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KPI matrix, </a:t>
            </a:r>
            <a:endParaRPr lang="en-US" altLang="ko-K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Testing Scenario</a:t>
            </a: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Etc…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 noChangeAspect="1"/>
          </p:cNvSpPr>
          <p:nvPr>
            <p:ph type="title"/>
          </p:nvPr>
        </p:nvSpPr>
        <p:spPr>
          <a:xfrm>
            <a:off x="212834" y="0"/>
            <a:ext cx="8229600" cy="752597"/>
          </a:xfrm>
        </p:spPr>
        <p:txBody>
          <a:bodyPr/>
          <a:lstStyle/>
          <a:p>
            <a:r>
              <a:rPr lang="en-US" altLang="ko-KR" sz="1800" b="1" dirty="0">
                <a:latin typeface="Calibri" panose="020F0502020204030204" pitchFamily="34" charset="0"/>
                <a:ea typeface="HY견고딕" pitchFamily="18" charset="-127"/>
              </a:rPr>
              <a:t>G#6: E2E System </a:t>
            </a:r>
            <a:r>
              <a:rPr lang="en-US" altLang="ko-KR" sz="1800" b="1" dirty="0" smtClean="0">
                <a:latin typeface="Calibri" panose="020F0502020204030204" pitchFamily="34" charset="0"/>
                <a:ea typeface="HY견고딕" pitchFamily="18" charset="-127"/>
              </a:rPr>
              <a:t>Testing : M-CORD Scaling  (</a:t>
            </a:r>
            <a:r>
              <a:rPr lang="en-US" altLang="ko-K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IXIA?, </a:t>
            </a:r>
            <a:r>
              <a:rPr lang="en-US" altLang="ko-KR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Cobham, Techmahidra)</a:t>
            </a:r>
            <a:r>
              <a:rPr lang="en-US" altLang="ko-KR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HY견고딕" pitchFamily="18" charset="-127"/>
              </a:rPr>
              <a:t>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910" y="2512917"/>
            <a:ext cx="4572000" cy="1271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</p:txBody>
      </p:sp>
    </p:spTree>
    <p:extLst>
      <p:ext uri="{BB962C8B-B14F-4D97-AF65-F5344CB8AC3E}">
        <p14:creationId xmlns:p14="http://schemas.microsoft.com/office/powerpoint/2010/main" val="17959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Release 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M-CORD mini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HY견고딕" pitchFamily="18" charset="-127"/>
              </a:rPr>
              <a:t>Group 7 ;  Integrator (</a:t>
            </a:r>
            <a:r>
              <a:rPr lang="en-US" altLang="ko-K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Radisys)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917" y="2312581"/>
            <a:ext cx="4572000" cy="1259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</p:txBody>
      </p:sp>
    </p:spTree>
    <p:extLst>
      <p:ext uri="{BB962C8B-B14F-4D97-AF65-F5344CB8AC3E}">
        <p14:creationId xmlns:p14="http://schemas.microsoft.com/office/powerpoint/2010/main" val="3822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Plan for MWC `17</a:t>
            </a:r>
            <a:endParaRPr lang="ko-KR" altLang="en-US" dirty="0"/>
          </a:p>
        </p:txBody>
      </p:sp>
      <p:sp>
        <p:nvSpPr>
          <p:cNvPr id="5" name="Shape 56"/>
          <p:cNvSpPr/>
          <p:nvPr/>
        </p:nvSpPr>
        <p:spPr>
          <a:xfrm>
            <a:off x="292310" y="877734"/>
            <a:ext cx="3124199" cy="330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57"/>
          <p:cNvSpPr txBox="1"/>
          <p:nvPr/>
        </p:nvSpPr>
        <p:spPr>
          <a:xfrm>
            <a:off x="368510" y="856459"/>
            <a:ext cx="28956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25000"/>
              <a:buFont typeface="Calibri"/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Schedule </a:t>
            </a:r>
            <a:r>
              <a:rPr lang="en-US" sz="1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Sample</a:t>
            </a:r>
            <a:r>
              <a:rPr lang="en-US" sz="18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100017" y="2149219"/>
            <a:ext cx="1562099" cy="711476"/>
          </a:xfrm>
          <a:prstGeom prst="roundRect">
            <a:avLst>
              <a:gd name="adj" fmla="val 13745"/>
            </a:avLst>
          </a:prstGeom>
          <a:solidFill>
            <a:srgbClr val="FFFF00">
              <a:alpha val="49000"/>
            </a:srgb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137056" y="1834977"/>
            <a:ext cx="8951285" cy="45719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777769" y="1821888"/>
            <a:ext cx="0" cy="29552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862" y="1514111"/>
            <a:ext cx="970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14 Oct.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311" y="2137549"/>
            <a:ext cx="1736552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80" dirty="0" smtClean="0">
                <a:latin typeface="Calibri"/>
                <a:cs typeface="Calibri"/>
              </a:rPr>
              <a:t>∙ </a:t>
            </a:r>
            <a:r>
              <a:rPr lang="en-US" altLang="ko-KR" b="1" spc="-80" dirty="0" smtClean="0">
                <a:latin typeface="Calibri" pitchFamily="34" charset="0"/>
                <a:cs typeface="Calibri" pitchFamily="34" charset="0"/>
              </a:rPr>
              <a:t>Confirm Project Scope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>
                <a:latin typeface="Calibri"/>
                <a:cs typeface="Calibri"/>
              </a:rPr>
              <a:t>∙ </a:t>
            </a:r>
            <a:r>
              <a:rPr lang="en-US" altLang="ko-KR" spc="-80" dirty="0" smtClean="0">
                <a:latin typeface="Calibri" pitchFamily="34" charset="0"/>
                <a:cs typeface="Calibri" pitchFamily="34" charset="0"/>
              </a:rPr>
              <a:t>Build team &amp;</a:t>
            </a:r>
            <a:br>
              <a:rPr lang="en-US" altLang="ko-KR" spc="-80" dirty="0" smtClean="0">
                <a:latin typeface="Calibri" pitchFamily="34" charset="0"/>
                <a:cs typeface="Calibri" pitchFamily="34" charset="0"/>
              </a:rPr>
            </a:br>
            <a:r>
              <a:rPr lang="en-US" altLang="ko-KR" spc="-80" dirty="0" smtClean="0">
                <a:latin typeface="Calibri" pitchFamily="34" charset="0"/>
                <a:cs typeface="Calibri" pitchFamily="34" charset="0"/>
              </a:rPr>
              <a:t>    agile work process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1966263" y="1821888"/>
            <a:ext cx="0" cy="130302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82137" y="1507491"/>
            <a:ext cx="970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30 Oct.</a:t>
            </a:r>
            <a:endParaRPr lang="ko-KR" altLang="en-US" dirty="0"/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1230428" y="3118296"/>
            <a:ext cx="1632414" cy="499224"/>
          </a:xfrm>
          <a:prstGeom prst="roundRect">
            <a:avLst>
              <a:gd name="adj" fmla="val 13745"/>
            </a:avLst>
          </a:prstGeom>
          <a:solidFill>
            <a:srgbClr val="FF0000">
              <a:alpha val="49000"/>
            </a:srgb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5273" y="3170233"/>
            <a:ext cx="173655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>
                <a:latin typeface="Calibri"/>
                <a:cs typeface="Calibri"/>
              </a:rPr>
              <a:t>∙ </a:t>
            </a:r>
            <a:r>
              <a:rPr lang="en-US" altLang="ko-KR" b="1" spc="-80" dirty="0">
                <a:latin typeface="Calibri"/>
                <a:cs typeface="Calibri"/>
              </a:rPr>
              <a:t>MME disaggregation</a:t>
            </a:r>
            <a:r>
              <a:rPr lang="en-US" altLang="ko-KR" spc="-80" dirty="0">
                <a:latin typeface="Calibri"/>
                <a:cs typeface="Calibri"/>
              </a:rPr>
              <a:t/>
            </a:r>
            <a:br>
              <a:rPr lang="en-US" altLang="ko-KR" spc="-80" dirty="0">
                <a:latin typeface="Calibri"/>
                <a:cs typeface="Calibri"/>
              </a:rPr>
            </a:br>
            <a:r>
              <a:rPr lang="en-US" altLang="ko-KR" spc="-80" dirty="0">
                <a:latin typeface="Calibri"/>
                <a:cs typeface="Calibri"/>
              </a:rPr>
              <a:t>  </a:t>
            </a:r>
            <a:r>
              <a:rPr lang="en-US" altLang="ko-KR" spc="-80" dirty="0" smtClean="0">
                <a:latin typeface="Calibri"/>
                <a:cs typeface="Calibri"/>
              </a:rPr>
              <a:t>- architecture</a:t>
            </a:r>
            <a:endParaRPr lang="en-US" altLang="ko-KR" spc="-80" dirty="0">
              <a:latin typeface="Calibri"/>
              <a:cs typeface="Calibri"/>
            </a:endParaRPr>
          </a:p>
        </p:txBody>
      </p:sp>
      <p:sp>
        <p:nvSpPr>
          <p:cNvPr id="39" name="AutoShape 29"/>
          <p:cNvSpPr>
            <a:spLocks noChangeArrowheads="1"/>
          </p:cNvSpPr>
          <p:nvPr/>
        </p:nvSpPr>
        <p:spPr bwMode="auto">
          <a:xfrm>
            <a:off x="2390776" y="2158501"/>
            <a:ext cx="1928094" cy="722841"/>
          </a:xfrm>
          <a:prstGeom prst="roundRect">
            <a:avLst>
              <a:gd name="adj" fmla="val 13745"/>
            </a:avLst>
          </a:prstGeom>
          <a:solidFill>
            <a:schemeClr val="bg2">
              <a:lumMod val="40000"/>
              <a:lumOff val="60000"/>
              <a:alpha val="49000"/>
            </a:scheme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3407275" y="1843960"/>
            <a:ext cx="0" cy="29552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17662" y="1523393"/>
            <a:ext cx="970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 Dec.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90775" y="2146831"/>
            <a:ext cx="192809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b="1" spc="-80" dirty="0" smtClean="0">
                <a:latin typeface="Calibri"/>
                <a:cs typeface="Calibri"/>
              </a:rPr>
              <a:t>∙ CORD Integration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 smtClean="0">
                <a:latin typeface="Calibri" pitchFamily="34" charset="0"/>
                <a:cs typeface="Calibri" pitchFamily="34" charset="0"/>
              </a:rPr>
              <a:t> - XOS, ONOS, </a:t>
            </a:r>
            <a:r>
              <a:rPr lang="en-US" altLang="ko-KR" spc="-80" dirty="0" err="1" smtClean="0">
                <a:latin typeface="Calibri" pitchFamily="34" charset="0"/>
                <a:cs typeface="Calibri" pitchFamily="34" charset="0"/>
              </a:rPr>
              <a:t>OpenStack</a:t>
            </a:r>
            <a:r>
              <a:rPr lang="en-US" altLang="ko-KR" spc="-8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lnSpc>
                <a:spcPts val="1400"/>
              </a:lnSpc>
              <a:spcBef>
                <a:spcPts val="300"/>
              </a:spcBef>
            </a:pPr>
            <a:r>
              <a:rPr lang="en-US" altLang="ko-KR" spc="-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pc="-8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altLang="ko-KR" b="1" spc="-80" dirty="0" smtClean="0">
                <a:latin typeface="Calibri" pitchFamily="34" charset="0"/>
                <a:cs typeface="Calibri" pitchFamily="34" charset="0"/>
              </a:rPr>
              <a:t>RAN Slicing + Core Slicing </a:t>
            </a:r>
            <a:endParaRPr lang="en-US" altLang="ko-KR" spc="-8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4693831" y="1820802"/>
            <a:ext cx="1" cy="1296407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96241" y="1500871"/>
            <a:ext cx="116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 Jan. `17 </a:t>
            </a:r>
            <a:endParaRPr lang="ko-KR" altLang="en-US" dirty="0"/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>
            <a:off x="3502690" y="3111675"/>
            <a:ext cx="1714989" cy="512465"/>
          </a:xfrm>
          <a:prstGeom prst="roundRect">
            <a:avLst>
              <a:gd name="adj" fmla="val 13745"/>
            </a:avLst>
          </a:prstGeom>
          <a:solidFill>
            <a:srgbClr val="FF0000">
              <a:alpha val="49000"/>
            </a:srgb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70398" y="3140953"/>
            <a:ext cx="162501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>
                <a:latin typeface="Calibri"/>
                <a:cs typeface="Calibri"/>
              </a:rPr>
              <a:t>∙ </a:t>
            </a:r>
            <a:r>
              <a:rPr lang="en-US" altLang="ko-KR" b="1" spc="-80" dirty="0">
                <a:latin typeface="Calibri"/>
                <a:cs typeface="Calibri"/>
              </a:rPr>
              <a:t>MME disaggregation</a:t>
            </a:r>
            <a:r>
              <a:rPr lang="en-US" altLang="ko-KR" spc="-80" dirty="0">
                <a:latin typeface="Calibri"/>
                <a:cs typeface="Calibri"/>
              </a:rPr>
              <a:t/>
            </a:r>
            <a:br>
              <a:rPr lang="en-US" altLang="ko-KR" spc="-80" dirty="0">
                <a:latin typeface="Calibri"/>
                <a:cs typeface="Calibri"/>
              </a:rPr>
            </a:br>
            <a:r>
              <a:rPr lang="en-US" altLang="ko-KR" spc="-80" dirty="0">
                <a:latin typeface="Calibri"/>
                <a:cs typeface="Calibri"/>
              </a:rPr>
              <a:t>   </a:t>
            </a:r>
            <a:r>
              <a:rPr lang="en-US" altLang="ko-KR" spc="-80" dirty="0" smtClean="0">
                <a:latin typeface="Calibri"/>
                <a:cs typeface="Calibri"/>
              </a:rPr>
              <a:t>- implementation</a:t>
            </a:r>
            <a:endParaRPr lang="en-US" altLang="ko-KR" spc="-80" dirty="0">
              <a:latin typeface="Calibri"/>
              <a:cs typeface="Calibri"/>
            </a:endParaRPr>
          </a:p>
        </p:txBody>
      </p:sp>
      <p:sp>
        <p:nvSpPr>
          <p:cNvPr id="48" name="AutoShape 29"/>
          <p:cNvSpPr>
            <a:spLocks noChangeArrowheads="1"/>
          </p:cNvSpPr>
          <p:nvPr/>
        </p:nvSpPr>
        <p:spPr bwMode="auto">
          <a:xfrm>
            <a:off x="1231758" y="3676197"/>
            <a:ext cx="1631084" cy="249612"/>
          </a:xfrm>
          <a:prstGeom prst="roundRect">
            <a:avLst>
              <a:gd name="adj" fmla="val 13745"/>
            </a:avLst>
          </a:prstGeom>
          <a:solidFill>
            <a:srgbClr val="FFFF00">
              <a:alpha val="49000"/>
            </a:srgb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76101" y="3632722"/>
            <a:ext cx="168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/>
                <a:cs typeface="Calibri"/>
              </a:rPr>
              <a:t>∙ </a:t>
            </a:r>
            <a:r>
              <a:rPr lang="en-US" altLang="ko-KR" spc="-80" dirty="0" smtClean="0">
                <a:latin typeface="Calibri" pitchFamily="34" charset="0"/>
                <a:cs typeface="Calibri"/>
              </a:rPr>
              <a:t>MWC Logistics</a:t>
            </a:r>
            <a:endParaRPr lang="en-US" altLang="ko-KR" spc="-8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 flipH="1">
            <a:off x="6171117" y="1822769"/>
            <a:ext cx="1" cy="38071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94867" y="1502202"/>
            <a:ext cx="127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30 Jan `17</a:t>
            </a:r>
            <a:endParaRPr lang="ko-KR" altLang="en-US" dirty="0"/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5507452" y="2180642"/>
            <a:ext cx="1455022" cy="1443498"/>
          </a:xfrm>
          <a:prstGeom prst="roundRect">
            <a:avLst>
              <a:gd name="adj" fmla="val 6157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73743" y="2273422"/>
            <a:ext cx="1488731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b="1" spc="-80" dirty="0">
                <a:latin typeface="Calibri"/>
                <a:cs typeface="Calibri"/>
              </a:rPr>
              <a:t>∙ </a:t>
            </a:r>
            <a:r>
              <a:rPr lang="en-US" altLang="ko-KR" b="1" spc="-80" dirty="0" smtClean="0">
                <a:latin typeface="Calibri"/>
                <a:cs typeface="Calibri"/>
              </a:rPr>
              <a:t>CORD Integration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 smtClean="0">
                <a:latin typeface="Calibri"/>
                <a:cs typeface="Calibri"/>
              </a:rPr>
              <a:t>- </a:t>
            </a:r>
            <a:r>
              <a:rPr lang="en-US" altLang="ko-KR" b="1" spc="-80" dirty="0" smtClean="0">
                <a:latin typeface="Calibri"/>
                <a:cs typeface="Calibri"/>
              </a:rPr>
              <a:t>E2E Slicing </a:t>
            </a:r>
            <a:br>
              <a:rPr lang="en-US" altLang="ko-KR" b="1" spc="-80" dirty="0" smtClean="0">
                <a:latin typeface="Calibri"/>
                <a:cs typeface="Calibri"/>
              </a:rPr>
            </a:br>
            <a:r>
              <a:rPr lang="en-US" altLang="ko-KR" b="1" spc="-80" dirty="0" smtClean="0">
                <a:latin typeface="Calibri"/>
                <a:cs typeface="Calibri"/>
              </a:rPr>
              <a:t>  </a:t>
            </a:r>
            <a:r>
              <a:rPr lang="en-US" altLang="ko-KR" spc="-80" dirty="0" smtClean="0">
                <a:solidFill>
                  <a:srgbClr val="0070C0"/>
                </a:solidFill>
                <a:latin typeface="Calibri"/>
                <a:cs typeface="Calibri"/>
              </a:rPr>
              <a:t>w/ disagg. MME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 smtClean="0">
                <a:latin typeface="Calibri"/>
                <a:cs typeface="Calibri"/>
              </a:rPr>
              <a:t>- XOS service, ONOS,    </a:t>
            </a:r>
            <a:br>
              <a:rPr lang="en-US" altLang="ko-KR" spc="-80" dirty="0" smtClean="0">
                <a:latin typeface="Calibri"/>
                <a:cs typeface="Calibri"/>
              </a:rPr>
            </a:br>
            <a:r>
              <a:rPr lang="en-US" altLang="ko-KR" spc="-80" dirty="0" smtClean="0">
                <a:latin typeface="Calibri"/>
                <a:cs typeface="Calibri"/>
              </a:rPr>
              <a:t>   Fabric</a:t>
            </a:r>
            <a:endParaRPr lang="en-US" altLang="ko-KR" spc="-80" dirty="0">
              <a:latin typeface="Calibri"/>
              <a:cs typeface="Calibri"/>
            </a:endParaRP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257176" y="4142816"/>
            <a:ext cx="3730546" cy="865019"/>
          </a:xfrm>
          <a:prstGeom prst="roundRect">
            <a:avLst>
              <a:gd name="adj" fmla="val 13745"/>
            </a:avLst>
          </a:prstGeom>
          <a:solidFill>
            <a:schemeClr val="bg1">
              <a:lumMod val="95000"/>
              <a:alpha val="49000"/>
            </a:scheme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74" y="4370118"/>
            <a:ext cx="3529013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200"/>
              </a:spcBef>
            </a:pPr>
            <a:r>
              <a:rPr lang="en-US" altLang="ko-KR" spc="-80" dirty="0">
                <a:latin typeface="Calibri"/>
                <a:cs typeface="Calibri"/>
              </a:rPr>
              <a:t>∙ Active testing</a:t>
            </a:r>
          </a:p>
          <a:p>
            <a:pPr>
              <a:lnSpc>
                <a:spcPts val="1400"/>
              </a:lnSpc>
              <a:spcBef>
                <a:spcPts val="200"/>
              </a:spcBef>
            </a:pPr>
            <a:r>
              <a:rPr lang="en-US" altLang="ko-KR" spc="-80" dirty="0">
                <a:latin typeface="Calibri"/>
                <a:cs typeface="Calibri"/>
              </a:rPr>
              <a:t>∙ Link Aggregation (</a:t>
            </a:r>
            <a:r>
              <a:rPr lang="en-US" altLang="ko-KR" spc="-80" dirty="0" err="1">
                <a:latin typeface="Calibri"/>
                <a:cs typeface="Calibri"/>
              </a:rPr>
              <a:t>WiFi</a:t>
            </a:r>
            <a:r>
              <a:rPr lang="en-US" altLang="ko-KR" spc="-80" dirty="0">
                <a:latin typeface="Calibri"/>
                <a:cs typeface="Calibri"/>
              </a:rPr>
              <a:t>, LTE)</a:t>
            </a:r>
          </a:p>
          <a:p>
            <a:pPr>
              <a:lnSpc>
                <a:spcPts val="1400"/>
              </a:lnSpc>
              <a:spcBef>
                <a:spcPts val="200"/>
              </a:spcBef>
            </a:pPr>
            <a:r>
              <a:rPr lang="en-US" spc="-80" dirty="0">
                <a:latin typeface="Calibri"/>
                <a:cs typeface="Calibri"/>
              </a:rPr>
              <a:t>. RAN Splits options </a:t>
            </a:r>
          </a:p>
          <a:p>
            <a:pPr>
              <a:lnSpc>
                <a:spcPts val="1400"/>
              </a:lnSpc>
              <a:spcBef>
                <a:spcPts val="200"/>
              </a:spcBef>
            </a:pPr>
            <a:endParaRPr lang="en-US" altLang="ko-KR" spc="-80" dirty="0" smtClean="0">
              <a:latin typeface="Calibri"/>
              <a:cs typeface="Calibri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3407275" y="2868500"/>
            <a:ext cx="0" cy="1274317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777769" y="2881342"/>
            <a:ext cx="0" cy="126147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53" y="4171394"/>
            <a:ext cx="1755632" cy="20431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 smtClean="0">
                <a:latin typeface="Calibri" pitchFamily="34" charset="0"/>
                <a:cs typeface="Calibri" pitchFamily="34" charset="0"/>
              </a:rPr>
              <a:t>Existing Roadmap work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264110" y="3676197"/>
            <a:ext cx="304800" cy="3077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AutoShape 29"/>
          <p:cNvSpPr>
            <a:spLocks noChangeArrowheads="1"/>
          </p:cNvSpPr>
          <p:nvPr/>
        </p:nvSpPr>
        <p:spPr bwMode="auto">
          <a:xfrm>
            <a:off x="3987722" y="4138839"/>
            <a:ext cx="3012857" cy="868996"/>
          </a:xfrm>
          <a:prstGeom prst="roundRect">
            <a:avLst>
              <a:gd name="adj" fmla="val 13745"/>
            </a:avLst>
          </a:prstGeom>
          <a:solidFill>
            <a:schemeClr val="bg1">
              <a:lumMod val="95000"/>
              <a:alpha val="49000"/>
            </a:scheme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87723" y="4301581"/>
            <a:ext cx="297475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200"/>
              </a:spcBef>
            </a:pPr>
            <a:r>
              <a:rPr lang="en-US" altLang="ko-KR" spc="-80" dirty="0" smtClean="0">
                <a:latin typeface="Calibri"/>
                <a:cs typeface="Calibri"/>
              </a:rPr>
              <a:t>∙ Connectionless</a:t>
            </a:r>
          </a:p>
          <a:p>
            <a:pPr>
              <a:lnSpc>
                <a:spcPts val="1400"/>
              </a:lnSpc>
              <a:spcBef>
                <a:spcPts val="200"/>
              </a:spcBef>
            </a:pPr>
            <a:r>
              <a:rPr lang="en-US" altLang="ko-KR" spc="-80" dirty="0">
                <a:latin typeface="Calibri"/>
                <a:cs typeface="Calibri"/>
              </a:rPr>
              <a:t>∙ </a:t>
            </a:r>
            <a:r>
              <a:rPr lang="en-US" altLang="ko-KR" spc="-80" dirty="0" smtClean="0">
                <a:latin typeface="Calibri"/>
                <a:cs typeface="Calibri"/>
              </a:rPr>
              <a:t>Public safety app</a:t>
            </a:r>
            <a:r>
              <a:rPr lang="en-US" altLang="ko-KR" spc="-80" dirty="0">
                <a:latin typeface="Calibri"/>
                <a:cs typeface="Calibri"/>
              </a:rPr>
              <a:t>. </a:t>
            </a:r>
            <a:r>
              <a:rPr lang="en-US" altLang="ko-KR" spc="-80" dirty="0" smtClean="0">
                <a:latin typeface="Calibri"/>
                <a:cs typeface="Calibri"/>
              </a:rPr>
              <a:t>Classification</a:t>
            </a:r>
            <a:br>
              <a:rPr lang="en-US" altLang="ko-KR" spc="-80" dirty="0" smtClean="0">
                <a:latin typeface="Calibri"/>
                <a:cs typeface="Calibri"/>
              </a:rPr>
            </a:br>
            <a:r>
              <a:rPr lang="en-US" altLang="ko-KR" spc="-80" dirty="0" smtClean="0">
                <a:latin typeface="Calibri"/>
                <a:cs typeface="Calibri"/>
              </a:rPr>
              <a:t>  (using </a:t>
            </a:r>
            <a:r>
              <a:rPr lang="en-US" altLang="ko-KR" spc="-80" dirty="0">
                <a:latin typeface="Calibri"/>
                <a:cs typeface="Calibri"/>
              </a:rPr>
              <a:t>Network Cookies)  </a:t>
            </a:r>
            <a:r>
              <a:rPr lang="en-US" altLang="ko-KR" spc="-80" dirty="0" smtClean="0">
                <a:latin typeface="Calibri"/>
                <a:cs typeface="Calibri"/>
              </a:rPr>
              <a:t>+ </a:t>
            </a:r>
            <a:r>
              <a:rPr lang="en-US" altLang="ko-KR" spc="-80" dirty="0" err="1" smtClean="0">
                <a:latin typeface="Calibri"/>
                <a:cs typeface="Calibri"/>
              </a:rPr>
              <a:t>QoS</a:t>
            </a:r>
            <a:r>
              <a:rPr lang="en-US" altLang="ko-KR" spc="-80" dirty="0" smtClean="0">
                <a:latin typeface="Calibri"/>
                <a:cs typeface="Calibri"/>
              </a:rPr>
              <a:t> handling             </a:t>
            </a:r>
          </a:p>
        </p:txBody>
      </p:sp>
      <p:cxnSp>
        <p:nvCxnSpPr>
          <p:cNvPr id="56" name="직선 연결선 55"/>
          <p:cNvCxnSpPr/>
          <p:nvPr/>
        </p:nvCxnSpPr>
        <p:spPr>
          <a:xfrm flipH="1">
            <a:off x="8023908" y="1827516"/>
            <a:ext cx="1" cy="380711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447658" y="1506949"/>
            <a:ext cx="127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 Feb `17</a:t>
            </a:r>
            <a:endParaRPr lang="ko-KR" altLang="en-US" dirty="0"/>
          </a:p>
        </p:txBody>
      </p:sp>
      <p:sp>
        <p:nvSpPr>
          <p:cNvPr id="58" name="AutoShape 29"/>
          <p:cNvSpPr>
            <a:spLocks noChangeArrowheads="1"/>
          </p:cNvSpPr>
          <p:nvPr/>
        </p:nvSpPr>
        <p:spPr bwMode="auto">
          <a:xfrm>
            <a:off x="7313958" y="2172335"/>
            <a:ext cx="1725267" cy="2674837"/>
          </a:xfrm>
          <a:prstGeom prst="roundRect">
            <a:avLst>
              <a:gd name="adj" fmla="val 7745"/>
            </a:avLst>
          </a:prstGeom>
          <a:solidFill>
            <a:srgbClr val="00B050">
              <a:alpha val="49000"/>
            </a:srgbClr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latinLnBrk="0" hangingPunct="0"/>
            <a:r>
              <a:rPr kumimoji="0" lang="en-US" altLang="ko-KR" sz="14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kumimoji="0" lang="en-US" altLang="ko-KR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gray">
          <a:xfrm rot="10800000" flipH="1">
            <a:off x="4318869" y="2473402"/>
            <a:ext cx="1188583" cy="161292"/>
          </a:xfrm>
          <a:prstGeom prst="homePlate">
            <a:avLst>
              <a:gd name="adj" fmla="val 99427"/>
            </a:avLst>
          </a:prstGeom>
          <a:gradFill rotWithShape="1">
            <a:gsLst>
              <a:gs pos="54000">
                <a:srgbClr val="92D365"/>
              </a:gs>
              <a:gs pos="7000">
                <a:srgbClr val="CCFF99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extrusionClr>
              <a:srgbClr val="92D365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4528129" y="2706806"/>
            <a:ext cx="304800" cy="3077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3284" y="2374648"/>
            <a:ext cx="189071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b="1" spc="-80" dirty="0">
                <a:latin typeface="Calibri"/>
                <a:cs typeface="Calibri"/>
              </a:rPr>
              <a:t>∙ </a:t>
            </a:r>
            <a:r>
              <a:rPr lang="en-US" altLang="ko-KR" b="1" spc="-80" dirty="0" smtClean="0">
                <a:latin typeface="Calibri"/>
                <a:cs typeface="Calibri"/>
              </a:rPr>
              <a:t>Total Integration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b="1" spc="-80" dirty="0" smtClean="0">
                <a:latin typeface="Calibri"/>
                <a:cs typeface="Calibri"/>
              </a:rPr>
              <a:t>- Ready for MWC `17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 smtClean="0">
                <a:latin typeface="Calibri"/>
                <a:cs typeface="Calibri"/>
              </a:rPr>
              <a:t>- </a:t>
            </a:r>
            <a:r>
              <a:rPr lang="en-US" altLang="ko-KR" b="1" spc="-80" dirty="0" smtClean="0">
                <a:latin typeface="Calibri"/>
                <a:cs typeface="Calibri"/>
              </a:rPr>
              <a:t>E2E Slicing </a:t>
            </a:r>
            <a:r>
              <a:rPr lang="en-US" altLang="ko-KR" spc="-80" dirty="0" smtClean="0">
                <a:latin typeface="Calibri"/>
                <a:cs typeface="Calibri"/>
              </a:rPr>
              <a:t/>
            </a:r>
            <a:br>
              <a:rPr lang="en-US" altLang="ko-KR" spc="-80" dirty="0" smtClean="0">
                <a:latin typeface="Calibri"/>
                <a:cs typeface="Calibri"/>
              </a:rPr>
            </a:br>
            <a:r>
              <a:rPr lang="en-US" altLang="ko-KR" spc="-80" dirty="0" smtClean="0">
                <a:latin typeface="Calibri"/>
                <a:cs typeface="Calibri"/>
              </a:rPr>
              <a:t>   </a:t>
            </a:r>
            <a:r>
              <a:rPr lang="en-US" altLang="ko-KR" spc="-80" dirty="0" smtClean="0">
                <a:solidFill>
                  <a:srgbClr val="0070C0"/>
                </a:solidFill>
                <a:latin typeface="Calibri"/>
                <a:cs typeface="Calibri"/>
              </a:rPr>
              <a:t>w/ disagg. MME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 smtClean="0">
                <a:latin typeface="Calibri"/>
                <a:cs typeface="Calibri"/>
              </a:rPr>
              <a:t>- </a:t>
            </a:r>
            <a:r>
              <a:rPr lang="en-US" altLang="ko-KR" b="1" spc="-80" dirty="0" smtClean="0">
                <a:latin typeface="Calibri"/>
                <a:cs typeface="Calibri"/>
              </a:rPr>
              <a:t>XOS service, ONOS,    </a:t>
            </a:r>
            <a:br>
              <a:rPr lang="en-US" altLang="ko-KR" b="1" spc="-80" dirty="0" smtClean="0">
                <a:latin typeface="Calibri"/>
                <a:cs typeface="Calibri"/>
              </a:rPr>
            </a:br>
            <a:r>
              <a:rPr lang="en-US" altLang="ko-KR" b="1" spc="-80" dirty="0" smtClean="0">
                <a:latin typeface="Calibri"/>
                <a:cs typeface="Calibri"/>
              </a:rPr>
              <a:t>  Fabric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spc="-80" dirty="0" smtClean="0">
                <a:latin typeface="Calibri"/>
                <a:cs typeface="Calibri"/>
              </a:rPr>
              <a:t>- </a:t>
            </a:r>
            <a:r>
              <a:rPr lang="en-US" altLang="ko-KR" b="1" spc="-80" dirty="0" smtClean="0">
                <a:latin typeface="Calibri"/>
                <a:cs typeface="Calibri"/>
              </a:rPr>
              <a:t>Active testing</a:t>
            </a:r>
            <a:br>
              <a:rPr lang="en-US" altLang="ko-KR" b="1" spc="-80" dirty="0" smtClean="0">
                <a:latin typeface="Calibri"/>
                <a:cs typeface="Calibri"/>
              </a:rPr>
            </a:br>
            <a:r>
              <a:rPr lang="en-US" altLang="ko-KR" spc="-80" dirty="0" smtClean="0">
                <a:latin typeface="Calibri"/>
                <a:cs typeface="Calibri"/>
              </a:rPr>
              <a:t>  (Observability &amp; Analytics)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b="1" spc="-80" dirty="0" smtClean="0">
                <a:latin typeface="Calibri"/>
                <a:cs typeface="Calibri"/>
              </a:rPr>
              <a:t>- Public safety app.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altLang="ko-KR" b="1" spc="-80" dirty="0" smtClean="0">
                <a:latin typeface="Calibri"/>
                <a:cs typeface="Calibri"/>
              </a:rPr>
              <a:t>- Connectionless</a:t>
            </a:r>
            <a:endParaRPr lang="en-US" altLang="ko-KR" b="1" spc="-80" dirty="0">
              <a:latin typeface="Calibri"/>
              <a:cs typeface="Calibri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gray">
          <a:xfrm rot="10800000" flipH="1">
            <a:off x="6973769" y="3483509"/>
            <a:ext cx="336868" cy="140632"/>
          </a:xfrm>
          <a:prstGeom prst="homePlate">
            <a:avLst>
              <a:gd name="adj" fmla="val 68508"/>
            </a:avLst>
          </a:prstGeom>
          <a:gradFill rotWithShape="1">
            <a:gsLst>
              <a:gs pos="54000">
                <a:srgbClr val="92D365"/>
              </a:gs>
              <a:gs pos="7000">
                <a:srgbClr val="CCFF99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extrusionClr>
              <a:srgbClr val="92D365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64" name="AutoShape 15"/>
          <p:cNvSpPr>
            <a:spLocks noChangeArrowheads="1"/>
          </p:cNvSpPr>
          <p:nvPr/>
        </p:nvSpPr>
        <p:spPr bwMode="gray">
          <a:xfrm rot="10800000" flipH="1">
            <a:off x="5217680" y="3483508"/>
            <a:ext cx="319124" cy="140632"/>
          </a:xfrm>
          <a:prstGeom prst="homePlate">
            <a:avLst>
              <a:gd name="adj" fmla="val 68508"/>
            </a:avLst>
          </a:prstGeom>
          <a:gradFill rotWithShape="1">
            <a:gsLst>
              <a:gs pos="54000">
                <a:srgbClr val="92D365"/>
              </a:gs>
              <a:gs pos="7000">
                <a:srgbClr val="CCFF99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extrusionClr>
              <a:srgbClr val="92D365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65" name="AutoShape 15"/>
          <p:cNvSpPr>
            <a:spLocks noChangeArrowheads="1"/>
          </p:cNvSpPr>
          <p:nvPr/>
        </p:nvSpPr>
        <p:spPr bwMode="gray">
          <a:xfrm rot="10800000" flipH="1">
            <a:off x="6977090" y="4518862"/>
            <a:ext cx="336868" cy="140632"/>
          </a:xfrm>
          <a:prstGeom prst="homePlate">
            <a:avLst>
              <a:gd name="adj" fmla="val 68508"/>
            </a:avLst>
          </a:prstGeom>
          <a:gradFill rotWithShape="1">
            <a:gsLst>
              <a:gs pos="54000">
                <a:srgbClr val="92D365"/>
              </a:gs>
              <a:gs pos="7000">
                <a:srgbClr val="CCFF99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extrusionClr>
              <a:srgbClr val="92D365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6989803" y="3771920"/>
            <a:ext cx="304800" cy="30777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409679" y="0"/>
            <a:ext cx="8229600" cy="752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Progress Update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October 21</a:t>
            </a:r>
            <a:r>
              <a:rPr lang="en-US" sz="2400" baseline="300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) </a:t>
            </a:r>
            <a:endParaRPr lang="en-US" sz="24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-4005" y="1258899"/>
            <a:ext cx="4749740" cy="3453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 b="1" i="0" u="non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 Slicing –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smtClean="0">
                <a:latin typeface="Calibri"/>
                <a:ea typeface="Calibri"/>
                <a:cs typeface="Calibri"/>
                <a:sym typeface="Calibri"/>
              </a:rPr>
              <a:t>Demoed</a:t>
            </a:r>
            <a:endParaRPr lang="en-US"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358775" lvl="1" indent="-180975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RAN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Slicing manager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ntegrated with ONOS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progress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7187" lvl="3">
              <a:lnSpc>
                <a:spcPct val="115000"/>
              </a:lnSpc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RAN Slicing/Control agent on Cavium‘s LTE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stacks: done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lvl="1" indent="-180975">
              <a:lnSpc>
                <a:spcPts val="1600"/>
              </a:lnSpc>
              <a:spcBef>
                <a:spcPts val="50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Virtualized BBU </a:t>
            </a:r>
            <a:r>
              <a:rPr lang="en-US" altLang="ko-KR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Service </a:t>
            </a: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 Cavium’s stack in XOS - completed</a:t>
            </a:r>
            <a:endParaRPr lang="en-US" altLang="ko-KR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lvl="1" indent="-180975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Studies 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RAN Split architecture options and SDN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control  for MWC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progress ( need requirements / Collaboration)</a:t>
            </a:r>
          </a:p>
          <a:p>
            <a:pPr marL="358775" lvl="8" indent="-180975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Looking for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nFAPI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open APIs and or Open source</a:t>
            </a:r>
          </a:p>
          <a:p>
            <a:pPr marL="358775" lvl="1" indent="-180975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Discussion with OAI in progress 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73"/>
          <p:cNvSpPr/>
          <p:nvPr/>
        </p:nvSpPr>
        <p:spPr>
          <a:xfrm>
            <a:off x="4828227" y="1258899"/>
            <a:ext cx="4305723" cy="3574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4625" marR="0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Slicing – Partially finished</a:t>
            </a:r>
          </a:p>
          <a:p>
            <a:pPr marL="358775" lvl="1" indent="-180975">
              <a:lnSpc>
                <a:spcPts val="1600"/>
              </a:lnSpc>
              <a:spcBef>
                <a:spcPts val="500"/>
              </a:spcBef>
              <a:buClr>
                <a:srgbClr val="0000FF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CORE Slices currently using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Quortus vEPC</a:t>
            </a:r>
          </a:p>
          <a:p>
            <a:pPr marL="538163" lvl="1" indent="-182563">
              <a:spcBef>
                <a:spcPts val="100"/>
              </a:spcBef>
              <a:buSzPct val="100000"/>
              <a:buFont typeface="Calibri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 flexible composition of vEPC components</a:t>
            </a:r>
          </a:p>
          <a:p>
            <a:pPr marL="538163" lvl="1" indent="-182563">
              <a:spcBef>
                <a:spcPts val="100"/>
              </a:spcBef>
              <a:buSzPct val="100000"/>
              <a:buFont typeface="Calibri" pitchFamily="34" charset="0"/>
              <a:buChar char="−"/>
            </a:pP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Quortus </a:t>
            </a:r>
            <a:r>
              <a:rPr lang="en-US" altLang="ko-KR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VNFs are installed in </a:t>
            </a:r>
            <a:r>
              <a:rPr lang="en-US" altLang="ko-KR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ON.Lab</a:t>
            </a:r>
            <a:r>
              <a:rPr lang="en-US" altLang="ko-KR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Rack </a:t>
            </a:r>
          </a:p>
          <a:p>
            <a:pPr marL="538163" lvl="1" indent="-182563">
              <a:spcBef>
                <a:spcPts val="100"/>
              </a:spcBef>
              <a:buSzPct val="100000"/>
              <a:buFont typeface="Calibri" pitchFamily="34" charset="0"/>
              <a:buChar char="−"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Build multiple E2E slices–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Done 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8163" lvl="1" indent="-182563">
              <a:spcBef>
                <a:spcPts val="100"/>
              </a:spcBef>
              <a:buSzPct val="100000"/>
              <a:buFont typeface="Calibri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XOS </a:t>
            </a: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service composition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vEPCs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– in </a:t>
            </a:r>
            <a:r>
              <a:rPr lang="en-U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endParaRPr lang="en-US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lvl="1" indent="-180975"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Utilizing Radisys vEPC as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independent and/or mixed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Slice is under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planning ; </a:t>
            </a:r>
          </a:p>
          <a:p>
            <a:pPr marL="358775" lvl="1" indent="-180975"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Training on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Radisys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EPC scheduled for next Wednesday 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lvl="1" indent="-180975">
              <a:spcBef>
                <a:spcPts val="600"/>
              </a:spcBef>
              <a:buSzPct val="100000"/>
              <a:buFont typeface="Arial"/>
              <a:buChar char="•"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1" indent="-4762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0" lvl="1" indent="-18097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56"/>
          <p:cNvSpPr/>
          <p:nvPr/>
        </p:nvSpPr>
        <p:spPr>
          <a:xfrm>
            <a:off x="467232" y="893636"/>
            <a:ext cx="3124199" cy="330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FDAF6"/>
              </a:gs>
              <a:gs pos="100000">
                <a:srgbClr val="8898C7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57"/>
          <p:cNvSpPr txBox="1"/>
          <p:nvPr/>
        </p:nvSpPr>
        <p:spPr>
          <a:xfrm>
            <a:off x="543432" y="872361"/>
            <a:ext cx="28956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25000"/>
              <a:buFont typeface="Calibri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RAN Slicing</a:t>
            </a:r>
            <a:endParaRPr lang="en-US" sz="1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56"/>
          <p:cNvSpPr/>
          <p:nvPr/>
        </p:nvSpPr>
        <p:spPr>
          <a:xfrm>
            <a:off x="5236688" y="890292"/>
            <a:ext cx="3124199" cy="3334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FDAF6"/>
              </a:gs>
              <a:gs pos="100000">
                <a:srgbClr val="8898C7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57"/>
          <p:cNvSpPr txBox="1"/>
          <p:nvPr/>
        </p:nvSpPr>
        <p:spPr>
          <a:xfrm>
            <a:off x="5312888" y="869017"/>
            <a:ext cx="28956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25000"/>
              <a:buFont typeface="Calibri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CORE Slicing</a:t>
            </a:r>
            <a:endParaRPr lang="en-US" sz="1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18076" y="3601082"/>
            <a:ext cx="4592291" cy="35167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gray">
          <a:xfrm>
            <a:off x="257175" y="4065925"/>
            <a:ext cx="8741546" cy="926557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tint val="36471"/>
                  <a:invGamma/>
                </a:srgbClr>
              </a:gs>
              <a:gs pos="100000">
                <a:srgbClr val="0099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latinLnBrk="0" hangingPunct="0">
              <a:defRPr/>
            </a:pPr>
            <a:endParaRPr kumimoji="0"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81531" y="4122470"/>
            <a:ext cx="2895600" cy="277128"/>
            <a:chOff x="306552" y="3966774"/>
            <a:chExt cx="1415439" cy="421196"/>
          </a:xfrm>
        </p:grpSpPr>
        <p:sp>
          <p:nvSpPr>
            <p:cNvPr id="30" name="Freeform 10"/>
            <p:cNvSpPr>
              <a:spLocks/>
            </p:cNvSpPr>
            <p:nvPr/>
          </p:nvSpPr>
          <p:spPr bwMode="gray">
            <a:xfrm>
              <a:off x="341721" y="4105087"/>
              <a:ext cx="1200740" cy="204674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2000"/>
              </a:schemeClr>
            </a:solidFill>
            <a:ln>
              <a:noFill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gray">
            <a:xfrm>
              <a:off x="306552" y="3966774"/>
              <a:ext cx="1415439" cy="421196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tint val="36471"/>
                    <a:invGamma/>
                    <a:lumMod val="98000"/>
                  </a:srgb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latinLnBrk="0" hangingPunct="0">
                <a:defRPr/>
              </a:pPr>
              <a:r>
                <a:rPr lang="en-US" altLang="ko-KR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E2E Slicing </a:t>
              </a:r>
              <a:r>
                <a:rPr lang="en-US" altLang="ko-KR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Demo: </a:t>
              </a:r>
            </a:p>
            <a:p>
              <a:pPr algn="ctr" eaLnBrk="0" latinLnBrk="0" hangingPunct="0">
                <a:defRPr/>
              </a:pPr>
              <a:r>
                <a:rPr lang="en-US" sz="1000" dirty="0"/>
                <a:t> </a:t>
              </a:r>
              <a:r>
                <a:rPr lang="en-US" sz="1000" u="sng" dirty="0">
                  <a:hlinkClick r:id="rId3"/>
                </a:rPr>
                <a:t>https://www.youtube.com/watch?v=Kw1HuGe7ZuE</a:t>
              </a:r>
              <a:endParaRPr kumimoji="0" lang="en-US" altLang="ko-KR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272488" y="4517455"/>
            <a:ext cx="4386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Bef>
                <a:spcPts val="100"/>
              </a:spcBef>
              <a:buClr>
                <a:srgbClr val="0066FF"/>
              </a:buClr>
              <a:buSzPct val="100000"/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E2E </a:t>
            </a:r>
            <a:r>
              <a:rPr lang="en-US" altLang="ko-KR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Sling </a:t>
            </a: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altLang="ko-KR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Slicing + </a:t>
            </a:r>
            <a:r>
              <a:rPr lang="en-US" altLang="ko-KR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Slicing</a:t>
            </a: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Done </a:t>
            </a:r>
            <a:r>
              <a:rPr lang="en-US" altLang="ko-K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118076" y="1549545"/>
            <a:ext cx="1" cy="2012595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V="1">
            <a:off x="4710367" y="1412638"/>
            <a:ext cx="155729" cy="0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969650" y="3648337"/>
            <a:ext cx="0" cy="233150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H="1" flipV="1">
            <a:off x="4682545" y="1412638"/>
            <a:ext cx="1" cy="2188443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4565423" y="4168203"/>
            <a:ext cx="443329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"/>
              </a:spcBef>
              <a:buClr>
                <a:srgbClr val="0066FF"/>
              </a:buClr>
              <a:buSzPct val="100000"/>
            </a:pPr>
            <a:r>
              <a:rPr lang="en-US" altLang="ko-KR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Current Activities: </a:t>
            </a:r>
          </a:p>
          <a:p>
            <a:pPr marL="180975" lvl="1" indent="-180975">
              <a:spcBef>
                <a:spcPts val="100"/>
              </a:spcBef>
              <a:buClr>
                <a:srgbClr val="0066FF"/>
              </a:buClr>
              <a:buSzPct val="100000"/>
              <a:buFont typeface="Wingdings" pitchFamily="2" charset="2"/>
              <a:buChar char="§"/>
            </a:pPr>
            <a:r>
              <a:rPr lang="en-US" altLang="ko-KR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E2E Slicing Integration with rest of the sub-systems in progress </a:t>
            </a:r>
            <a:endParaRPr lang="en-US" altLang="ko-KR" sz="10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4" indent="-180975">
              <a:spcBef>
                <a:spcPts val="100"/>
              </a:spcBef>
              <a:buClr>
                <a:srgbClr val="0066FF"/>
              </a:buClr>
              <a:buSzPct val="100000"/>
              <a:buFont typeface="Wingdings" pitchFamily="2" charset="2"/>
              <a:buChar char="§"/>
            </a:pPr>
            <a:r>
              <a:rPr lang="en-US" altLang="ko-KR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Active testing </a:t>
            </a:r>
            <a:r>
              <a:rPr lang="en-US" altLang="ko-KR" sz="1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(integrated with XOS</a:t>
            </a:r>
            <a:r>
              <a:rPr lang="en-US" altLang="ko-KR" sz="1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  Independent demo </a:t>
            </a:r>
            <a:endParaRPr lang="en-US" altLang="ko-KR" sz="10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2" indent="-180975">
              <a:spcBef>
                <a:spcPts val="100"/>
              </a:spcBef>
              <a:buClr>
                <a:srgbClr val="0066FF"/>
              </a:buClr>
              <a:buSzPct val="100000"/>
              <a:buFont typeface="Wingdings" pitchFamily="2" charset="2"/>
              <a:buChar char="§"/>
            </a:pPr>
            <a:r>
              <a:rPr lang="en-US" altLang="ko-KR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Public safety app</a:t>
            </a:r>
            <a:r>
              <a:rPr lang="en-US" altLang="ko-KR" sz="1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classification using </a:t>
            </a:r>
            <a:r>
              <a:rPr lang="en-US" altLang="ko-KR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Network </a:t>
            </a:r>
            <a:r>
              <a:rPr lang="en-US" altLang="ko-KR" sz="1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Cookies ( in progress ) </a:t>
            </a:r>
            <a:endParaRPr lang="en-US" altLang="ko-KR" sz="1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9023" y="3167063"/>
            <a:ext cx="1222513" cy="4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Quortus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16130" y="3167063"/>
            <a:ext cx="1222513" cy="4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Radisys / </a:t>
            </a:r>
            <a:r>
              <a:rPr lang="en-US" sz="800" dirty="0">
                <a:solidFill>
                  <a:schemeClr val="tx1"/>
                </a:solidFill>
              </a:rPr>
              <a:t>Google</a:t>
            </a:r>
            <a:endParaRPr lang="en-US" sz="800" dirty="0"/>
          </a:p>
        </p:txBody>
      </p:sp>
      <p:sp>
        <p:nvSpPr>
          <p:cNvPr id="6" name="Rounded Rectangle 5"/>
          <p:cNvSpPr/>
          <p:nvPr/>
        </p:nvSpPr>
        <p:spPr>
          <a:xfrm>
            <a:off x="6598829" y="4282417"/>
            <a:ext cx="1222513" cy="395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SAS Based RAN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2182" y="3167063"/>
            <a:ext cx="1222513" cy="4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1200"/>
              </a:lnSpc>
            </a:pPr>
            <a:r>
              <a:rPr lang="en-US" sz="1100" dirty="0">
                <a:solidFill>
                  <a:schemeClr val="tx1"/>
                </a:solidFill>
              </a:rPr>
              <a:t>Mixed   Open</a:t>
            </a:r>
          </a:p>
          <a:p>
            <a:pPr algn="ctr">
              <a:lnSpc>
                <a:spcPts val="1200"/>
              </a:lnSpc>
            </a:pPr>
            <a:r>
              <a:rPr lang="en-US" sz="1100" dirty="0">
                <a:solidFill>
                  <a:schemeClr val="tx1"/>
                </a:solidFill>
              </a:rPr>
              <a:t>Source  &amp; Quortus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6922" y="3167063"/>
            <a:ext cx="1222513" cy="4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Source </a:t>
            </a:r>
            <a:r>
              <a:rPr lang="en-US" dirty="0" smtClean="0">
                <a:solidFill>
                  <a:schemeClr val="tx1"/>
                </a:solidFill>
              </a:rPr>
              <a:t>(?)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20621" y="4282417"/>
            <a:ext cx="1222513" cy="395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Intel + Radisys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15749" y="4282417"/>
            <a:ext cx="1222513" cy="395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Cavium  CRAN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9493" y="4282417"/>
            <a:ext cx="1222513" cy="3950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4919" y="2886564"/>
            <a:ext cx="8751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7468" y="4095802"/>
            <a:ext cx="8751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56274" y="2176485"/>
            <a:ext cx="897006" cy="431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95866" y="2176485"/>
            <a:ext cx="897006" cy="431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Slicing </a:t>
            </a:r>
          </a:p>
        </p:txBody>
      </p:sp>
      <p:sp>
        <p:nvSpPr>
          <p:cNvPr id="18" name="Oval 17"/>
          <p:cNvSpPr/>
          <p:nvPr/>
        </p:nvSpPr>
        <p:spPr>
          <a:xfrm>
            <a:off x="3339968" y="2176485"/>
            <a:ext cx="897006" cy="431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RAN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Slicing </a:t>
            </a:r>
          </a:p>
        </p:txBody>
      </p:sp>
      <p:sp>
        <p:nvSpPr>
          <p:cNvPr id="19" name="Oval 18"/>
          <p:cNvSpPr/>
          <p:nvPr/>
        </p:nvSpPr>
        <p:spPr>
          <a:xfrm>
            <a:off x="2140145" y="2176485"/>
            <a:ext cx="897006" cy="431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Cookies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855" y="3667061"/>
            <a:ext cx="1557158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00" dirty="0"/>
              <a:t>Virtual EPC Components</a:t>
            </a:r>
          </a:p>
          <a:p>
            <a:r>
              <a:rPr lang="en-US" sz="1000" dirty="0"/>
              <a:t>       Open source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97282" y="3701065"/>
            <a:ext cx="1592424" cy="22313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000" dirty="0"/>
              <a:t>Virtual EPC Components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7535" y="3723707"/>
            <a:ext cx="1302281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000" dirty="0"/>
              <a:t>Disaggregated MME</a:t>
            </a:r>
          </a:p>
          <a:p>
            <a:pPr algn="ctr"/>
            <a:r>
              <a:rPr lang="en-US" sz="1000" dirty="0"/>
              <a:t>Based EPC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2001" y="3752625"/>
            <a:ext cx="1337546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00" dirty="0"/>
              <a:t>Disaggregated MME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9854" y="4367868"/>
            <a:ext cx="124457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OAI RAN (?)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19020" y="4783995"/>
            <a:ext cx="1103507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00" dirty="0"/>
              <a:t>SDR </a:t>
            </a:r>
            <a:r>
              <a:rPr lang="en-US" sz="1000" dirty="0" smtClean="0"/>
              <a:t>Lime based</a:t>
            </a:r>
          </a:p>
          <a:p>
            <a:r>
              <a:rPr lang="en-US" sz="1000" dirty="0" smtClean="0"/>
              <a:t>USRP based 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3101658" y="4795535"/>
            <a:ext cx="962443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00" dirty="0"/>
              <a:t>Multiple Splits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35310" y="4795535"/>
            <a:ext cx="10746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900" dirty="0"/>
              <a:t>L1 in Software </a:t>
            </a:r>
          </a:p>
          <a:p>
            <a:r>
              <a:rPr lang="en-US" sz="900" b="1" dirty="0"/>
              <a:t>Connection-Less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7636" y="4864786"/>
            <a:ext cx="564898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/>
              <a:t>CBRS</a:t>
            </a:r>
          </a:p>
        </p:txBody>
      </p:sp>
      <p:sp>
        <p:nvSpPr>
          <p:cNvPr id="31" name="Oval 30"/>
          <p:cNvSpPr/>
          <p:nvPr/>
        </p:nvSpPr>
        <p:spPr>
          <a:xfrm>
            <a:off x="6051764" y="2176485"/>
            <a:ext cx="897006" cy="431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Dynamic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Analytics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62231" y="1921910"/>
            <a:ext cx="8751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flipH="1">
            <a:off x="2127890" y="258262"/>
            <a:ext cx="264816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2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7304417" y="2176485"/>
            <a:ext cx="1059760" cy="431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Aggregation 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46292" y="1366589"/>
            <a:ext cx="6983281" cy="500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M-CORD Platform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Service On-Boarding 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36" y="2121042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64" y="2110433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84" y="3108371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84" y="3113144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737" y="3113144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0" y="4140222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19" y="4205011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31" y="4196431"/>
            <a:ext cx="255811" cy="25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migg\AppData\Local\Microsoft\Windows\INetCache\IE\U5Y4V0HH\1024px-Light_green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53" y="2137679"/>
            <a:ext cx="301529" cy="3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Users\ymigg\AppData\Local\Microsoft\Windows\INetCache\IE\U5Y4V0HH\1024px-Light_green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62" y="2143276"/>
            <a:ext cx="301529" cy="3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Users\ymigg\AppData\Local\Microsoft\Windows\INetCache\IE\U5Y4V0HH\1024px-Light_green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87" y="2133090"/>
            <a:ext cx="301529" cy="3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Users\ymigg\AppData\Local\Microsoft\Windows\INetCache\IE\U5Y4V0HH\1024px-Light_green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99" y="2142591"/>
            <a:ext cx="301529" cy="3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C:\Users\ymigg\AppData\Local\Microsoft\Windows\INetCache\IE\U5Y4V0HH\1024px-Light_green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71" y="3061402"/>
            <a:ext cx="301529" cy="3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ymigg\AppData\Local\Microsoft\Windows\INetCache\IE\U5Y4V0HH\1024px-Light_green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97" y="4140222"/>
            <a:ext cx="301529" cy="3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7671" y="2043129"/>
            <a:ext cx="300037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app</a:t>
            </a:r>
            <a:endParaRPr lang="ko-KR" alt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52418" y="3019528"/>
            <a:ext cx="300037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CORE</a:t>
            </a:r>
            <a:endParaRPr lang="ko-KR" alt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57165" y="4229314"/>
            <a:ext cx="300037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RAN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 Status</a:t>
            </a:r>
            <a:endParaRPr lang="ko-KR" altLang="en-US" dirty="0"/>
          </a:p>
        </p:txBody>
      </p:sp>
      <p:pic>
        <p:nvPicPr>
          <p:cNvPr id="103" name="Picture 4" descr="C:\Users\ymigg\AppData\Local\Microsoft\Windows\INetCache\IE\U5Y4V0HH\1024px-Light_green_check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4" y="743427"/>
            <a:ext cx="260469" cy="2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C:\Users\ymigg\AppData\Local\Microsoft\Windows\INetCache\IE\EX5KM335\600px-Red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14" y="762356"/>
            <a:ext cx="255811" cy="2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295819" y="746404"/>
            <a:ext cx="729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Ready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178419" y="746404"/>
            <a:ext cx="97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Preparing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ko-KR" sz="1600" b="1" dirty="0" smtClean="0"/>
              <a:t>MWC Working Groups</a:t>
            </a:r>
            <a:endParaRPr lang="en-US" altLang="ko-K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52" y="1789164"/>
            <a:ext cx="4320522" cy="18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3325681" y="1719072"/>
            <a:ext cx="2178050" cy="62407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68188" y="988671"/>
            <a:ext cx="3117816" cy="26552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G</a:t>
            </a:r>
            <a:r>
              <a:rPr lang="en-US" altLang="ko-KR" sz="14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#1: Platform &amp; Apps.</a:t>
            </a:r>
            <a:endParaRPr lang="ko-KR" altLang="en-US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68193" y="1254191"/>
            <a:ext cx="3118051" cy="957262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Members: </a:t>
            </a:r>
            <a:r>
              <a:rPr lang="en-US" altLang="ko-KR" sz="11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On.lab,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Ericsson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Viavi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 On-Boarding &amp; Orchestration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A-CORD, Active test as-a-Service, SON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Public safety app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.(</a:t>
            </a:r>
            <a:r>
              <a:rPr lang="en-US" altLang="ko-KR" sz="11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xpose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(w/ NW 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cookies, </a:t>
            </a:r>
            <a:r>
              <a:rPr lang="en-US" altLang="ko-KR" sz="11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Yiannis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altLang="ko-K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3186004" y="1511186"/>
            <a:ext cx="244984" cy="2078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6281958" y="867829"/>
            <a:ext cx="2789114" cy="26552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G</a:t>
            </a:r>
            <a:r>
              <a:rPr lang="en-US" altLang="ko-KR" sz="1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#2: Mobile Core</a:t>
            </a:r>
            <a:endParaRPr lang="ko-KR" altLang="en-US" sz="1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6281993" y="1133348"/>
            <a:ext cx="2789325" cy="1022523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Members: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Radisys</a:t>
            </a:r>
            <a:r>
              <a:rPr lang="en-US" altLang="ko-KR" sz="1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Argela</a:t>
            </a:r>
            <a:r>
              <a:rPr lang="en-US" altLang="ko-KR" sz="1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endParaRPr lang="en-US" altLang="ko-KR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UP/CP disaggregation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MME disaggregation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Core 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Slicing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, Connectionless (</a:t>
            </a:r>
            <a:r>
              <a:rPr lang="en-US" altLang="ko-KR" sz="1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 (RAN comes later)</a:t>
            </a:r>
            <a:endParaRPr lang="ko-K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6103479" y="2137340"/>
            <a:ext cx="353420" cy="7180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4330580" y="2892044"/>
            <a:ext cx="2412999" cy="556006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631000" y="2855341"/>
            <a:ext cx="1536699" cy="556006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107950" y="2468379"/>
            <a:ext cx="2254546" cy="26552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G</a:t>
            </a:r>
            <a:r>
              <a:rPr lang="en-US" altLang="ko-KR" sz="14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#3: C-RAN</a:t>
            </a:r>
            <a:endParaRPr lang="ko-KR" altLang="en-US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Rectangle 77"/>
          <p:cNvSpPr>
            <a:spLocks noChangeArrowheads="1"/>
          </p:cNvSpPr>
          <p:nvPr/>
        </p:nvSpPr>
        <p:spPr bwMode="auto">
          <a:xfrm>
            <a:off x="108018" y="2733899"/>
            <a:ext cx="2254717" cy="851086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Members: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Cavium</a:t>
            </a:r>
            <a:r>
              <a:rPr lang="en-US" altLang="ko-KR" sz="1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Argela 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 Slicing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 RAN </a:t>
            </a: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Split 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 (2,4,etc.)</a:t>
            </a:r>
            <a:endParaRPr lang="en-US" altLang="ko-K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lnSpc>
                <a:spcPts val="1320"/>
              </a:lnSpc>
              <a:buFontTx/>
              <a:buChar char="-"/>
            </a:pPr>
            <a:endParaRPr lang="en-US" altLang="ko-K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2409676" y="2960791"/>
            <a:ext cx="190352" cy="3471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905645" y="3912594"/>
            <a:ext cx="2740491" cy="26552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Group</a:t>
            </a:r>
            <a:r>
              <a:rPr lang="en-US" altLang="ko-KR" sz="14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#4: </a:t>
            </a:r>
            <a:r>
              <a:rPr lang="en-US" altLang="ko-KR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NGFH</a:t>
            </a:r>
            <a:endParaRPr lang="ko-KR" altLang="en-US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905683" y="4178114"/>
            <a:ext cx="2740698" cy="851086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embers: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Cavium, Xilinx, Argela, </a:t>
            </a:r>
            <a:b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Fujitsu(w/ HFR), Micro-semi</a:t>
            </a:r>
            <a:r>
              <a:rPr lang="en-US" altLang="ko-KR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nFAPI compatible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CPRI over Ethernet, RoE 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Wireless back-hauling, Mesh</a:t>
            </a: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3034041" y="3584985"/>
            <a:ext cx="191960" cy="34884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3117951" y="2733899"/>
            <a:ext cx="348082" cy="82984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3924052" y="3919975"/>
            <a:ext cx="2914894" cy="26552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G</a:t>
            </a:r>
            <a:r>
              <a:rPr lang="en-US" altLang="ko-KR" sz="14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#5: Acceleration, SmartNIC</a:t>
            </a:r>
            <a:endParaRPr lang="ko-KR" altLang="en-US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3924088" y="4185495"/>
            <a:ext cx="2914862" cy="851086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Members: </a:t>
            </a:r>
            <a:r>
              <a:rPr lang="en-US" altLang="ko-KR" sz="11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Netronome, Xilinx, Cavium 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Acceleration as-a-Service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Smart Virtual Probes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Show Benefits </a:t>
            </a:r>
          </a:p>
        </p:txBody>
      </p:sp>
      <p:cxnSp>
        <p:nvCxnSpPr>
          <p:cNvPr id="35" name="직선 화살표 연결선 34"/>
          <p:cNvCxnSpPr/>
          <p:nvPr/>
        </p:nvCxnSpPr>
        <p:spPr>
          <a:xfrm flipH="1" flipV="1">
            <a:off x="4751514" y="3738170"/>
            <a:ext cx="53849" cy="19566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2773308" y="3645398"/>
            <a:ext cx="3931001" cy="92772"/>
            <a:chOff x="2773308" y="3645398"/>
            <a:chExt cx="3931001" cy="92772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2773308" y="3738170"/>
              <a:ext cx="393100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2784528" y="3652408"/>
              <a:ext cx="0" cy="8425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6701698" y="3645398"/>
              <a:ext cx="0" cy="8425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7034848" y="2401660"/>
            <a:ext cx="2036038" cy="273954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5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1100" b="1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G#6: E2E System Testing</a:t>
            </a:r>
            <a:endParaRPr lang="ko-KR" altLang="en-US" sz="1100" b="1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" name="Rectangle 77"/>
          <p:cNvSpPr>
            <a:spLocks noChangeArrowheads="1"/>
          </p:cNvSpPr>
          <p:nvPr/>
        </p:nvSpPr>
        <p:spPr bwMode="auto">
          <a:xfrm>
            <a:off x="7034881" y="2682212"/>
            <a:ext cx="2036192" cy="902773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Members:</a:t>
            </a:r>
            <a:r>
              <a:rPr lang="en-US" altLang="ko-KR" sz="1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IXIA?, Cobham </a:t>
            </a:r>
            <a:br>
              <a:rPr lang="en-US" altLang="ko-K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,Techmahidra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E2E Testing, Interoperability</a:t>
            </a:r>
            <a:endParaRPr lang="en-US" altLang="ko-K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KPI matrix, Testing Scenario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6769611" y="2215876"/>
            <a:ext cx="111526" cy="1362202"/>
            <a:chOff x="6854098" y="2283196"/>
            <a:chExt cx="111526" cy="1362202"/>
          </a:xfrm>
        </p:grpSpPr>
        <p:cxnSp>
          <p:nvCxnSpPr>
            <p:cNvPr id="51" name="직선 연결선 50"/>
            <p:cNvCxnSpPr/>
            <p:nvPr/>
          </p:nvCxnSpPr>
          <p:spPr>
            <a:xfrm flipV="1">
              <a:off x="6965624" y="2283196"/>
              <a:ext cx="0" cy="13622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6854098" y="3645398"/>
              <a:ext cx="11152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6854098" y="2288758"/>
              <a:ext cx="11152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화살표 연결선 61"/>
          <p:cNvCxnSpPr/>
          <p:nvPr/>
        </p:nvCxnSpPr>
        <p:spPr>
          <a:xfrm flipH="1" flipV="1">
            <a:off x="6881137" y="2496340"/>
            <a:ext cx="153744" cy="1325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3362581" y="389675"/>
            <a:ext cx="2772263" cy="265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53882" dir="2700000" algn="ctr" rotWithShape="0">
              <a:srgbClr val="969696"/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M-CORD Architecture for 5G</a:t>
            </a:r>
            <a:endParaRPr lang="ko-KR" altLang="en-US" sz="1400" b="1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Rectangle 77"/>
          <p:cNvSpPr>
            <a:spLocks noChangeArrowheads="1"/>
          </p:cNvSpPr>
          <p:nvPr/>
        </p:nvSpPr>
        <p:spPr bwMode="auto">
          <a:xfrm>
            <a:off x="3362611" y="655195"/>
            <a:ext cx="2772232" cy="851086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Members: On.lab, AT&amp;T,VZ, SK, Google, Prof. Paulraj</a:t>
            </a:r>
            <a:endParaRPr lang="en-US" altLang="ko-KR" sz="11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ONOS, XOS Roadmap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M-CORD Federation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Influencing SDO (3GPP,IEEE, ONF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ko-K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7189199" y="4122785"/>
            <a:ext cx="1881687" cy="2655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effectLst>
            <a:outerShdw dist="53882" dir="2700000" algn="ctr" rotWithShape="0">
              <a:srgbClr val="969696"/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altLang="ko-KR" sz="14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System Integration</a:t>
            </a:r>
            <a:endParaRPr lang="ko-KR" altLang="en-US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" name="Rectangle 77"/>
          <p:cNvSpPr>
            <a:spLocks noChangeArrowheads="1"/>
          </p:cNvSpPr>
          <p:nvPr/>
        </p:nvSpPr>
        <p:spPr bwMode="auto">
          <a:xfrm>
            <a:off x="7189229" y="4388305"/>
            <a:ext cx="1881657" cy="516298"/>
          </a:xfrm>
          <a:prstGeom prst="rect">
            <a:avLst/>
          </a:prstGeom>
          <a:gradFill rotWithShape="0">
            <a:gsLst>
              <a:gs pos="0">
                <a:srgbClr val="FDFDFD"/>
              </a:gs>
              <a:gs pos="100000">
                <a:srgbClr val="C9C5C4"/>
              </a:gs>
            </a:gsLst>
            <a:lin ang="5400000" scaled="1"/>
          </a:gra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30000"/>
              </a:srgbClr>
            </a:outerShdw>
          </a:effectLst>
        </p:spPr>
        <p:txBody>
          <a:bodyPr wrap="none" lIns="99745" tIns="49873" rIns="99745" bIns="49873" anchor="ctr"/>
          <a:lstStyle>
            <a:lvl1pPr marL="180975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87313" indent="-87313">
              <a:lnSpc>
                <a:spcPts val="1320"/>
              </a:lnSpc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Members: Radisys</a:t>
            </a:r>
            <a:endParaRPr lang="en-US" altLang="ko-KR" sz="11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Release </a:t>
            </a: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M-CORD mini</a:t>
            </a:r>
            <a:endParaRPr lang="en-US" altLang="ko-K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929015"/>
            <a:ext cx="8229600" cy="752597"/>
          </a:xfrm>
        </p:spPr>
        <p:txBody>
          <a:bodyPr/>
          <a:lstStyle/>
          <a:p>
            <a:r>
              <a:rPr lang="en-US" altLang="ko-KR" dirty="0" smtClean="0"/>
              <a:t>Project </a:t>
            </a:r>
            <a:r>
              <a:rPr lang="en-US" altLang="ko-KR" dirty="0" smtClean="0"/>
              <a:t>Planning  ( </a:t>
            </a:r>
            <a:r>
              <a:rPr lang="en-US" altLang="ko-KR" smtClean="0"/>
              <a:t>Please update 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3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7069" y="912842"/>
            <a:ext cx="8229600" cy="3783472"/>
          </a:xfrm>
        </p:spPr>
        <p:txBody>
          <a:bodyPr/>
          <a:lstStyle/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M-CORD road maps and Architecture Influencing 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SDO (3GPP,IEEE, ONF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ONOS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, XOS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NB interface Roadmap</a:t>
            </a:r>
            <a:endParaRPr lang="en-US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M-CORD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Federation </a:t>
            </a:r>
            <a:endParaRPr lang="en-US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cases and demos </a:t>
            </a:r>
          </a:p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  <a:p>
            <a:pPr>
              <a:lnSpc>
                <a:spcPts val="1320"/>
              </a:lnSpc>
            </a:pPr>
            <a:endParaRPr lang="en-US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b="1" dirty="0">
                <a:solidFill>
                  <a:schemeClr val="tx1"/>
                </a:solidFill>
                <a:latin typeface="Calibri" panose="020F0502020204030204" pitchFamily="34" charset="0"/>
                <a:ea typeface="HY견고딕" pitchFamily="18" charset="-127"/>
              </a:rPr>
              <a:t>5G </a:t>
            </a:r>
            <a:r>
              <a:rPr lang="en-US" altLang="ko-KR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HY견고딕" pitchFamily="18" charset="-127"/>
              </a:rPr>
              <a:t>Architecture (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Paulraj, AT&amp;T,VZ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SK, Google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,) 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6711" y="952256"/>
            <a:ext cx="8229600" cy="3783472"/>
          </a:xfrm>
        </p:spPr>
        <p:txBody>
          <a:bodyPr/>
          <a:lstStyle/>
          <a:p>
            <a:pPr>
              <a:lnSpc>
                <a:spcPts val="1320"/>
              </a:lnSpc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MWC Project Goals; </a:t>
            </a: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Mobility Infrastructure Service 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On-Boarding &amp; </a:t>
            </a: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Orchestration utilizing XOS Environment </a:t>
            </a:r>
            <a:endParaRPr lang="en-US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of A-CORD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ko-K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with Active </a:t>
            </a:r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test as-a-Service, </a:t>
            </a:r>
            <a:endParaRPr lang="en-US" altLang="ko-K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On Boarding </a:t>
            </a:r>
          </a:p>
          <a:p>
            <a:pPr marL="800100" lvl="1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Integration of Public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safety app</a:t>
            </a:r>
            <a:r>
              <a:rPr lang="en-US" altLang="ko-K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.(</a:t>
            </a:r>
            <a:r>
              <a:rPr lang="en-US" altLang="ko-KR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Xpose</a:t>
            </a:r>
            <a:r>
              <a:rPr lang="en-US" altLang="ko-K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(w/ NW cookies, </a:t>
            </a:r>
            <a:r>
              <a:rPr lang="en-US" altLang="ko-KR" sz="1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Yiannis</a:t>
            </a:r>
          </a:p>
          <a:p>
            <a:pPr marL="800100" lvl="1" indent="-34290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eSON</a:t>
            </a:r>
            <a:r>
              <a:rPr lang="en-US" altLang="ko-K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ts val="1320"/>
              </a:lnSpc>
            </a:pPr>
            <a:endParaRPr lang="en-US" altLang="ko-KR" sz="14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sz="14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sz="14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  <a:p>
            <a:pPr lvl="1">
              <a:lnSpc>
                <a:spcPts val="1320"/>
              </a:lnSpc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125"/>
            <a:ext cx="8229600" cy="504496"/>
          </a:xfrm>
        </p:spPr>
        <p:txBody>
          <a:bodyPr/>
          <a:lstStyle/>
          <a:p>
            <a:r>
              <a:rPr lang="en-US" altLang="ko-KR" sz="2400" dirty="0" smtClean="0">
                <a:latin typeface="Calibri" panose="020F0502020204030204" pitchFamily="34" charset="0"/>
                <a:ea typeface="HY견고딕" pitchFamily="18" charset="-127"/>
              </a:rPr>
              <a:t/>
            </a:r>
            <a:br>
              <a:rPr lang="en-US" altLang="ko-KR" sz="2400" dirty="0" smtClean="0">
                <a:latin typeface="Calibri" panose="020F0502020204030204" pitchFamily="34" charset="0"/>
                <a:ea typeface="HY견고딕" pitchFamily="18" charset="-127"/>
              </a:rPr>
            </a:br>
            <a:r>
              <a:rPr lang="en-US" altLang="ko-KR" sz="2400" dirty="0" smtClean="0">
                <a:latin typeface="Calibri" panose="020F0502020204030204" pitchFamily="34" charset="0"/>
                <a:ea typeface="HY견고딕" pitchFamily="18" charset="-127"/>
              </a:rPr>
              <a:t>G#1</a:t>
            </a:r>
            <a:r>
              <a:rPr lang="en-US" altLang="ko-KR" sz="2400" dirty="0">
                <a:latin typeface="Calibri" panose="020F0502020204030204" pitchFamily="34" charset="0"/>
                <a:ea typeface="HY견고딕" pitchFamily="18" charset="-127"/>
              </a:rPr>
              <a:t>: Platform &amp; Apps</a:t>
            </a:r>
            <a:r>
              <a:rPr lang="en-US" altLang="ko-KR" sz="2400" dirty="0" smtClean="0">
                <a:latin typeface="Calibri" panose="020F0502020204030204" pitchFamily="34" charset="0"/>
                <a:ea typeface="HY견고딕" pitchFamily="18" charset="-127"/>
              </a:rPr>
              <a:t>. ( On.lab, Ericson, Viavi)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7313" indent="-87313">
              <a:lnSpc>
                <a:spcPts val="1320"/>
              </a:lnSpc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Members: </a:t>
            </a: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UP/CP 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disaggregation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MME disaggregation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Core Slicing</a:t>
            </a:r>
          </a:p>
          <a:p>
            <a:pPr marL="90488" indent="-90488">
              <a:lnSpc>
                <a:spcPts val="1320"/>
              </a:lnSpc>
              <a:buFontTx/>
              <a:buChar char="-"/>
            </a:pP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IoT, Connectionless (</a:t>
            </a:r>
            <a:r>
              <a:rPr lang="en-US" altLang="ko-KR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</a:t>
            </a: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RAN support for connectionless later 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G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#2</a:t>
            </a:r>
            <a:r>
              <a:rPr lang="en-US" altLang="ko-KR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: Mobile 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Core </a:t>
            </a:r>
            <a:r>
              <a:rPr lang="en-US" altLang="ko-KR" sz="2000" dirty="0" smtClean="0">
                <a:solidFill>
                  <a:schemeClr val="bg1"/>
                </a:solidFill>
                <a:latin typeface="Calibri" panose="020F0502020204030204" pitchFamily="34" charset="0"/>
                <a:ea typeface="HY견고딕" pitchFamily="18" charset="-127"/>
              </a:rPr>
              <a:t>(</a:t>
            </a:r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Radisys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Argela</a:t>
            </a:r>
            <a:r>
              <a:rPr lang="en-US" altLang="ko-K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Google)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559" y="2304698"/>
            <a:ext cx="4572000" cy="1259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</p:txBody>
      </p:sp>
    </p:spTree>
    <p:extLst>
      <p:ext uri="{BB962C8B-B14F-4D97-AF65-F5344CB8AC3E}">
        <p14:creationId xmlns:p14="http://schemas.microsoft.com/office/powerpoint/2010/main" val="27261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 Slicing</a:t>
            </a:r>
          </a:p>
          <a:p>
            <a:pPr marL="285750" indent="-285750">
              <a:lnSpc>
                <a:spcPts val="1320"/>
              </a:lnSpc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RAN Split options (2,4,etc.)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G#3: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C-RAN (</a:t>
            </a:r>
            <a:r>
              <a:rPr lang="en-US" altLang="ko-K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Cavium</a:t>
            </a:r>
            <a:r>
              <a:rPr lang="en-US" altLang="ko-K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Argela)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558" y="2060332"/>
            <a:ext cx="4572000" cy="1259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Status: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Dependencies: </a:t>
            </a: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endParaRPr lang="en-US" altLang="ko-K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20"/>
              </a:lnSpc>
            </a:pPr>
            <a:r>
              <a:rPr lang="en-US" altLang="ko-K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Asks: </a:t>
            </a:r>
          </a:p>
        </p:txBody>
      </p:sp>
    </p:spTree>
    <p:extLst>
      <p:ext uri="{BB962C8B-B14F-4D97-AF65-F5344CB8AC3E}">
        <p14:creationId xmlns:p14="http://schemas.microsoft.com/office/powerpoint/2010/main" val="7049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 Projec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1109</Words>
  <Application>Microsoft Office PowerPoint</Application>
  <PresentationFormat>On-screen Show (16:9)</PresentationFormat>
  <Paragraphs>272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굴림</vt:lpstr>
      <vt:lpstr>맑은 고딕</vt:lpstr>
      <vt:lpstr>Arial</vt:lpstr>
      <vt:lpstr>Calibri</vt:lpstr>
      <vt:lpstr>Droid Sans</vt:lpstr>
      <vt:lpstr>HY견고딕</vt:lpstr>
      <vt:lpstr>Noto Sans Symbols</vt:lpstr>
      <vt:lpstr>Verdana</vt:lpstr>
      <vt:lpstr>Wingdings</vt:lpstr>
      <vt:lpstr>CORD Project</vt:lpstr>
      <vt:lpstr>Custom Design</vt:lpstr>
      <vt:lpstr>Mobile-CORD Progress and MWC Plan </vt:lpstr>
      <vt:lpstr>PowerPoint Presentation</vt:lpstr>
      <vt:lpstr>Solution Status</vt:lpstr>
      <vt:lpstr>MWC Working Groups</vt:lpstr>
      <vt:lpstr>Project Planning  ( Please update ) </vt:lpstr>
      <vt:lpstr>5G Architecture (Prof. Paulraj, AT&amp;T,VZ, SK, Google,) </vt:lpstr>
      <vt:lpstr> G#1: Platform &amp; Apps. ( On.lab, Ericson, Viavi) </vt:lpstr>
      <vt:lpstr>G#2: Mobile Core (Radisys, Argela, Google) </vt:lpstr>
      <vt:lpstr>G#3: C-RAN (Cavium, Argela)</vt:lpstr>
      <vt:lpstr>Group#4: Next Generation Front Haul (Cavium, Xilinx, Argela,  Fujitsu(w/ HFR), Micro-semi)  </vt:lpstr>
      <vt:lpstr>G#5: Acceleration, SmartNIC (Netronome, Xilinx, Cavium)</vt:lpstr>
      <vt:lpstr>G#6: E2E System Testing : M-CORD Scaling  (IXIA?,  Cobham, Techmahidra) </vt:lpstr>
      <vt:lpstr>Group 7 ;  Integrator (Radisys)</vt:lpstr>
      <vt:lpstr>Plan for MWC `17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Mobile-CORD Progress and Action Plan</dc:title>
  <dc:creator>TOFIGH, TOM</dc:creator>
  <cp:lastModifiedBy>TOFIGH, TOM</cp:lastModifiedBy>
  <cp:revision>125</cp:revision>
  <dcterms:modified xsi:type="dcterms:W3CDTF">2016-10-21T18:56:59Z</dcterms:modified>
</cp:coreProperties>
</file>