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602" r:id="rId2"/>
    <p:sldId id="604" r:id="rId3"/>
    <p:sldId id="603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orient="horz" pos="3032">
          <p15:clr>
            <a:srgbClr val="A4A3A4"/>
          </p15:clr>
        </p15:guide>
        <p15:guide id="3" orient="horz" pos="118">
          <p15:clr>
            <a:srgbClr val="A4A3A4"/>
          </p15:clr>
        </p15:guide>
        <p15:guide id="4" orient="horz" pos="758">
          <p15:clr>
            <a:srgbClr val="A4A3A4"/>
          </p15:clr>
        </p15:guide>
        <p15:guide id="5" orient="horz" pos="2916">
          <p15:clr>
            <a:srgbClr val="A4A3A4"/>
          </p15:clr>
        </p15:guide>
        <p15:guide id="6" pos="5470">
          <p15:clr>
            <a:srgbClr val="A4A3A4"/>
          </p15:clr>
        </p15:guide>
        <p15:guide id="7" pos="287">
          <p15:clr>
            <a:srgbClr val="A4A3A4"/>
          </p15:clr>
        </p15:guide>
        <p15:guide id="8" pos="2879">
          <p15:clr>
            <a:srgbClr val="A4A3A4"/>
          </p15:clr>
        </p15:guide>
        <p15:guide id="9" pos="2811">
          <p15:clr>
            <a:srgbClr val="A4A3A4"/>
          </p15:clr>
        </p15:guide>
        <p15:guide id="10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85009" autoAdjust="0"/>
  </p:normalViewPr>
  <p:slideViewPr>
    <p:cSldViewPr snapToGrid="0">
      <p:cViewPr varScale="1">
        <p:scale>
          <a:sx n="74" d="100"/>
          <a:sy n="74" d="100"/>
        </p:scale>
        <p:origin x="784" y="48"/>
      </p:cViewPr>
      <p:guideLst>
        <p:guide orient="horz" pos="1622"/>
        <p:guide orient="horz" pos="3032"/>
        <p:guide orient="horz" pos="118"/>
        <p:guide orient="horz" pos="758"/>
        <p:guide orient="horz" pos="2916"/>
        <p:guide pos="5470"/>
        <p:guide pos="287"/>
        <p:guide pos="2879"/>
        <p:guide pos="2811"/>
        <p:guide pos="29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-7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FC5FE-6F0D-D34A-8EE6-C95B4F5F4DC8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DF16_Lockup_Vertical_RGB_Blue_NoChi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786" y="4395748"/>
            <a:ext cx="745999" cy="525711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4428" y="1200151"/>
            <a:ext cx="8242371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ip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thu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gakere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talse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Intel Clear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ip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thu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gakere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talse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Intel Clear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ip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thu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gakere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Intel Clear"/>
              </a:rPr>
              <a:t>talse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Intel Clear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44429" y="8649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8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6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1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DF16_Lockup_Vertical_RGB_Blue_NoChi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786" y="4395748"/>
            <a:ext cx="745999" cy="5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8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7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8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6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5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8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6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8529-F6B5-8945-B7EA-63FF4ADECF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E1F3-1394-8A48-82B3-80B7024E3F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0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Intel Clear"/>
          <a:ea typeface="+mj-ea"/>
          <a:cs typeface="Intel Cle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Intel Clear"/>
          <a:ea typeface="+mn-ea"/>
          <a:cs typeface="Intel Cle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Intel Clear"/>
          <a:ea typeface="+mn-ea"/>
          <a:cs typeface="Intel Cle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Intel Clear"/>
          <a:ea typeface="+mn-ea"/>
          <a:cs typeface="Intel Cle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Intel Clear"/>
          <a:ea typeface="+mn-ea"/>
          <a:cs typeface="Intel Cle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Intel Clear"/>
          <a:ea typeface="+mn-ea"/>
          <a:cs typeface="Intel Cle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43950" y="304800"/>
            <a:ext cx="3940935" cy="36296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505181" y="2181541"/>
            <a:ext cx="1633757" cy="544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S/P-GW</a:t>
            </a:r>
            <a:endParaRPr lang="en-US" sz="11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(VNF)</a:t>
            </a:r>
            <a:endParaRPr lang="en-US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3196554" y="2603142"/>
            <a:ext cx="2247465" cy="4995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400" dirty="0">
                <a:solidFill>
                  <a:prstClr val="black"/>
                </a:solidFill>
              </a:rPr>
              <a:t>Data Path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5181" y="1500764"/>
            <a:ext cx="1633758" cy="5012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SDN Controller</a:t>
            </a: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(VNF=ODL / ONOS)</a:t>
            </a:r>
            <a:endParaRPr lang="en-US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5740" y="711882"/>
            <a:ext cx="748993" cy="50128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MME </a:t>
            </a:r>
          </a:p>
        </p:txBody>
      </p:sp>
      <p:sp>
        <p:nvSpPr>
          <p:cNvPr id="47" name="Left-Right Arrow 46"/>
          <p:cNvSpPr/>
          <p:nvPr/>
        </p:nvSpPr>
        <p:spPr>
          <a:xfrm rot="16200000">
            <a:off x="-3723" y="1573229"/>
            <a:ext cx="1548803" cy="4392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900" dirty="0" smtClean="0">
                <a:solidFill>
                  <a:prstClr val="black"/>
                </a:solidFill>
              </a:rPr>
              <a:t>Signaling Path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1" name="Left-Right Arrow 50"/>
          <p:cNvSpPr/>
          <p:nvPr/>
        </p:nvSpPr>
        <p:spPr>
          <a:xfrm rot="5400000">
            <a:off x="4168706" y="1215449"/>
            <a:ext cx="285761" cy="2848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0" name="TextBox 40"/>
          <p:cNvSpPr txBox="1"/>
          <p:nvPr/>
        </p:nvSpPr>
        <p:spPr>
          <a:xfrm>
            <a:off x="3115211" y="2393576"/>
            <a:ext cx="779939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1200" b="1" dirty="0" smtClean="0">
                <a:cs typeface="Neo Sans Intel"/>
              </a:rPr>
              <a:t>S1U _GW</a:t>
            </a:r>
            <a:endParaRPr lang="en-US" sz="1200" b="1" dirty="0">
              <a:cs typeface="Neo Sans Inte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664933" y="711882"/>
            <a:ext cx="1297239" cy="5012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VNF)</a:t>
            </a:r>
          </a:p>
        </p:txBody>
      </p:sp>
      <p:sp>
        <p:nvSpPr>
          <p:cNvPr id="6" name="Rectangle 5"/>
          <p:cNvSpPr/>
          <p:nvPr/>
        </p:nvSpPr>
        <p:spPr>
          <a:xfrm>
            <a:off x="7264400" y="2561505"/>
            <a:ext cx="1676400" cy="4836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ng4T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Application Server (AS)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52324" y="2736813"/>
            <a:ext cx="703142" cy="3083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VR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203090" y="2649158"/>
            <a:ext cx="703142" cy="3083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VR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9996" y="3221335"/>
            <a:ext cx="2705246" cy="53678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VR Needs to </a:t>
            </a:r>
            <a:r>
              <a:rPr lang="en-US" sz="1000" b="1" dirty="0" smtClean="0">
                <a:solidFill>
                  <a:schemeClr val="tx1"/>
                </a:solidFill>
              </a:rPr>
              <a:t>Switch/Route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UL	[DST=SGW_EXT_IP </a:t>
            </a:r>
            <a:r>
              <a:rPr lang="en-US" sz="1000" dirty="0" err="1" smtClean="0">
                <a:solidFill>
                  <a:schemeClr val="tx1"/>
                </a:solidFill>
              </a:rPr>
              <a:t>Nxt_HOP</a:t>
            </a:r>
            <a:r>
              <a:rPr lang="en-US" sz="1000" dirty="0" smtClean="0">
                <a:solidFill>
                  <a:schemeClr val="tx1"/>
                </a:solidFill>
              </a:rPr>
              <a:t>=S1U_GW]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DL	[DST=</a:t>
            </a:r>
            <a:r>
              <a:rPr lang="en-US" sz="1000" dirty="0" err="1" smtClean="0">
                <a:solidFill>
                  <a:schemeClr val="tx1"/>
                </a:solidFill>
              </a:rPr>
              <a:t>eNB_IP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Nxt_HOP</a:t>
            </a:r>
            <a:r>
              <a:rPr lang="en-US" sz="1000" dirty="0" smtClean="0">
                <a:solidFill>
                  <a:schemeClr val="tx1"/>
                </a:solidFill>
              </a:rPr>
              <a:t>=*]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995" y="3900250"/>
            <a:ext cx="4089999" cy="565725"/>
            <a:chOff x="19996" y="3900250"/>
            <a:chExt cx="3244798" cy="565725"/>
          </a:xfrm>
        </p:grpSpPr>
        <p:grpSp>
          <p:nvGrpSpPr>
            <p:cNvPr id="7" name="Group 6"/>
            <p:cNvGrpSpPr/>
            <p:nvPr/>
          </p:nvGrpSpPr>
          <p:grpSpPr>
            <a:xfrm>
              <a:off x="1884207" y="4055949"/>
              <a:ext cx="1380587" cy="408868"/>
              <a:chOff x="20496" y="4061655"/>
              <a:chExt cx="1380587" cy="408868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0496" y="4061655"/>
                <a:ext cx="1380587" cy="408867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GTP_U_HDR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0496" y="4247772"/>
                <a:ext cx="62068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</a:t>
                </a:r>
                <a:r>
                  <a:rPr lang="en-US" sz="800" b="1" dirty="0" err="1" smtClean="0">
                    <a:solidFill>
                      <a:schemeClr val="tx1"/>
                    </a:solidFill>
                  </a:rPr>
                  <a:t>enb_IP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41184" y="4247772"/>
                <a:ext cx="758050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SGW_EXT_IP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9996" y="4056976"/>
              <a:ext cx="1871111" cy="408999"/>
              <a:chOff x="19996" y="4056976"/>
              <a:chExt cx="1871111" cy="408999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9996" y="4056976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51481" y="4243224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272169" y="4243224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9443" y="4242065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20495" y="3900250"/>
              <a:ext cx="3244299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S1U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UP Link (UL) </a:t>
              </a:r>
              <a:r>
                <a:rPr lang="en-US" sz="800" b="1" dirty="0" err="1" smtClean="0">
                  <a:solidFill>
                    <a:schemeClr val="tx1"/>
                  </a:solidFill>
                </a:rPr>
                <a:t>eNB</a:t>
              </a:r>
              <a:r>
                <a:rPr lang="en-US" sz="800" b="1" dirty="0" smtClean="0">
                  <a:solidFill>
                    <a:schemeClr val="tx1"/>
                  </a:solidFill>
                </a:rPr>
                <a:t> &gt;&gt; SGW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995" y="4540817"/>
            <a:ext cx="4087667" cy="570272"/>
            <a:chOff x="19996" y="4540817"/>
            <a:chExt cx="3244798" cy="570272"/>
          </a:xfrm>
        </p:grpSpPr>
        <p:grpSp>
          <p:nvGrpSpPr>
            <p:cNvPr id="13" name="Group 12"/>
            <p:cNvGrpSpPr/>
            <p:nvPr/>
          </p:nvGrpSpPr>
          <p:grpSpPr>
            <a:xfrm>
              <a:off x="19996" y="4702222"/>
              <a:ext cx="1381087" cy="408867"/>
              <a:chOff x="19996" y="4702222"/>
              <a:chExt cx="1381087" cy="4088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0496" y="4702222"/>
                <a:ext cx="1380587" cy="408867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GTP_U_HDR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41184" y="4888338"/>
                <a:ext cx="750182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SGW_EXT_IP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9996" y="4888338"/>
                <a:ext cx="628555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</a:t>
                </a:r>
                <a:r>
                  <a:rPr lang="en-US" sz="800" b="1" dirty="0" err="1" smtClean="0">
                    <a:solidFill>
                      <a:schemeClr val="tx1"/>
                    </a:solidFill>
                  </a:rPr>
                  <a:t>enb_IP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396223" y="4703248"/>
              <a:ext cx="1868571" cy="407841"/>
              <a:chOff x="1396223" y="4703248"/>
              <a:chExt cx="1868571" cy="407841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397923" y="4703248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011711" y="4888337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396223" y="488775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632399" y="488833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20495" y="4540817"/>
              <a:ext cx="3244299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S1U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Down Link (DL</a:t>
              </a:r>
              <a:r>
                <a:rPr lang="en-US" sz="800" b="1" dirty="0">
                  <a:solidFill>
                    <a:schemeClr val="tx1"/>
                  </a:solidFill>
                </a:rPr>
                <a:t>) </a:t>
              </a:r>
              <a:r>
                <a:rPr lang="en-US" sz="800" b="1" dirty="0" err="1">
                  <a:solidFill>
                    <a:schemeClr val="tx1"/>
                  </a:solidFill>
                </a:rPr>
                <a:t>eNB</a:t>
              </a:r>
              <a:r>
                <a:rPr lang="en-US" sz="800" b="1" dirty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&lt;&lt; SGW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79781" y="3900250"/>
            <a:ext cx="2349480" cy="571431"/>
            <a:chOff x="5554651" y="3900250"/>
            <a:chExt cx="1866871" cy="571431"/>
          </a:xfrm>
        </p:grpSpPr>
        <p:grpSp>
          <p:nvGrpSpPr>
            <p:cNvPr id="14" name="Group 13"/>
            <p:cNvGrpSpPr/>
            <p:nvPr/>
          </p:nvGrpSpPr>
          <p:grpSpPr>
            <a:xfrm>
              <a:off x="5554651" y="4062681"/>
              <a:ext cx="1866871" cy="409000"/>
              <a:chOff x="5554651" y="4062681"/>
              <a:chExt cx="1866871" cy="4090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554651" y="4062681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181896" y="4250089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802584" y="4248930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562083" y="4248930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5554651" y="3900250"/>
              <a:ext cx="1866871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SGi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UP Link (UL) UE &gt;&gt; AS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77922" y="4540817"/>
            <a:ext cx="2351619" cy="570272"/>
            <a:chOff x="5552951" y="4540817"/>
            <a:chExt cx="1868571" cy="570272"/>
          </a:xfrm>
        </p:grpSpPr>
        <p:grpSp>
          <p:nvGrpSpPr>
            <p:cNvPr id="17" name="Group 16"/>
            <p:cNvGrpSpPr/>
            <p:nvPr/>
          </p:nvGrpSpPr>
          <p:grpSpPr>
            <a:xfrm>
              <a:off x="5552951" y="4703248"/>
              <a:ext cx="1868571" cy="407841"/>
              <a:chOff x="5552951" y="4703248"/>
              <a:chExt cx="1868571" cy="407841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5554651" y="4703248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167589" y="4885572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552951" y="488717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784827" y="4885572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5554651" y="4540817"/>
              <a:ext cx="1866871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SGi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Down Link (DL</a:t>
              </a:r>
              <a:r>
                <a:rPr lang="en-US" sz="800" b="1" dirty="0">
                  <a:solidFill>
                    <a:schemeClr val="tx1"/>
                  </a:solidFill>
                </a:rPr>
                <a:t>)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UE &lt;&lt; AS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19996" y="2561505"/>
            <a:ext cx="1676400" cy="4836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ng4T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RAN [</a:t>
            </a:r>
            <a:r>
              <a:rPr lang="en-US" sz="1200" dirty="0" err="1" smtClean="0">
                <a:solidFill>
                  <a:prstClr val="black"/>
                </a:solidFill>
              </a:rPr>
              <a:t>enB</a:t>
            </a:r>
            <a:r>
              <a:rPr lang="en-US" sz="1200" dirty="0" smtClean="0">
                <a:solidFill>
                  <a:prstClr val="black"/>
                </a:solidFill>
              </a:rPr>
              <a:t> + UE]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79781" y="3220149"/>
            <a:ext cx="2349760" cy="53678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VR Needs to </a:t>
            </a:r>
            <a:r>
              <a:rPr lang="en-US" sz="1000" b="1" dirty="0" smtClean="0">
                <a:solidFill>
                  <a:schemeClr val="tx1"/>
                </a:solidFill>
              </a:rPr>
              <a:t>Switch/Route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UL</a:t>
            </a:r>
            <a:r>
              <a:rPr lang="en-US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 [</a:t>
            </a:r>
            <a:r>
              <a:rPr lang="en-US" sz="1000" dirty="0">
                <a:solidFill>
                  <a:schemeClr val="tx1"/>
                </a:solidFill>
              </a:rPr>
              <a:t>DST=AS_IP </a:t>
            </a:r>
            <a:r>
              <a:rPr lang="en-US" sz="1000" dirty="0" err="1">
                <a:solidFill>
                  <a:schemeClr val="tx1"/>
                </a:solidFill>
              </a:rPr>
              <a:t>Nxt_HOP</a:t>
            </a:r>
            <a:r>
              <a:rPr lang="en-US" sz="1000" dirty="0">
                <a:solidFill>
                  <a:schemeClr val="tx1"/>
                </a:solidFill>
              </a:rPr>
              <a:t>=*]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DL</a:t>
            </a:r>
            <a:r>
              <a:rPr lang="en-US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 [</a:t>
            </a:r>
            <a:r>
              <a:rPr lang="en-US" sz="1000" dirty="0">
                <a:solidFill>
                  <a:schemeClr val="tx1"/>
                </a:solidFill>
              </a:rPr>
              <a:t>DST=UE_IP </a:t>
            </a:r>
            <a:r>
              <a:rPr lang="en-US" sz="1000" dirty="0" err="1">
                <a:solidFill>
                  <a:schemeClr val="tx1"/>
                </a:solidFill>
              </a:rPr>
              <a:t>Nxt_HOP</a:t>
            </a:r>
            <a:r>
              <a:rPr lang="en-US" sz="1000" dirty="0">
                <a:solidFill>
                  <a:schemeClr val="tx1"/>
                </a:solidFill>
              </a:rPr>
              <a:t>=SGI_GW</a:t>
            </a:r>
            <a:r>
              <a:rPr lang="en-US" sz="1000" dirty="0" smtClean="0">
                <a:solidFill>
                  <a:schemeClr val="tx1"/>
                </a:solidFill>
              </a:rPr>
              <a:t>]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2" name="Left-Right Arrow 71"/>
          <p:cNvSpPr/>
          <p:nvPr/>
        </p:nvSpPr>
        <p:spPr>
          <a:xfrm rot="5400000">
            <a:off x="4220991" y="1950208"/>
            <a:ext cx="181191" cy="2848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6" name="TextBox 40"/>
          <p:cNvSpPr txBox="1"/>
          <p:nvPr/>
        </p:nvSpPr>
        <p:spPr>
          <a:xfrm>
            <a:off x="4811090" y="2393576"/>
            <a:ext cx="817605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1200" b="1" dirty="0" err="1" smtClean="0">
                <a:cs typeface="Neo Sans Intel"/>
              </a:rPr>
              <a:t>SGi_GW</a:t>
            </a:r>
            <a:endParaRPr lang="en-US" sz="1200" b="1" dirty="0">
              <a:cs typeface="Neo Sans Intel"/>
            </a:endParaRPr>
          </a:p>
        </p:txBody>
      </p:sp>
      <p:sp>
        <p:nvSpPr>
          <p:cNvPr id="73" name="Left-Right Arrow 72"/>
          <p:cNvSpPr/>
          <p:nvPr/>
        </p:nvSpPr>
        <p:spPr>
          <a:xfrm>
            <a:off x="1151962" y="745795"/>
            <a:ext cx="2512971" cy="4392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900" dirty="0" smtClean="0">
                <a:solidFill>
                  <a:prstClr val="black"/>
                </a:solidFill>
              </a:rPr>
              <a:t>Signaling Path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74" name="TextBox 40"/>
          <p:cNvSpPr txBox="1"/>
          <p:nvPr/>
        </p:nvSpPr>
        <p:spPr>
          <a:xfrm>
            <a:off x="3115211" y="2169285"/>
            <a:ext cx="779939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800" b="1" dirty="0" smtClean="0">
                <a:cs typeface="Neo Sans Intel"/>
              </a:rPr>
              <a:t>SGW_EXT_IP</a:t>
            </a:r>
            <a:endParaRPr lang="en-US" sz="800" b="1" dirty="0">
              <a:cs typeface="Neo Sans Inte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4090" y="526288"/>
            <a:ext cx="2807980" cy="28637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&lt;&lt; </a:t>
            </a:r>
            <a:r>
              <a:rPr lang="en-US" sz="1000" dirty="0" smtClean="0">
                <a:solidFill>
                  <a:schemeClr val="tx1"/>
                </a:solidFill>
              </a:rPr>
              <a:t>Send </a:t>
            </a:r>
            <a:r>
              <a:rPr lang="en-US" sz="1000" b="1" u="sng" dirty="0" smtClean="0">
                <a:solidFill>
                  <a:schemeClr val="tx1"/>
                </a:solidFill>
              </a:rPr>
              <a:t>SGW_EXT_IP</a:t>
            </a:r>
            <a:r>
              <a:rPr lang="en-US" sz="1000" dirty="0" smtClean="0">
                <a:solidFill>
                  <a:schemeClr val="tx1"/>
                </a:solidFill>
              </a:rPr>
              <a:t> on Create Session </a:t>
            </a:r>
            <a:r>
              <a:rPr lang="en-US" sz="1000" dirty="0" err="1" smtClean="0">
                <a:solidFill>
                  <a:schemeClr val="tx1"/>
                </a:solidFill>
              </a:rPr>
              <a:t>Resp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msg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39624" y="1"/>
            <a:ext cx="3196424" cy="5262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EPC in tenant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 smtClean="0">
                <a:solidFill>
                  <a:schemeClr val="tx1"/>
                </a:solidFill>
              </a:rPr>
              <a:t>eNB</a:t>
            </a:r>
            <a:r>
              <a:rPr lang="en-US" sz="1200" b="1" dirty="0" smtClean="0">
                <a:solidFill>
                  <a:schemeClr val="tx1"/>
                </a:solidFill>
              </a:rPr>
              <a:t>, MME, App servers on public network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0" y="304800"/>
            <a:ext cx="9144000" cy="36296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505181" y="2181541"/>
            <a:ext cx="1633757" cy="544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S/P-GW</a:t>
            </a:r>
            <a:endParaRPr lang="en-US" sz="11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(VNF)</a:t>
            </a:r>
            <a:endParaRPr lang="en-US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3196554" y="2603142"/>
            <a:ext cx="2247465" cy="4995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400" dirty="0">
                <a:solidFill>
                  <a:prstClr val="black"/>
                </a:solidFill>
              </a:rPr>
              <a:t>Data Path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5181" y="1500764"/>
            <a:ext cx="1633758" cy="5012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SDN Controller</a:t>
            </a: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(VNF=ODL / ONOS)</a:t>
            </a:r>
            <a:endParaRPr lang="en-US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43062" y="711882"/>
            <a:ext cx="748993" cy="50128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MME </a:t>
            </a:r>
          </a:p>
        </p:txBody>
      </p:sp>
      <p:sp>
        <p:nvSpPr>
          <p:cNvPr id="47" name="Left-Right Arrow 46"/>
          <p:cNvSpPr/>
          <p:nvPr/>
        </p:nvSpPr>
        <p:spPr>
          <a:xfrm rot="16200000">
            <a:off x="433599" y="1573229"/>
            <a:ext cx="1548803" cy="4392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900" dirty="0" smtClean="0">
                <a:solidFill>
                  <a:prstClr val="black"/>
                </a:solidFill>
              </a:rPr>
              <a:t>Signaling Path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1" name="Left-Right Arrow 50"/>
          <p:cNvSpPr/>
          <p:nvPr/>
        </p:nvSpPr>
        <p:spPr>
          <a:xfrm rot="5400000">
            <a:off x="4168706" y="1215449"/>
            <a:ext cx="285761" cy="2848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0" name="TextBox 40"/>
          <p:cNvSpPr txBox="1"/>
          <p:nvPr/>
        </p:nvSpPr>
        <p:spPr>
          <a:xfrm>
            <a:off x="3115211" y="2393576"/>
            <a:ext cx="779939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1200" b="1" dirty="0" smtClean="0">
                <a:cs typeface="Neo Sans Intel"/>
              </a:rPr>
              <a:t>S1U _GW</a:t>
            </a:r>
            <a:endParaRPr lang="en-US" sz="1200" b="1" dirty="0">
              <a:cs typeface="Neo Sans Inte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664933" y="711882"/>
            <a:ext cx="1297239" cy="5012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VNF)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74279" y="2532075"/>
            <a:ext cx="1676400" cy="4836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ng4T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Application Server (AS)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318" y="2561505"/>
            <a:ext cx="1676400" cy="4836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ng4T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RAN [</a:t>
            </a:r>
            <a:r>
              <a:rPr lang="en-US" sz="1200" dirty="0" err="1" smtClean="0">
                <a:solidFill>
                  <a:prstClr val="black"/>
                </a:solidFill>
              </a:rPr>
              <a:t>enB</a:t>
            </a:r>
            <a:r>
              <a:rPr lang="en-US" sz="1200" dirty="0" smtClean="0">
                <a:solidFill>
                  <a:prstClr val="black"/>
                </a:solidFill>
              </a:rPr>
              <a:t> + UE]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2" name="Left-Right Arrow 71"/>
          <p:cNvSpPr/>
          <p:nvPr/>
        </p:nvSpPr>
        <p:spPr>
          <a:xfrm rot="5400000">
            <a:off x="4220991" y="1950208"/>
            <a:ext cx="181191" cy="2848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6" name="TextBox 40"/>
          <p:cNvSpPr txBox="1"/>
          <p:nvPr/>
        </p:nvSpPr>
        <p:spPr>
          <a:xfrm>
            <a:off x="4811090" y="2393576"/>
            <a:ext cx="817605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1200" b="1" dirty="0" err="1" smtClean="0">
                <a:cs typeface="Neo Sans Intel"/>
              </a:rPr>
              <a:t>SGi_GW</a:t>
            </a:r>
            <a:endParaRPr lang="en-US" sz="1200" b="1" dirty="0">
              <a:cs typeface="Neo Sans Intel"/>
            </a:endParaRPr>
          </a:p>
        </p:txBody>
      </p:sp>
      <p:sp>
        <p:nvSpPr>
          <p:cNvPr id="73" name="Left-Right Arrow 72"/>
          <p:cNvSpPr/>
          <p:nvPr/>
        </p:nvSpPr>
        <p:spPr>
          <a:xfrm>
            <a:off x="1592055" y="745795"/>
            <a:ext cx="2072878" cy="4392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900" dirty="0" smtClean="0">
                <a:solidFill>
                  <a:prstClr val="black"/>
                </a:solidFill>
              </a:rPr>
              <a:t>Signaling Path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74" name="TextBox 40"/>
          <p:cNvSpPr txBox="1"/>
          <p:nvPr/>
        </p:nvSpPr>
        <p:spPr>
          <a:xfrm>
            <a:off x="3115211" y="2169285"/>
            <a:ext cx="779939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800" b="1" dirty="0" smtClean="0">
                <a:cs typeface="Neo Sans Intel"/>
              </a:rPr>
              <a:t>SGW_EXT_IP</a:t>
            </a:r>
            <a:endParaRPr lang="en-US" sz="800" b="1" dirty="0">
              <a:cs typeface="Neo Sans Inte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39624" y="1"/>
            <a:ext cx="3196424" cy="5262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All in tenant network </a:t>
            </a:r>
            <a:r>
              <a:rPr lang="en-US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Easier to start with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9995" y="3900250"/>
            <a:ext cx="4089999" cy="565725"/>
            <a:chOff x="19996" y="3900250"/>
            <a:chExt cx="3244798" cy="565725"/>
          </a:xfrm>
        </p:grpSpPr>
        <p:grpSp>
          <p:nvGrpSpPr>
            <p:cNvPr id="56" name="Group 55"/>
            <p:cNvGrpSpPr/>
            <p:nvPr/>
          </p:nvGrpSpPr>
          <p:grpSpPr>
            <a:xfrm>
              <a:off x="1884207" y="4055949"/>
              <a:ext cx="1380587" cy="408868"/>
              <a:chOff x="20496" y="4061655"/>
              <a:chExt cx="1380587" cy="408868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0496" y="4061655"/>
                <a:ext cx="1380587" cy="408867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GTP_U_HDR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0496" y="4247772"/>
                <a:ext cx="62068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</a:t>
                </a:r>
                <a:r>
                  <a:rPr lang="en-US" sz="800" b="1" dirty="0" err="1" smtClean="0">
                    <a:solidFill>
                      <a:schemeClr val="tx1"/>
                    </a:solidFill>
                  </a:rPr>
                  <a:t>enb_IP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41184" y="4247772"/>
                <a:ext cx="758050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SGW_EXT_IP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9996" y="4056976"/>
              <a:ext cx="1871111" cy="408999"/>
              <a:chOff x="19996" y="4056976"/>
              <a:chExt cx="1871111" cy="40899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9996" y="4056976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1481" y="4243224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272169" y="4243224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9443" y="4242065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20495" y="3900250"/>
              <a:ext cx="3244299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S1U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UP Link (UL) </a:t>
              </a:r>
              <a:r>
                <a:rPr lang="en-US" sz="800" b="1" dirty="0" err="1" smtClean="0">
                  <a:solidFill>
                    <a:schemeClr val="tx1"/>
                  </a:solidFill>
                </a:rPr>
                <a:t>eNB</a:t>
              </a:r>
              <a:r>
                <a:rPr lang="en-US" sz="800" b="1" dirty="0" smtClean="0">
                  <a:solidFill>
                    <a:schemeClr val="tx1"/>
                  </a:solidFill>
                </a:rPr>
                <a:t> &gt;&gt; SGW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9995" y="4540817"/>
            <a:ext cx="4087667" cy="570272"/>
            <a:chOff x="19996" y="4540817"/>
            <a:chExt cx="3244798" cy="570272"/>
          </a:xfrm>
        </p:grpSpPr>
        <p:grpSp>
          <p:nvGrpSpPr>
            <p:cNvPr id="106" name="Group 105"/>
            <p:cNvGrpSpPr/>
            <p:nvPr/>
          </p:nvGrpSpPr>
          <p:grpSpPr>
            <a:xfrm>
              <a:off x="19996" y="4702222"/>
              <a:ext cx="1381087" cy="408867"/>
              <a:chOff x="19996" y="4702222"/>
              <a:chExt cx="1381087" cy="408867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0496" y="4702222"/>
                <a:ext cx="1380587" cy="408867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GTP_U_HDR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41184" y="4888338"/>
                <a:ext cx="750182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SGW_EXT_IP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9996" y="4888338"/>
                <a:ext cx="628555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</a:t>
                </a:r>
                <a:r>
                  <a:rPr lang="en-US" sz="800" b="1" dirty="0" err="1" smtClean="0">
                    <a:solidFill>
                      <a:schemeClr val="tx1"/>
                    </a:solidFill>
                  </a:rPr>
                  <a:t>enb_IP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396223" y="4703248"/>
              <a:ext cx="1868571" cy="407841"/>
              <a:chOff x="1396223" y="4703248"/>
              <a:chExt cx="1868571" cy="407841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1397923" y="4703248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011711" y="4888337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396223" y="488775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632399" y="488833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8" name="Rectangle 107"/>
            <p:cNvSpPr/>
            <p:nvPr/>
          </p:nvSpPr>
          <p:spPr>
            <a:xfrm>
              <a:off x="20495" y="4540817"/>
              <a:ext cx="3244299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S1U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Down Link (DL</a:t>
              </a:r>
              <a:r>
                <a:rPr lang="en-US" sz="800" b="1" dirty="0">
                  <a:solidFill>
                    <a:schemeClr val="tx1"/>
                  </a:solidFill>
                </a:rPr>
                <a:t>) </a:t>
              </a:r>
              <a:r>
                <a:rPr lang="en-US" sz="800" b="1" dirty="0" err="1">
                  <a:solidFill>
                    <a:schemeClr val="tx1"/>
                  </a:solidFill>
                </a:rPr>
                <a:t>eNB</a:t>
              </a:r>
              <a:r>
                <a:rPr lang="en-US" sz="800" b="1" dirty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&lt;&lt; SGW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379781" y="3900250"/>
            <a:ext cx="2349480" cy="571431"/>
            <a:chOff x="5554651" y="3900250"/>
            <a:chExt cx="1866871" cy="571431"/>
          </a:xfrm>
        </p:grpSpPr>
        <p:grpSp>
          <p:nvGrpSpPr>
            <p:cNvPr id="117" name="Group 116"/>
            <p:cNvGrpSpPr/>
            <p:nvPr/>
          </p:nvGrpSpPr>
          <p:grpSpPr>
            <a:xfrm>
              <a:off x="5554651" y="4062681"/>
              <a:ext cx="1866871" cy="409000"/>
              <a:chOff x="5554651" y="4062681"/>
              <a:chExt cx="1866871" cy="4090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5554651" y="4062681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181896" y="4250089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802584" y="4248930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5562083" y="4248930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5554651" y="3900250"/>
              <a:ext cx="1866871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SGi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UP Link (UL) UE &gt;&gt; AS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77922" y="4540817"/>
            <a:ext cx="2351619" cy="570272"/>
            <a:chOff x="5552951" y="4540817"/>
            <a:chExt cx="1868571" cy="570272"/>
          </a:xfrm>
        </p:grpSpPr>
        <p:grpSp>
          <p:nvGrpSpPr>
            <p:cNvPr id="124" name="Group 123"/>
            <p:cNvGrpSpPr/>
            <p:nvPr/>
          </p:nvGrpSpPr>
          <p:grpSpPr>
            <a:xfrm>
              <a:off x="5552951" y="4703248"/>
              <a:ext cx="1868571" cy="407841"/>
              <a:chOff x="5552951" y="4703248"/>
              <a:chExt cx="1868571" cy="407841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5554651" y="4703248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167589" y="4885572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552951" y="488717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6784827" y="4885572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5554651" y="4540817"/>
              <a:ext cx="1866871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SGi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Down Link (DL</a:t>
              </a:r>
              <a:r>
                <a:rPr lang="en-US" sz="800" b="1" dirty="0">
                  <a:solidFill>
                    <a:schemeClr val="tx1"/>
                  </a:solidFill>
                </a:rPr>
                <a:t>)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UE &lt;&lt; AS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2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43950" y="304800"/>
            <a:ext cx="3940935" cy="36296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505181" y="2181541"/>
            <a:ext cx="1633757" cy="544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S/P-GW</a:t>
            </a:r>
            <a:endParaRPr lang="en-US" sz="11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(VNF)</a:t>
            </a:r>
            <a:endParaRPr lang="en-US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Left-Right Arrow 28"/>
          <p:cNvSpPr/>
          <p:nvPr/>
        </p:nvSpPr>
        <p:spPr>
          <a:xfrm>
            <a:off x="3196554" y="2603142"/>
            <a:ext cx="2247465" cy="49957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400" dirty="0">
                <a:solidFill>
                  <a:prstClr val="black"/>
                </a:solidFill>
              </a:rPr>
              <a:t>Data Path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657223" y="1138683"/>
            <a:ext cx="1633758" cy="5012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SDN Controller</a:t>
            </a: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(ONOS)</a:t>
            </a:r>
            <a:endParaRPr lang="en-US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5740" y="711882"/>
            <a:ext cx="748993" cy="50128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MME </a:t>
            </a:r>
          </a:p>
        </p:txBody>
      </p:sp>
      <p:sp>
        <p:nvSpPr>
          <p:cNvPr id="47" name="Left-Right Arrow 46"/>
          <p:cNvSpPr/>
          <p:nvPr/>
        </p:nvSpPr>
        <p:spPr>
          <a:xfrm rot="16200000">
            <a:off x="-3723" y="1573229"/>
            <a:ext cx="1548803" cy="4392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900" dirty="0" smtClean="0">
                <a:solidFill>
                  <a:prstClr val="black"/>
                </a:solidFill>
              </a:rPr>
              <a:t>Signaling Path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0" name="TextBox 40"/>
          <p:cNvSpPr txBox="1"/>
          <p:nvPr/>
        </p:nvSpPr>
        <p:spPr>
          <a:xfrm>
            <a:off x="3115211" y="2393576"/>
            <a:ext cx="779939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1200" b="1" dirty="0" smtClean="0">
                <a:cs typeface="Neo Sans Intel"/>
              </a:rPr>
              <a:t>S1U _GW</a:t>
            </a:r>
            <a:endParaRPr lang="en-US" sz="1200" b="1" dirty="0">
              <a:cs typeface="Neo Sans Inte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664933" y="711882"/>
            <a:ext cx="1297239" cy="5012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pPr algn="ctr" defTabSz="731520"/>
            <a:r>
              <a:rPr lang="en-US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VNF)</a:t>
            </a:r>
          </a:p>
        </p:txBody>
      </p:sp>
      <p:sp>
        <p:nvSpPr>
          <p:cNvPr id="6" name="Rectangle 5"/>
          <p:cNvSpPr/>
          <p:nvPr/>
        </p:nvSpPr>
        <p:spPr>
          <a:xfrm>
            <a:off x="7264400" y="2561505"/>
            <a:ext cx="1676400" cy="4836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ng4T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Application Server (AS)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52324" y="2736813"/>
            <a:ext cx="703142" cy="3083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VR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203090" y="2649158"/>
            <a:ext cx="703142" cy="3083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VR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9996" y="2561505"/>
            <a:ext cx="1676400" cy="4836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ng4T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RAN [</a:t>
            </a:r>
            <a:r>
              <a:rPr lang="en-US" sz="1200" dirty="0" err="1" smtClean="0">
                <a:solidFill>
                  <a:prstClr val="black"/>
                </a:solidFill>
              </a:rPr>
              <a:t>enB</a:t>
            </a:r>
            <a:r>
              <a:rPr lang="en-US" sz="1200" dirty="0" smtClean="0">
                <a:solidFill>
                  <a:prstClr val="black"/>
                </a:solidFill>
              </a:rPr>
              <a:t> + UE]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" name="TextBox 40"/>
          <p:cNvSpPr txBox="1"/>
          <p:nvPr/>
        </p:nvSpPr>
        <p:spPr>
          <a:xfrm>
            <a:off x="4811090" y="2393576"/>
            <a:ext cx="817605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1200" b="1" dirty="0" err="1" smtClean="0">
                <a:cs typeface="Neo Sans Intel"/>
              </a:rPr>
              <a:t>SGi_GW</a:t>
            </a:r>
            <a:endParaRPr lang="en-US" sz="1200" b="1" dirty="0">
              <a:cs typeface="Neo Sans Intel"/>
            </a:endParaRPr>
          </a:p>
        </p:txBody>
      </p:sp>
      <p:sp>
        <p:nvSpPr>
          <p:cNvPr id="73" name="Left-Right Arrow 72"/>
          <p:cNvSpPr/>
          <p:nvPr/>
        </p:nvSpPr>
        <p:spPr>
          <a:xfrm>
            <a:off x="1151962" y="745795"/>
            <a:ext cx="2512971" cy="4392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1520"/>
            <a:r>
              <a:rPr lang="en-US" sz="900" dirty="0" smtClean="0">
                <a:solidFill>
                  <a:prstClr val="black"/>
                </a:solidFill>
              </a:rPr>
              <a:t>Signaling Path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74" name="TextBox 40"/>
          <p:cNvSpPr txBox="1"/>
          <p:nvPr/>
        </p:nvSpPr>
        <p:spPr>
          <a:xfrm>
            <a:off x="3115211" y="2169285"/>
            <a:ext cx="779939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3045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09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13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181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226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270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14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358" algn="l" defTabSz="130609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31520"/>
            <a:r>
              <a:rPr lang="en-US" sz="800" b="1" dirty="0" smtClean="0">
                <a:cs typeface="Neo Sans Intel"/>
              </a:rPr>
              <a:t>SGW_EXT_IP</a:t>
            </a:r>
            <a:endParaRPr lang="en-US" sz="800" b="1" dirty="0">
              <a:cs typeface="Neo Sans Inte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24090" y="526288"/>
            <a:ext cx="2807980" cy="28637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&lt;&lt; </a:t>
            </a:r>
            <a:r>
              <a:rPr lang="en-US" sz="1000" dirty="0" smtClean="0">
                <a:solidFill>
                  <a:schemeClr val="tx1"/>
                </a:solidFill>
              </a:rPr>
              <a:t>Send </a:t>
            </a:r>
            <a:r>
              <a:rPr lang="en-US" sz="1000" b="1" u="sng" dirty="0" smtClean="0">
                <a:solidFill>
                  <a:schemeClr val="tx1"/>
                </a:solidFill>
              </a:rPr>
              <a:t>SGW_EXT_IP</a:t>
            </a:r>
            <a:r>
              <a:rPr lang="en-US" sz="1000" dirty="0" smtClean="0">
                <a:solidFill>
                  <a:schemeClr val="tx1"/>
                </a:solidFill>
              </a:rPr>
              <a:t> on Create Session </a:t>
            </a:r>
            <a:r>
              <a:rPr lang="en-US" sz="1000" dirty="0" err="1" smtClean="0">
                <a:solidFill>
                  <a:schemeClr val="tx1"/>
                </a:solidFill>
              </a:rPr>
              <a:t>Resp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msg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2" idx="2"/>
            <a:endCxn id="44" idx="1"/>
          </p:cNvCxnSpPr>
          <p:nvPr/>
        </p:nvCxnSpPr>
        <p:spPr>
          <a:xfrm>
            <a:off x="4313553" y="1213165"/>
            <a:ext cx="2343670" cy="17616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4" idx="1"/>
          </p:cNvCxnSpPr>
          <p:nvPr/>
        </p:nvCxnSpPr>
        <p:spPr>
          <a:xfrm flipH="1">
            <a:off x="4411155" y="1389326"/>
            <a:ext cx="2246068" cy="80021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939624" y="1"/>
            <a:ext cx="3196424" cy="5262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Using SDN Controller in infrastructure mode, vs. as a VM in the </a:t>
            </a:r>
            <a:r>
              <a:rPr lang="en-US" sz="1200" b="1" smtClean="0">
                <a:solidFill>
                  <a:schemeClr val="tx1"/>
                </a:solidFill>
              </a:rPr>
              <a:t>EPC application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9995" y="3900250"/>
            <a:ext cx="4089999" cy="565725"/>
            <a:chOff x="19996" y="3900250"/>
            <a:chExt cx="3244798" cy="565725"/>
          </a:xfrm>
        </p:grpSpPr>
        <p:grpSp>
          <p:nvGrpSpPr>
            <p:cNvPr id="66" name="Group 65"/>
            <p:cNvGrpSpPr/>
            <p:nvPr/>
          </p:nvGrpSpPr>
          <p:grpSpPr>
            <a:xfrm>
              <a:off x="1884207" y="4055949"/>
              <a:ext cx="1380587" cy="408868"/>
              <a:chOff x="20496" y="4061655"/>
              <a:chExt cx="1380587" cy="408868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0496" y="4061655"/>
                <a:ext cx="1380587" cy="408867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GTP_U_HDR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0496" y="4247772"/>
                <a:ext cx="62068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</a:t>
                </a:r>
                <a:r>
                  <a:rPr lang="en-US" sz="800" b="1" dirty="0" err="1" smtClean="0">
                    <a:solidFill>
                      <a:schemeClr val="tx1"/>
                    </a:solidFill>
                  </a:rPr>
                  <a:t>enb_IP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41184" y="4247772"/>
                <a:ext cx="758050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SGW_EXT_IP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9996" y="4056976"/>
              <a:ext cx="1871111" cy="408999"/>
              <a:chOff x="19996" y="4056976"/>
              <a:chExt cx="1871111" cy="40899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9996" y="4056976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481" y="4243224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272169" y="4243224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9443" y="4242065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20495" y="3900250"/>
              <a:ext cx="3244299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S1U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UP Link (UL) </a:t>
              </a:r>
              <a:r>
                <a:rPr lang="en-US" sz="800" b="1" dirty="0" err="1" smtClean="0">
                  <a:solidFill>
                    <a:schemeClr val="tx1"/>
                  </a:solidFill>
                </a:rPr>
                <a:t>eNB</a:t>
              </a:r>
              <a:r>
                <a:rPr lang="en-US" sz="800" b="1" dirty="0" smtClean="0">
                  <a:solidFill>
                    <a:schemeClr val="tx1"/>
                  </a:solidFill>
                </a:rPr>
                <a:t> &gt;&gt; SGW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9995" y="4540817"/>
            <a:ext cx="4087667" cy="570272"/>
            <a:chOff x="19996" y="4540817"/>
            <a:chExt cx="3244798" cy="570272"/>
          </a:xfrm>
        </p:grpSpPr>
        <p:grpSp>
          <p:nvGrpSpPr>
            <p:cNvPr id="113" name="Group 112"/>
            <p:cNvGrpSpPr/>
            <p:nvPr/>
          </p:nvGrpSpPr>
          <p:grpSpPr>
            <a:xfrm>
              <a:off x="19996" y="4702222"/>
              <a:ext cx="1381087" cy="408867"/>
              <a:chOff x="19996" y="4702222"/>
              <a:chExt cx="1381087" cy="408867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20496" y="4702222"/>
                <a:ext cx="1380587" cy="408867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GTP_U_HDR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41184" y="4888338"/>
                <a:ext cx="750182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SGW_EXT_IP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9996" y="4888338"/>
                <a:ext cx="628555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</a:t>
                </a:r>
                <a:r>
                  <a:rPr lang="en-US" sz="800" b="1" dirty="0" err="1" smtClean="0">
                    <a:solidFill>
                      <a:schemeClr val="tx1"/>
                    </a:solidFill>
                  </a:rPr>
                  <a:t>enb_IP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1396223" y="4703248"/>
              <a:ext cx="1868571" cy="407841"/>
              <a:chOff x="1396223" y="4703248"/>
              <a:chExt cx="1868571" cy="4078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1397923" y="4703248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011711" y="4888337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396223" y="488775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632399" y="488833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5" name="Rectangle 114"/>
            <p:cNvSpPr/>
            <p:nvPr/>
          </p:nvSpPr>
          <p:spPr>
            <a:xfrm>
              <a:off x="20495" y="4540817"/>
              <a:ext cx="3244299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S1U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Down Link (DL</a:t>
              </a:r>
              <a:r>
                <a:rPr lang="en-US" sz="800" b="1" dirty="0">
                  <a:solidFill>
                    <a:schemeClr val="tx1"/>
                  </a:solidFill>
                </a:rPr>
                <a:t>) </a:t>
              </a:r>
              <a:r>
                <a:rPr lang="en-US" sz="800" b="1" dirty="0" err="1">
                  <a:solidFill>
                    <a:schemeClr val="tx1"/>
                  </a:solidFill>
                </a:rPr>
                <a:t>eNB</a:t>
              </a:r>
              <a:r>
                <a:rPr lang="en-US" sz="800" b="1" dirty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&lt;&lt; SGW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79781" y="3900250"/>
            <a:ext cx="2349480" cy="571431"/>
            <a:chOff x="5554651" y="3900250"/>
            <a:chExt cx="1866871" cy="571431"/>
          </a:xfrm>
        </p:grpSpPr>
        <p:grpSp>
          <p:nvGrpSpPr>
            <p:cNvPr id="124" name="Group 123"/>
            <p:cNvGrpSpPr/>
            <p:nvPr/>
          </p:nvGrpSpPr>
          <p:grpSpPr>
            <a:xfrm>
              <a:off x="5554651" y="4062681"/>
              <a:ext cx="1866871" cy="409000"/>
              <a:chOff x="5554651" y="4062681"/>
              <a:chExt cx="1866871" cy="4090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5554651" y="4062681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181896" y="4250089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802584" y="4248930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562083" y="4248930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5554651" y="3900250"/>
              <a:ext cx="1866871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SGi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UP Link (UL) UE &gt;&gt; AS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377922" y="4540817"/>
            <a:ext cx="2351619" cy="570272"/>
            <a:chOff x="5552951" y="4540817"/>
            <a:chExt cx="1868571" cy="570272"/>
          </a:xfrm>
        </p:grpSpPr>
        <p:grpSp>
          <p:nvGrpSpPr>
            <p:cNvPr id="131" name="Group 130"/>
            <p:cNvGrpSpPr/>
            <p:nvPr/>
          </p:nvGrpSpPr>
          <p:grpSpPr>
            <a:xfrm>
              <a:off x="5552951" y="4703248"/>
              <a:ext cx="1868571" cy="407841"/>
              <a:chOff x="5552951" y="4703248"/>
              <a:chExt cx="1868571" cy="407841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5554651" y="4703248"/>
                <a:ext cx="1866871" cy="40784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IP_PDU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167589" y="4885572"/>
                <a:ext cx="620688" cy="221592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SRC: AS_IP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552951" y="4887178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DST: UE_IP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784827" y="4885572"/>
                <a:ext cx="618938" cy="222751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err="1" smtClean="0">
                    <a:solidFill>
                      <a:schemeClr val="tx1"/>
                    </a:solidFill>
                  </a:rPr>
                  <a:t>IP_Payld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2" name="Rectangle 131"/>
            <p:cNvSpPr/>
            <p:nvPr/>
          </p:nvSpPr>
          <p:spPr>
            <a:xfrm>
              <a:off x="5554651" y="4540817"/>
              <a:ext cx="1866871" cy="16082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SGi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Down Link (DL</a:t>
              </a:r>
              <a:r>
                <a:rPr lang="en-US" sz="800" b="1" dirty="0">
                  <a:solidFill>
                    <a:schemeClr val="tx1"/>
                  </a:solidFill>
                </a:rPr>
                <a:t>) </a:t>
              </a:r>
              <a:r>
                <a:rPr lang="en-US" sz="800" b="1" dirty="0" smtClean="0">
                  <a:solidFill>
                    <a:schemeClr val="tx1"/>
                  </a:solidFill>
                </a:rPr>
                <a:t>UE &lt;&lt; AS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19996" y="3221335"/>
            <a:ext cx="2705246" cy="53678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VR Needs to </a:t>
            </a:r>
            <a:r>
              <a:rPr lang="en-US" sz="1000" b="1" dirty="0" smtClean="0">
                <a:solidFill>
                  <a:schemeClr val="tx1"/>
                </a:solidFill>
              </a:rPr>
              <a:t>Switch/Route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UL	[DST=SGW_EXT_IP </a:t>
            </a:r>
            <a:r>
              <a:rPr lang="en-US" sz="1000" dirty="0" err="1" smtClean="0">
                <a:solidFill>
                  <a:schemeClr val="tx1"/>
                </a:solidFill>
              </a:rPr>
              <a:t>Nxt_HOP</a:t>
            </a:r>
            <a:r>
              <a:rPr lang="en-US" sz="1000" dirty="0" smtClean="0">
                <a:solidFill>
                  <a:schemeClr val="tx1"/>
                </a:solidFill>
              </a:rPr>
              <a:t>=S1U_GW]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DL	[DST=</a:t>
            </a:r>
            <a:r>
              <a:rPr lang="en-US" sz="1000" dirty="0" err="1" smtClean="0">
                <a:solidFill>
                  <a:schemeClr val="tx1"/>
                </a:solidFill>
              </a:rPr>
              <a:t>eNB_IP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Nxt_HOP</a:t>
            </a:r>
            <a:r>
              <a:rPr lang="en-US" sz="1000" dirty="0" smtClean="0">
                <a:solidFill>
                  <a:schemeClr val="tx1"/>
                </a:solidFill>
              </a:rPr>
              <a:t>=*]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379781" y="3220149"/>
            <a:ext cx="2349760" cy="53678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VR Needs to </a:t>
            </a:r>
            <a:r>
              <a:rPr lang="en-US" sz="1000" b="1" dirty="0" smtClean="0">
                <a:solidFill>
                  <a:schemeClr val="tx1"/>
                </a:solidFill>
              </a:rPr>
              <a:t>Switch/Route</a:t>
            </a:r>
            <a:endParaRPr lang="en-US" sz="1000" b="1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UL</a:t>
            </a:r>
            <a:r>
              <a:rPr lang="en-US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 [</a:t>
            </a:r>
            <a:r>
              <a:rPr lang="en-US" sz="1000" dirty="0">
                <a:solidFill>
                  <a:schemeClr val="tx1"/>
                </a:solidFill>
              </a:rPr>
              <a:t>DST=AS_IP </a:t>
            </a:r>
            <a:r>
              <a:rPr lang="en-US" sz="1000" dirty="0" err="1">
                <a:solidFill>
                  <a:schemeClr val="tx1"/>
                </a:solidFill>
              </a:rPr>
              <a:t>Nxt_HOP</a:t>
            </a:r>
            <a:r>
              <a:rPr lang="en-US" sz="1000" dirty="0">
                <a:solidFill>
                  <a:schemeClr val="tx1"/>
                </a:solidFill>
              </a:rPr>
              <a:t>=*]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DL</a:t>
            </a:r>
            <a:r>
              <a:rPr lang="en-US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 [</a:t>
            </a:r>
            <a:r>
              <a:rPr lang="en-US" sz="1000" dirty="0">
                <a:solidFill>
                  <a:schemeClr val="tx1"/>
                </a:solidFill>
              </a:rPr>
              <a:t>DST=UE_IP </a:t>
            </a:r>
            <a:r>
              <a:rPr lang="en-US" sz="1000" dirty="0" err="1">
                <a:solidFill>
                  <a:schemeClr val="tx1"/>
                </a:solidFill>
              </a:rPr>
              <a:t>Nxt_HOP</a:t>
            </a:r>
            <a:r>
              <a:rPr lang="en-US" sz="1000" dirty="0">
                <a:solidFill>
                  <a:schemeClr val="tx1"/>
                </a:solidFill>
              </a:rPr>
              <a:t>=SGI_GW</a:t>
            </a:r>
            <a:r>
              <a:rPr lang="en-US" sz="1000" dirty="0" smtClean="0">
                <a:solidFill>
                  <a:schemeClr val="tx1"/>
                </a:solidFill>
              </a:rPr>
              <a:t>]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F16_PPT-template_16x9-soft-signage_0519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intel_PPT_LgtTmplt_WideScrn_CLEAR_020514</Template>
  <TotalTime>132571</TotalTime>
  <Words>442</Words>
  <Application>Microsoft Office PowerPoint</Application>
  <PresentationFormat>On-screen Show (16:9)</PresentationFormat>
  <Paragraphs>151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Intel Clear</vt:lpstr>
      <vt:lpstr>Neo Sans Intel</vt:lpstr>
      <vt:lpstr>Wingdings</vt:lpstr>
      <vt:lpstr>IDF16_PPT-template_16x9-soft-signage_051916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Presentation Template Overview</dc:title>
  <dc:creator>Chuang, Richard</dc:creator>
  <cp:lastModifiedBy>Sunder Rajan, Ashok</cp:lastModifiedBy>
  <cp:revision>1034</cp:revision>
  <dcterms:created xsi:type="dcterms:W3CDTF">2014-06-07T03:04:29Z</dcterms:created>
  <dcterms:modified xsi:type="dcterms:W3CDTF">2017-01-10T19:17:31Z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