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9"/>
  </p:notesMasterIdLst>
  <p:sldIdLst>
    <p:sldId id="274" r:id="rId2"/>
    <p:sldId id="262" r:id="rId3"/>
    <p:sldId id="263" r:id="rId4"/>
    <p:sldId id="264" r:id="rId5"/>
    <p:sldId id="265" r:id="rId6"/>
    <p:sldId id="266" r:id="rId7"/>
    <p:sldId id="267" r:id="rId8"/>
    <p:sldId id="268" r:id="rId9"/>
    <p:sldId id="269" r:id="rId10"/>
    <p:sldId id="261" r:id="rId11"/>
    <p:sldId id="270" r:id="rId12"/>
    <p:sldId id="271" r:id="rId13"/>
    <p:sldId id="272" r:id="rId14"/>
    <p:sldId id="256" r:id="rId15"/>
    <p:sldId id="259" r:id="rId16"/>
    <p:sldId id="260"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dhrinath Padmanabhan" initials="BP" lastIdx="1" clrIdx="0">
    <p:extLst>
      <p:ext uri="{19B8F6BF-5375-455C-9EA6-DF929625EA0E}">
        <p15:presenceInfo xmlns:p15="http://schemas.microsoft.com/office/powerpoint/2012/main" userId="3d88a54c907e012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4694"/>
  </p:normalViewPr>
  <p:slideViewPr>
    <p:cSldViewPr snapToGrid="0">
      <p:cViewPr varScale="1">
        <p:scale>
          <a:sx n="121" d="100"/>
          <a:sy n="121" d="100"/>
        </p:scale>
        <p:origin x="7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939AC-6CB6-4F68-8628-E039132355C0}" type="datetimeFigureOut">
              <a:rPr lang="en-IN" smtClean="0"/>
              <a:t>04/11/19</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22672A-C14B-480C-91E4-767307660F48}" type="slidenum">
              <a:rPr lang="en-IN" smtClean="0"/>
              <a:t>‹#›</a:t>
            </a:fld>
            <a:endParaRPr lang="en-IN"/>
          </a:p>
        </p:txBody>
      </p:sp>
    </p:spTree>
    <p:extLst>
      <p:ext uri="{BB962C8B-B14F-4D97-AF65-F5344CB8AC3E}">
        <p14:creationId xmlns:p14="http://schemas.microsoft.com/office/powerpoint/2010/main" val="2808517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3 network processes :  s1ap-app, s6a-app and s11-app</a:t>
            </a:r>
          </a:p>
          <a:p>
            <a:r>
              <a:rPr lang="en-US" dirty="0" err="1"/>
              <a:t>Mme</a:t>
            </a:r>
            <a:r>
              <a:rPr lang="en-US" dirty="0"/>
              <a:t>-app is the core app which handles all the user context and procedures.</a:t>
            </a:r>
            <a:endParaRPr lang="en-IN" dirty="0"/>
          </a:p>
        </p:txBody>
      </p:sp>
      <p:sp>
        <p:nvSpPr>
          <p:cNvPr id="4" name="Slide Number Placeholder 3"/>
          <p:cNvSpPr>
            <a:spLocks noGrp="1"/>
          </p:cNvSpPr>
          <p:nvPr>
            <p:ph type="sldNum" sz="quarter" idx="5"/>
          </p:nvPr>
        </p:nvSpPr>
        <p:spPr/>
        <p:txBody>
          <a:bodyPr/>
          <a:lstStyle/>
          <a:p>
            <a:fld id="{F022672A-C14B-480C-91E4-767307660F48}" type="slidenum">
              <a:rPr lang="en-IN" smtClean="0"/>
              <a:t>2</a:t>
            </a:fld>
            <a:endParaRPr lang="en-IN"/>
          </a:p>
        </p:txBody>
      </p:sp>
    </p:spTree>
    <p:extLst>
      <p:ext uri="{BB962C8B-B14F-4D97-AF65-F5344CB8AC3E}">
        <p14:creationId xmlns:p14="http://schemas.microsoft.com/office/powerpoint/2010/main" val="213371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 Procs : Identity Proc, Security Proc, ULR proc</a:t>
            </a:r>
            <a:endParaRPr lang="en-IN" dirty="0"/>
          </a:p>
        </p:txBody>
      </p:sp>
      <p:sp>
        <p:nvSpPr>
          <p:cNvPr id="4" name="Slide Number Placeholder 3"/>
          <p:cNvSpPr>
            <a:spLocks noGrp="1"/>
          </p:cNvSpPr>
          <p:nvPr>
            <p:ph type="sldNum" sz="quarter" idx="5"/>
          </p:nvPr>
        </p:nvSpPr>
        <p:spPr/>
        <p:txBody>
          <a:bodyPr/>
          <a:lstStyle/>
          <a:p>
            <a:fld id="{F022672A-C14B-480C-91E4-767307660F48}" type="slidenum">
              <a:rPr lang="en-IN" smtClean="0"/>
              <a:t>14</a:t>
            </a:fld>
            <a:endParaRPr lang="en-IN"/>
          </a:p>
        </p:txBody>
      </p:sp>
    </p:spTree>
    <p:extLst>
      <p:ext uri="{BB962C8B-B14F-4D97-AF65-F5344CB8AC3E}">
        <p14:creationId xmlns:p14="http://schemas.microsoft.com/office/powerpoint/2010/main" val="1518165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B23B1-7C34-4D86-8DB9-76EE254515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FACCBE3-27C2-4E5B-982F-F28129F4E0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A9C6D7C-DFAD-47E0-BC67-764D22805052}"/>
              </a:ext>
            </a:extLst>
          </p:cNvPr>
          <p:cNvSpPr>
            <a:spLocks noGrp="1"/>
          </p:cNvSpPr>
          <p:nvPr>
            <p:ph type="dt" sz="half" idx="10"/>
          </p:nvPr>
        </p:nvSpPr>
        <p:spPr/>
        <p:txBody>
          <a:bodyPr/>
          <a:lstStyle/>
          <a:p>
            <a:fld id="{6007C395-2CB7-4D22-B967-F2BEEF9C5657}" type="datetimeFigureOut">
              <a:rPr lang="en-IN" smtClean="0"/>
              <a:t>04/11/19</a:t>
            </a:fld>
            <a:endParaRPr lang="en-IN"/>
          </a:p>
        </p:txBody>
      </p:sp>
      <p:sp>
        <p:nvSpPr>
          <p:cNvPr id="5" name="Footer Placeholder 4">
            <a:extLst>
              <a:ext uri="{FF2B5EF4-FFF2-40B4-BE49-F238E27FC236}">
                <a16:creationId xmlns:a16="http://schemas.microsoft.com/office/drawing/2014/main" id="{C8CB0DD3-B339-4A06-A481-8E94E00A281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751D930-367E-4000-94BB-D596F20649AB}"/>
              </a:ext>
            </a:extLst>
          </p:cNvPr>
          <p:cNvSpPr>
            <a:spLocks noGrp="1"/>
          </p:cNvSpPr>
          <p:nvPr>
            <p:ph type="sldNum" sz="quarter" idx="12"/>
          </p:nvPr>
        </p:nvSpPr>
        <p:spPr/>
        <p:txBody>
          <a:bodyPr/>
          <a:lstStyle/>
          <a:p>
            <a:fld id="{F2D0E0CE-F31B-4357-8E03-71580FCE07F2}" type="slidenum">
              <a:rPr lang="en-IN" smtClean="0"/>
              <a:t>‹#›</a:t>
            </a:fld>
            <a:endParaRPr lang="en-IN"/>
          </a:p>
        </p:txBody>
      </p:sp>
    </p:spTree>
    <p:extLst>
      <p:ext uri="{BB962C8B-B14F-4D97-AF65-F5344CB8AC3E}">
        <p14:creationId xmlns:p14="http://schemas.microsoft.com/office/powerpoint/2010/main" val="1767262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12A3C-9E9D-4FDA-A0F4-8FCFB6FE85F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09D9FC0-BC46-4322-948C-DBB3E84DC6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F5809D7-2DA3-405A-81AD-FC4C7E71F537}"/>
              </a:ext>
            </a:extLst>
          </p:cNvPr>
          <p:cNvSpPr>
            <a:spLocks noGrp="1"/>
          </p:cNvSpPr>
          <p:nvPr>
            <p:ph type="dt" sz="half" idx="10"/>
          </p:nvPr>
        </p:nvSpPr>
        <p:spPr/>
        <p:txBody>
          <a:bodyPr/>
          <a:lstStyle/>
          <a:p>
            <a:fld id="{6007C395-2CB7-4D22-B967-F2BEEF9C5657}" type="datetimeFigureOut">
              <a:rPr lang="en-IN" smtClean="0"/>
              <a:t>04/11/19</a:t>
            </a:fld>
            <a:endParaRPr lang="en-IN"/>
          </a:p>
        </p:txBody>
      </p:sp>
      <p:sp>
        <p:nvSpPr>
          <p:cNvPr id="5" name="Footer Placeholder 4">
            <a:extLst>
              <a:ext uri="{FF2B5EF4-FFF2-40B4-BE49-F238E27FC236}">
                <a16:creationId xmlns:a16="http://schemas.microsoft.com/office/drawing/2014/main" id="{A259F299-CC83-44C5-BE42-BE05F5477B8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988D9CD-53F2-4168-9556-0293757B3A28}"/>
              </a:ext>
            </a:extLst>
          </p:cNvPr>
          <p:cNvSpPr>
            <a:spLocks noGrp="1"/>
          </p:cNvSpPr>
          <p:nvPr>
            <p:ph type="sldNum" sz="quarter" idx="12"/>
          </p:nvPr>
        </p:nvSpPr>
        <p:spPr/>
        <p:txBody>
          <a:bodyPr/>
          <a:lstStyle/>
          <a:p>
            <a:fld id="{F2D0E0CE-F31B-4357-8E03-71580FCE07F2}" type="slidenum">
              <a:rPr lang="en-IN" smtClean="0"/>
              <a:t>‹#›</a:t>
            </a:fld>
            <a:endParaRPr lang="en-IN"/>
          </a:p>
        </p:txBody>
      </p:sp>
    </p:spTree>
    <p:extLst>
      <p:ext uri="{BB962C8B-B14F-4D97-AF65-F5344CB8AC3E}">
        <p14:creationId xmlns:p14="http://schemas.microsoft.com/office/powerpoint/2010/main" val="3044550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FE9401-FAC0-4C0F-843C-301B4872371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71C040A-38DC-43FE-8353-C73AA2873F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D6315AF-1FB4-41FD-A920-F541B70574FF}"/>
              </a:ext>
            </a:extLst>
          </p:cNvPr>
          <p:cNvSpPr>
            <a:spLocks noGrp="1"/>
          </p:cNvSpPr>
          <p:nvPr>
            <p:ph type="dt" sz="half" idx="10"/>
          </p:nvPr>
        </p:nvSpPr>
        <p:spPr/>
        <p:txBody>
          <a:bodyPr/>
          <a:lstStyle/>
          <a:p>
            <a:fld id="{6007C395-2CB7-4D22-B967-F2BEEF9C5657}" type="datetimeFigureOut">
              <a:rPr lang="en-IN" smtClean="0"/>
              <a:t>04/11/19</a:t>
            </a:fld>
            <a:endParaRPr lang="en-IN"/>
          </a:p>
        </p:txBody>
      </p:sp>
      <p:sp>
        <p:nvSpPr>
          <p:cNvPr id="5" name="Footer Placeholder 4">
            <a:extLst>
              <a:ext uri="{FF2B5EF4-FFF2-40B4-BE49-F238E27FC236}">
                <a16:creationId xmlns:a16="http://schemas.microsoft.com/office/drawing/2014/main" id="{2A021C8F-A37D-4202-A210-FDB937D9711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1100C91-9736-4361-923E-5ADCA6AD6F1A}"/>
              </a:ext>
            </a:extLst>
          </p:cNvPr>
          <p:cNvSpPr>
            <a:spLocks noGrp="1"/>
          </p:cNvSpPr>
          <p:nvPr>
            <p:ph type="sldNum" sz="quarter" idx="12"/>
          </p:nvPr>
        </p:nvSpPr>
        <p:spPr/>
        <p:txBody>
          <a:bodyPr/>
          <a:lstStyle/>
          <a:p>
            <a:fld id="{F2D0E0CE-F31B-4357-8E03-71580FCE07F2}" type="slidenum">
              <a:rPr lang="en-IN" smtClean="0"/>
              <a:t>‹#›</a:t>
            </a:fld>
            <a:endParaRPr lang="en-IN"/>
          </a:p>
        </p:txBody>
      </p:sp>
    </p:spTree>
    <p:extLst>
      <p:ext uri="{BB962C8B-B14F-4D97-AF65-F5344CB8AC3E}">
        <p14:creationId xmlns:p14="http://schemas.microsoft.com/office/powerpoint/2010/main" val="478554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7EDDA-2049-4872-96C6-E232E17FCAE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8572CBC-8023-461D-B408-F66A440362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D7F9131-2243-4346-BB51-6BB0A16F868E}"/>
              </a:ext>
            </a:extLst>
          </p:cNvPr>
          <p:cNvSpPr>
            <a:spLocks noGrp="1"/>
          </p:cNvSpPr>
          <p:nvPr>
            <p:ph type="dt" sz="half" idx="10"/>
          </p:nvPr>
        </p:nvSpPr>
        <p:spPr/>
        <p:txBody>
          <a:bodyPr/>
          <a:lstStyle/>
          <a:p>
            <a:fld id="{6007C395-2CB7-4D22-B967-F2BEEF9C5657}" type="datetimeFigureOut">
              <a:rPr lang="en-IN" smtClean="0"/>
              <a:t>04/11/19</a:t>
            </a:fld>
            <a:endParaRPr lang="en-IN"/>
          </a:p>
        </p:txBody>
      </p:sp>
      <p:sp>
        <p:nvSpPr>
          <p:cNvPr id="5" name="Footer Placeholder 4">
            <a:extLst>
              <a:ext uri="{FF2B5EF4-FFF2-40B4-BE49-F238E27FC236}">
                <a16:creationId xmlns:a16="http://schemas.microsoft.com/office/drawing/2014/main" id="{5C526ED0-7EDB-4F5F-AE2A-B1D9FB2D05A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FD7AC61-19C7-4477-A81B-20D63B5354DB}"/>
              </a:ext>
            </a:extLst>
          </p:cNvPr>
          <p:cNvSpPr>
            <a:spLocks noGrp="1"/>
          </p:cNvSpPr>
          <p:nvPr>
            <p:ph type="sldNum" sz="quarter" idx="12"/>
          </p:nvPr>
        </p:nvSpPr>
        <p:spPr/>
        <p:txBody>
          <a:bodyPr/>
          <a:lstStyle/>
          <a:p>
            <a:fld id="{F2D0E0CE-F31B-4357-8E03-71580FCE07F2}" type="slidenum">
              <a:rPr lang="en-IN" smtClean="0"/>
              <a:t>‹#›</a:t>
            </a:fld>
            <a:endParaRPr lang="en-IN"/>
          </a:p>
        </p:txBody>
      </p:sp>
    </p:spTree>
    <p:extLst>
      <p:ext uri="{BB962C8B-B14F-4D97-AF65-F5344CB8AC3E}">
        <p14:creationId xmlns:p14="http://schemas.microsoft.com/office/powerpoint/2010/main" val="952077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A4E73-DA9E-4F1E-A3F8-3E5C9898FA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A4BA78B-4B36-4CBF-9321-D2FA108A70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FE2968-CC7E-4394-A90D-D09ACEB5D66B}"/>
              </a:ext>
            </a:extLst>
          </p:cNvPr>
          <p:cNvSpPr>
            <a:spLocks noGrp="1"/>
          </p:cNvSpPr>
          <p:nvPr>
            <p:ph type="dt" sz="half" idx="10"/>
          </p:nvPr>
        </p:nvSpPr>
        <p:spPr/>
        <p:txBody>
          <a:bodyPr/>
          <a:lstStyle/>
          <a:p>
            <a:fld id="{6007C395-2CB7-4D22-B967-F2BEEF9C5657}" type="datetimeFigureOut">
              <a:rPr lang="en-IN" smtClean="0"/>
              <a:t>04/11/19</a:t>
            </a:fld>
            <a:endParaRPr lang="en-IN"/>
          </a:p>
        </p:txBody>
      </p:sp>
      <p:sp>
        <p:nvSpPr>
          <p:cNvPr id="5" name="Footer Placeholder 4">
            <a:extLst>
              <a:ext uri="{FF2B5EF4-FFF2-40B4-BE49-F238E27FC236}">
                <a16:creationId xmlns:a16="http://schemas.microsoft.com/office/drawing/2014/main" id="{53D287A6-BD7F-439B-B20D-6D540989AA6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2FB910E-0D76-4C17-8993-D43B19AA2B39}"/>
              </a:ext>
            </a:extLst>
          </p:cNvPr>
          <p:cNvSpPr>
            <a:spLocks noGrp="1"/>
          </p:cNvSpPr>
          <p:nvPr>
            <p:ph type="sldNum" sz="quarter" idx="12"/>
          </p:nvPr>
        </p:nvSpPr>
        <p:spPr/>
        <p:txBody>
          <a:bodyPr/>
          <a:lstStyle/>
          <a:p>
            <a:fld id="{F2D0E0CE-F31B-4357-8E03-71580FCE07F2}" type="slidenum">
              <a:rPr lang="en-IN" smtClean="0"/>
              <a:t>‹#›</a:t>
            </a:fld>
            <a:endParaRPr lang="en-IN"/>
          </a:p>
        </p:txBody>
      </p:sp>
    </p:spTree>
    <p:extLst>
      <p:ext uri="{BB962C8B-B14F-4D97-AF65-F5344CB8AC3E}">
        <p14:creationId xmlns:p14="http://schemas.microsoft.com/office/powerpoint/2010/main" val="3985768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65D49-9E8B-4963-93E6-55D06886CA2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DBD545C-9160-43D7-BB58-82DF1AE1D8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8A6A451-2396-4F37-93BB-E71B7D3BAC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41B4E80-F4FF-480C-A2D3-08A7E22E7FB6}"/>
              </a:ext>
            </a:extLst>
          </p:cNvPr>
          <p:cNvSpPr>
            <a:spLocks noGrp="1"/>
          </p:cNvSpPr>
          <p:nvPr>
            <p:ph type="dt" sz="half" idx="10"/>
          </p:nvPr>
        </p:nvSpPr>
        <p:spPr/>
        <p:txBody>
          <a:bodyPr/>
          <a:lstStyle/>
          <a:p>
            <a:fld id="{6007C395-2CB7-4D22-B967-F2BEEF9C5657}" type="datetimeFigureOut">
              <a:rPr lang="en-IN" smtClean="0"/>
              <a:t>04/11/19</a:t>
            </a:fld>
            <a:endParaRPr lang="en-IN"/>
          </a:p>
        </p:txBody>
      </p:sp>
      <p:sp>
        <p:nvSpPr>
          <p:cNvPr id="6" name="Footer Placeholder 5">
            <a:extLst>
              <a:ext uri="{FF2B5EF4-FFF2-40B4-BE49-F238E27FC236}">
                <a16:creationId xmlns:a16="http://schemas.microsoft.com/office/drawing/2014/main" id="{5810F71A-EA3A-4254-981C-EF8891E6253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96798CC-3697-4C2F-87A2-DE97CE624949}"/>
              </a:ext>
            </a:extLst>
          </p:cNvPr>
          <p:cNvSpPr>
            <a:spLocks noGrp="1"/>
          </p:cNvSpPr>
          <p:nvPr>
            <p:ph type="sldNum" sz="quarter" idx="12"/>
          </p:nvPr>
        </p:nvSpPr>
        <p:spPr/>
        <p:txBody>
          <a:bodyPr/>
          <a:lstStyle/>
          <a:p>
            <a:fld id="{F2D0E0CE-F31B-4357-8E03-71580FCE07F2}" type="slidenum">
              <a:rPr lang="en-IN" smtClean="0"/>
              <a:t>‹#›</a:t>
            </a:fld>
            <a:endParaRPr lang="en-IN"/>
          </a:p>
        </p:txBody>
      </p:sp>
    </p:spTree>
    <p:extLst>
      <p:ext uri="{BB962C8B-B14F-4D97-AF65-F5344CB8AC3E}">
        <p14:creationId xmlns:p14="http://schemas.microsoft.com/office/powerpoint/2010/main" val="1144792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B161-3A82-42AB-84D5-095EFDC62DE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3CD14B1-17ED-47DA-98FB-A905B50048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5FE99B-BBEB-4D69-9B4B-87CED8E506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C26845E-B2B6-4455-9539-1FCB797BCE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C3E0D3-D4BD-4C22-BB68-D22563A99A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D079C12-E660-4718-8515-88928B8628B4}"/>
              </a:ext>
            </a:extLst>
          </p:cNvPr>
          <p:cNvSpPr>
            <a:spLocks noGrp="1"/>
          </p:cNvSpPr>
          <p:nvPr>
            <p:ph type="dt" sz="half" idx="10"/>
          </p:nvPr>
        </p:nvSpPr>
        <p:spPr/>
        <p:txBody>
          <a:bodyPr/>
          <a:lstStyle/>
          <a:p>
            <a:fld id="{6007C395-2CB7-4D22-B967-F2BEEF9C5657}" type="datetimeFigureOut">
              <a:rPr lang="en-IN" smtClean="0"/>
              <a:t>04/11/19</a:t>
            </a:fld>
            <a:endParaRPr lang="en-IN"/>
          </a:p>
        </p:txBody>
      </p:sp>
      <p:sp>
        <p:nvSpPr>
          <p:cNvPr id="8" name="Footer Placeholder 7">
            <a:extLst>
              <a:ext uri="{FF2B5EF4-FFF2-40B4-BE49-F238E27FC236}">
                <a16:creationId xmlns:a16="http://schemas.microsoft.com/office/drawing/2014/main" id="{3678CB50-1809-4993-9CF0-D3F224F69B5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7181538-8831-4AF1-B36F-B1A27048A427}"/>
              </a:ext>
            </a:extLst>
          </p:cNvPr>
          <p:cNvSpPr>
            <a:spLocks noGrp="1"/>
          </p:cNvSpPr>
          <p:nvPr>
            <p:ph type="sldNum" sz="quarter" idx="12"/>
          </p:nvPr>
        </p:nvSpPr>
        <p:spPr/>
        <p:txBody>
          <a:bodyPr/>
          <a:lstStyle/>
          <a:p>
            <a:fld id="{F2D0E0CE-F31B-4357-8E03-71580FCE07F2}" type="slidenum">
              <a:rPr lang="en-IN" smtClean="0"/>
              <a:t>‹#›</a:t>
            </a:fld>
            <a:endParaRPr lang="en-IN"/>
          </a:p>
        </p:txBody>
      </p:sp>
    </p:spTree>
    <p:extLst>
      <p:ext uri="{BB962C8B-B14F-4D97-AF65-F5344CB8AC3E}">
        <p14:creationId xmlns:p14="http://schemas.microsoft.com/office/powerpoint/2010/main" val="4099484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A90D9-B5F9-4D76-A1D9-897E31A8B4F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D16CD9F-4C45-4F05-959B-79FA67D8994B}"/>
              </a:ext>
            </a:extLst>
          </p:cNvPr>
          <p:cNvSpPr>
            <a:spLocks noGrp="1"/>
          </p:cNvSpPr>
          <p:nvPr>
            <p:ph type="dt" sz="half" idx="10"/>
          </p:nvPr>
        </p:nvSpPr>
        <p:spPr/>
        <p:txBody>
          <a:bodyPr/>
          <a:lstStyle/>
          <a:p>
            <a:fld id="{6007C395-2CB7-4D22-B967-F2BEEF9C5657}" type="datetimeFigureOut">
              <a:rPr lang="en-IN" smtClean="0"/>
              <a:t>04/11/19</a:t>
            </a:fld>
            <a:endParaRPr lang="en-IN"/>
          </a:p>
        </p:txBody>
      </p:sp>
      <p:sp>
        <p:nvSpPr>
          <p:cNvPr id="4" name="Footer Placeholder 3">
            <a:extLst>
              <a:ext uri="{FF2B5EF4-FFF2-40B4-BE49-F238E27FC236}">
                <a16:creationId xmlns:a16="http://schemas.microsoft.com/office/drawing/2014/main" id="{53E9EF79-C6D5-481E-A785-24A2CFC873D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A167465-8B72-4859-A40F-FC5190799326}"/>
              </a:ext>
            </a:extLst>
          </p:cNvPr>
          <p:cNvSpPr>
            <a:spLocks noGrp="1"/>
          </p:cNvSpPr>
          <p:nvPr>
            <p:ph type="sldNum" sz="quarter" idx="12"/>
          </p:nvPr>
        </p:nvSpPr>
        <p:spPr/>
        <p:txBody>
          <a:bodyPr/>
          <a:lstStyle/>
          <a:p>
            <a:fld id="{F2D0E0CE-F31B-4357-8E03-71580FCE07F2}" type="slidenum">
              <a:rPr lang="en-IN" smtClean="0"/>
              <a:t>‹#›</a:t>
            </a:fld>
            <a:endParaRPr lang="en-IN"/>
          </a:p>
        </p:txBody>
      </p:sp>
    </p:spTree>
    <p:extLst>
      <p:ext uri="{BB962C8B-B14F-4D97-AF65-F5344CB8AC3E}">
        <p14:creationId xmlns:p14="http://schemas.microsoft.com/office/powerpoint/2010/main" val="2571419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A3CCF5-E715-4014-BD75-10F3D10CB517}"/>
              </a:ext>
            </a:extLst>
          </p:cNvPr>
          <p:cNvSpPr>
            <a:spLocks noGrp="1"/>
          </p:cNvSpPr>
          <p:nvPr>
            <p:ph type="dt" sz="half" idx="10"/>
          </p:nvPr>
        </p:nvSpPr>
        <p:spPr/>
        <p:txBody>
          <a:bodyPr/>
          <a:lstStyle/>
          <a:p>
            <a:fld id="{6007C395-2CB7-4D22-B967-F2BEEF9C5657}" type="datetimeFigureOut">
              <a:rPr lang="en-IN" smtClean="0"/>
              <a:t>04/11/19</a:t>
            </a:fld>
            <a:endParaRPr lang="en-IN"/>
          </a:p>
        </p:txBody>
      </p:sp>
      <p:sp>
        <p:nvSpPr>
          <p:cNvPr id="3" name="Footer Placeholder 2">
            <a:extLst>
              <a:ext uri="{FF2B5EF4-FFF2-40B4-BE49-F238E27FC236}">
                <a16:creationId xmlns:a16="http://schemas.microsoft.com/office/drawing/2014/main" id="{ADFB3B97-3BAF-440B-AFD0-C49EFA47F3E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EEC73CA-3E98-4AC7-BF61-A00282536CEB}"/>
              </a:ext>
            </a:extLst>
          </p:cNvPr>
          <p:cNvSpPr>
            <a:spLocks noGrp="1"/>
          </p:cNvSpPr>
          <p:nvPr>
            <p:ph type="sldNum" sz="quarter" idx="12"/>
          </p:nvPr>
        </p:nvSpPr>
        <p:spPr/>
        <p:txBody>
          <a:bodyPr/>
          <a:lstStyle/>
          <a:p>
            <a:fld id="{F2D0E0CE-F31B-4357-8E03-71580FCE07F2}" type="slidenum">
              <a:rPr lang="en-IN" smtClean="0"/>
              <a:t>‹#›</a:t>
            </a:fld>
            <a:endParaRPr lang="en-IN"/>
          </a:p>
        </p:txBody>
      </p:sp>
    </p:spTree>
    <p:extLst>
      <p:ext uri="{BB962C8B-B14F-4D97-AF65-F5344CB8AC3E}">
        <p14:creationId xmlns:p14="http://schemas.microsoft.com/office/powerpoint/2010/main" val="3268169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1E658-27D4-4115-A3EB-DD6EF7CE11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AE14115-E3EA-417D-940E-714B4E1566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8BDAF94-28F2-41C8-A309-4CCEE02C3D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0895EC-F323-4BD6-B81E-D9FCC5C8002A}"/>
              </a:ext>
            </a:extLst>
          </p:cNvPr>
          <p:cNvSpPr>
            <a:spLocks noGrp="1"/>
          </p:cNvSpPr>
          <p:nvPr>
            <p:ph type="dt" sz="half" idx="10"/>
          </p:nvPr>
        </p:nvSpPr>
        <p:spPr/>
        <p:txBody>
          <a:bodyPr/>
          <a:lstStyle/>
          <a:p>
            <a:fld id="{6007C395-2CB7-4D22-B967-F2BEEF9C5657}" type="datetimeFigureOut">
              <a:rPr lang="en-IN" smtClean="0"/>
              <a:t>04/11/19</a:t>
            </a:fld>
            <a:endParaRPr lang="en-IN"/>
          </a:p>
        </p:txBody>
      </p:sp>
      <p:sp>
        <p:nvSpPr>
          <p:cNvPr id="6" name="Footer Placeholder 5">
            <a:extLst>
              <a:ext uri="{FF2B5EF4-FFF2-40B4-BE49-F238E27FC236}">
                <a16:creationId xmlns:a16="http://schemas.microsoft.com/office/drawing/2014/main" id="{A8629463-3485-44B8-8559-7854C900AE4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CE4E716-D756-48B2-AD6A-2D1C04A91176}"/>
              </a:ext>
            </a:extLst>
          </p:cNvPr>
          <p:cNvSpPr>
            <a:spLocks noGrp="1"/>
          </p:cNvSpPr>
          <p:nvPr>
            <p:ph type="sldNum" sz="quarter" idx="12"/>
          </p:nvPr>
        </p:nvSpPr>
        <p:spPr/>
        <p:txBody>
          <a:bodyPr/>
          <a:lstStyle/>
          <a:p>
            <a:fld id="{F2D0E0CE-F31B-4357-8E03-71580FCE07F2}" type="slidenum">
              <a:rPr lang="en-IN" smtClean="0"/>
              <a:t>‹#›</a:t>
            </a:fld>
            <a:endParaRPr lang="en-IN"/>
          </a:p>
        </p:txBody>
      </p:sp>
    </p:spTree>
    <p:extLst>
      <p:ext uri="{BB962C8B-B14F-4D97-AF65-F5344CB8AC3E}">
        <p14:creationId xmlns:p14="http://schemas.microsoft.com/office/powerpoint/2010/main" val="2907439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E8A88-DBA3-497D-AE1F-8D13EEC55E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9131015-0E3F-4FDD-B838-B69348BC07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523AAFA-9B41-45E3-ABE3-9F64AC4C55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533269-040A-4FF8-A5DF-EB22608D7C91}"/>
              </a:ext>
            </a:extLst>
          </p:cNvPr>
          <p:cNvSpPr>
            <a:spLocks noGrp="1"/>
          </p:cNvSpPr>
          <p:nvPr>
            <p:ph type="dt" sz="half" idx="10"/>
          </p:nvPr>
        </p:nvSpPr>
        <p:spPr/>
        <p:txBody>
          <a:bodyPr/>
          <a:lstStyle/>
          <a:p>
            <a:fld id="{6007C395-2CB7-4D22-B967-F2BEEF9C5657}" type="datetimeFigureOut">
              <a:rPr lang="en-IN" smtClean="0"/>
              <a:t>04/11/19</a:t>
            </a:fld>
            <a:endParaRPr lang="en-IN"/>
          </a:p>
        </p:txBody>
      </p:sp>
      <p:sp>
        <p:nvSpPr>
          <p:cNvPr id="6" name="Footer Placeholder 5">
            <a:extLst>
              <a:ext uri="{FF2B5EF4-FFF2-40B4-BE49-F238E27FC236}">
                <a16:creationId xmlns:a16="http://schemas.microsoft.com/office/drawing/2014/main" id="{425A95A2-2936-4C61-985E-39A82277A7B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1AF20D9-6B3B-455E-8576-D4905B27BE51}"/>
              </a:ext>
            </a:extLst>
          </p:cNvPr>
          <p:cNvSpPr>
            <a:spLocks noGrp="1"/>
          </p:cNvSpPr>
          <p:nvPr>
            <p:ph type="sldNum" sz="quarter" idx="12"/>
          </p:nvPr>
        </p:nvSpPr>
        <p:spPr/>
        <p:txBody>
          <a:bodyPr/>
          <a:lstStyle/>
          <a:p>
            <a:fld id="{F2D0E0CE-F31B-4357-8E03-71580FCE07F2}" type="slidenum">
              <a:rPr lang="en-IN" smtClean="0"/>
              <a:t>‹#›</a:t>
            </a:fld>
            <a:endParaRPr lang="en-IN"/>
          </a:p>
        </p:txBody>
      </p:sp>
    </p:spTree>
    <p:extLst>
      <p:ext uri="{BB962C8B-B14F-4D97-AF65-F5344CB8AC3E}">
        <p14:creationId xmlns:p14="http://schemas.microsoft.com/office/powerpoint/2010/main" val="1883714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4F1D4E-08AC-4DDE-A77D-2CA7FEAC51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9D9B97A-604F-4FD2-9C0A-B789033F38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DB02FAF-7DCB-44F0-B366-837BFF0BF2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07C395-2CB7-4D22-B967-F2BEEF9C5657}" type="datetimeFigureOut">
              <a:rPr lang="en-IN" smtClean="0"/>
              <a:t>04/11/19</a:t>
            </a:fld>
            <a:endParaRPr lang="en-IN"/>
          </a:p>
        </p:txBody>
      </p:sp>
      <p:sp>
        <p:nvSpPr>
          <p:cNvPr id="5" name="Footer Placeholder 4">
            <a:extLst>
              <a:ext uri="{FF2B5EF4-FFF2-40B4-BE49-F238E27FC236}">
                <a16:creationId xmlns:a16="http://schemas.microsoft.com/office/drawing/2014/main" id="{DFF35867-9DAA-4437-8E9A-5AD99773F1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A333911-8DEB-4783-BB66-D01256D472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0E0CE-F31B-4357-8E03-71580FCE07F2}" type="slidenum">
              <a:rPr lang="en-IN" smtClean="0"/>
              <a:t>‹#›</a:t>
            </a:fld>
            <a:endParaRPr lang="en-IN"/>
          </a:p>
        </p:txBody>
      </p:sp>
    </p:spTree>
    <p:extLst>
      <p:ext uri="{BB962C8B-B14F-4D97-AF65-F5344CB8AC3E}">
        <p14:creationId xmlns:p14="http://schemas.microsoft.com/office/powerpoint/2010/main" val="4111824331"/>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E6DAFF-5678-4BD6-AB54-C8CBA5625002}"/>
              </a:ext>
            </a:extLst>
          </p:cNvPr>
          <p:cNvSpPr txBox="1"/>
          <p:nvPr/>
        </p:nvSpPr>
        <p:spPr>
          <a:xfrm>
            <a:off x="391885" y="2929813"/>
            <a:ext cx="8490857" cy="3785652"/>
          </a:xfrm>
          <a:prstGeom prst="rect">
            <a:avLst/>
          </a:prstGeom>
          <a:noFill/>
        </p:spPr>
        <p:txBody>
          <a:bodyPr wrap="square" rtlCol="0">
            <a:spAutoFit/>
          </a:bodyPr>
          <a:lstStyle/>
          <a:p>
            <a:r>
              <a:rPr lang="en-US" sz="8000" dirty="0"/>
              <a:t>MME ARCHITECTURE &amp; DESIGN</a:t>
            </a:r>
            <a:endParaRPr lang="en-IN" sz="8000" dirty="0"/>
          </a:p>
        </p:txBody>
      </p:sp>
    </p:spTree>
    <p:extLst>
      <p:ext uri="{BB962C8B-B14F-4D97-AF65-F5344CB8AC3E}">
        <p14:creationId xmlns:p14="http://schemas.microsoft.com/office/powerpoint/2010/main" val="2938770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2B42D-1966-4B1C-A2B9-37908C5AAFC7}"/>
              </a:ext>
            </a:extLst>
          </p:cNvPr>
          <p:cNvSpPr>
            <a:spLocks noGrp="1"/>
          </p:cNvSpPr>
          <p:nvPr>
            <p:ph type="title"/>
          </p:nvPr>
        </p:nvSpPr>
        <p:spPr>
          <a:xfrm>
            <a:off x="838200" y="365125"/>
            <a:ext cx="10515600" cy="676177"/>
          </a:xfrm>
          <a:solidFill>
            <a:schemeClr val="accent1">
              <a:lumMod val="40000"/>
              <a:lumOff val="60000"/>
            </a:schemeClr>
          </a:solidFill>
        </p:spPr>
        <p:txBody>
          <a:bodyPr>
            <a:normAutofit fontScale="90000"/>
          </a:bodyPr>
          <a:lstStyle/>
          <a:p>
            <a:pPr algn="ctr"/>
            <a:r>
              <a:rPr lang="en-US" dirty="0"/>
              <a:t>UE EMM States</a:t>
            </a:r>
            <a:endParaRPr lang="en-IN" dirty="0"/>
          </a:p>
        </p:txBody>
      </p:sp>
      <p:grpSp>
        <p:nvGrpSpPr>
          <p:cNvPr id="29" name="Group 28">
            <a:extLst>
              <a:ext uri="{FF2B5EF4-FFF2-40B4-BE49-F238E27FC236}">
                <a16:creationId xmlns:a16="http://schemas.microsoft.com/office/drawing/2014/main" id="{BCAF6DB6-4F81-4ABD-92D4-B434EAF569AA}"/>
              </a:ext>
            </a:extLst>
          </p:cNvPr>
          <p:cNvGrpSpPr/>
          <p:nvPr/>
        </p:nvGrpSpPr>
        <p:grpSpPr>
          <a:xfrm>
            <a:off x="323755" y="2025738"/>
            <a:ext cx="10776937" cy="4059702"/>
            <a:chOff x="323755" y="2025738"/>
            <a:chExt cx="10776937" cy="4059702"/>
          </a:xfrm>
        </p:grpSpPr>
        <p:sp>
          <p:nvSpPr>
            <p:cNvPr id="3" name="Oval 2">
              <a:extLst>
                <a:ext uri="{FF2B5EF4-FFF2-40B4-BE49-F238E27FC236}">
                  <a16:creationId xmlns:a16="http://schemas.microsoft.com/office/drawing/2014/main" id="{AC56F748-1B49-4B6E-BCCC-53985C8B6F10}"/>
                </a:ext>
              </a:extLst>
            </p:cNvPr>
            <p:cNvSpPr/>
            <p:nvPr/>
          </p:nvSpPr>
          <p:spPr>
            <a:xfrm>
              <a:off x="323755" y="3401135"/>
              <a:ext cx="3555044" cy="7830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Deregistered</a:t>
              </a:r>
              <a:endParaRPr lang="en-IN" dirty="0"/>
            </a:p>
            <a:p>
              <a:pPr algn="ctr"/>
              <a:endParaRPr lang="en-IN" dirty="0"/>
            </a:p>
          </p:txBody>
        </p:sp>
        <p:sp>
          <p:nvSpPr>
            <p:cNvPr id="4" name="Oval 3">
              <a:extLst>
                <a:ext uri="{FF2B5EF4-FFF2-40B4-BE49-F238E27FC236}">
                  <a16:creationId xmlns:a16="http://schemas.microsoft.com/office/drawing/2014/main" id="{A9E4DBA5-A70C-4E32-80AA-877114738573}"/>
                </a:ext>
              </a:extLst>
            </p:cNvPr>
            <p:cNvSpPr/>
            <p:nvPr/>
          </p:nvSpPr>
          <p:spPr>
            <a:xfrm>
              <a:off x="3878799" y="5302355"/>
              <a:ext cx="3555044" cy="7830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DeRegisterInitalized</a:t>
              </a:r>
              <a:endParaRPr lang="en-IN" dirty="0"/>
            </a:p>
            <a:p>
              <a:pPr algn="ctr"/>
              <a:endParaRPr lang="en-IN" dirty="0"/>
            </a:p>
          </p:txBody>
        </p:sp>
        <p:sp>
          <p:nvSpPr>
            <p:cNvPr id="5" name="Oval 4">
              <a:extLst>
                <a:ext uri="{FF2B5EF4-FFF2-40B4-BE49-F238E27FC236}">
                  <a16:creationId xmlns:a16="http://schemas.microsoft.com/office/drawing/2014/main" id="{0565001A-A0A9-49C4-96A3-E16F19613FD9}"/>
                </a:ext>
              </a:extLst>
            </p:cNvPr>
            <p:cNvSpPr/>
            <p:nvPr/>
          </p:nvSpPr>
          <p:spPr>
            <a:xfrm>
              <a:off x="3878799" y="2025738"/>
              <a:ext cx="3555044" cy="7830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RegisterInitialized</a:t>
              </a:r>
              <a:endParaRPr lang="en-IN" dirty="0"/>
            </a:p>
            <a:p>
              <a:pPr algn="ctr"/>
              <a:endParaRPr lang="en-IN" dirty="0"/>
            </a:p>
          </p:txBody>
        </p:sp>
        <p:sp>
          <p:nvSpPr>
            <p:cNvPr id="6" name="Oval 5">
              <a:extLst>
                <a:ext uri="{FF2B5EF4-FFF2-40B4-BE49-F238E27FC236}">
                  <a16:creationId xmlns:a16="http://schemas.microsoft.com/office/drawing/2014/main" id="{3DDF720C-689D-4F19-A90B-3826DE32347F}"/>
                </a:ext>
              </a:extLst>
            </p:cNvPr>
            <p:cNvSpPr/>
            <p:nvPr/>
          </p:nvSpPr>
          <p:spPr>
            <a:xfrm>
              <a:off x="7545648" y="3401134"/>
              <a:ext cx="3555044" cy="7830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Registered</a:t>
              </a:r>
              <a:endParaRPr lang="en-IN" dirty="0"/>
            </a:p>
            <a:p>
              <a:pPr algn="ctr"/>
              <a:endParaRPr lang="en-IN" dirty="0"/>
            </a:p>
          </p:txBody>
        </p:sp>
        <p:cxnSp>
          <p:nvCxnSpPr>
            <p:cNvPr id="8" name="Straight Arrow Connector 7">
              <a:extLst>
                <a:ext uri="{FF2B5EF4-FFF2-40B4-BE49-F238E27FC236}">
                  <a16:creationId xmlns:a16="http://schemas.microsoft.com/office/drawing/2014/main" id="{A501C5FA-39CF-4322-9734-4BBC50523F51}"/>
                </a:ext>
              </a:extLst>
            </p:cNvPr>
            <p:cNvCxnSpPr>
              <a:cxnSpLocks/>
              <a:endCxn id="5" idx="2"/>
            </p:cNvCxnSpPr>
            <p:nvPr/>
          </p:nvCxnSpPr>
          <p:spPr>
            <a:xfrm flipV="1">
              <a:off x="2015412" y="2417281"/>
              <a:ext cx="1863387" cy="983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DF5EDCB-7E1D-410A-AF60-FAF482C5BC57}"/>
                </a:ext>
              </a:extLst>
            </p:cNvPr>
            <p:cNvCxnSpPr>
              <a:cxnSpLocks/>
              <a:stCxn id="5" idx="6"/>
              <a:endCxn id="6" idx="0"/>
            </p:cNvCxnSpPr>
            <p:nvPr/>
          </p:nvCxnSpPr>
          <p:spPr>
            <a:xfrm>
              <a:off x="7433843" y="2417281"/>
              <a:ext cx="1889327" cy="983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8002BB2-7102-4538-8C72-FC5997C36D80}"/>
                </a:ext>
              </a:extLst>
            </p:cNvPr>
            <p:cNvCxnSpPr>
              <a:cxnSpLocks/>
              <a:stCxn id="6" idx="4"/>
              <a:endCxn id="4" idx="7"/>
            </p:cNvCxnSpPr>
            <p:nvPr/>
          </p:nvCxnSpPr>
          <p:spPr>
            <a:xfrm flipH="1">
              <a:off x="6913219" y="4184219"/>
              <a:ext cx="2409951" cy="12328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20359F6-16B4-4CCA-A0A9-01EA06ACA1B6}"/>
                </a:ext>
              </a:extLst>
            </p:cNvPr>
            <p:cNvCxnSpPr>
              <a:cxnSpLocks/>
              <a:stCxn id="4" idx="2"/>
            </p:cNvCxnSpPr>
            <p:nvPr/>
          </p:nvCxnSpPr>
          <p:spPr>
            <a:xfrm flipH="1" flipV="1">
              <a:off x="1931437" y="4184220"/>
              <a:ext cx="1947362" cy="15096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3E0FB41D-AB05-4812-8E75-EB6CD4718FF7}"/>
                </a:ext>
              </a:extLst>
            </p:cNvPr>
            <p:cNvSpPr txBox="1"/>
            <p:nvPr/>
          </p:nvSpPr>
          <p:spPr>
            <a:xfrm>
              <a:off x="7544126" y="4616956"/>
              <a:ext cx="1204112" cy="369332"/>
            </a:xfrm>
            <a:prstGeom prst="rect">
              <a:avLst/>
            </a:prstGeom>
            <a:noFill/>
            <a:ln w="28575">
              <a:solidFill>
                <a:schemeClr val="tx1"/>
              </a:solidFill>
            </a:ln>
          </p:spPr>
          <p:txBody>
            <a:bodyPr wrap="none" rtlCol="0">
              <a:spAutoFit/>
            </a:bodyPr>
            <a:lstStyle/>
            <a:p>
              <a:r>
                <a:rPr lang="en-US" dirty="0" err="1"/>
                <a:t>DetachReq</a:t>
              </a:r>
              <a:endParaRPr lang="en-IN" dirty="0"/>
            </a:p>
          </p:txBody>
        </p:sp>
        <p:sp>
          <p:nvSpPr>
            <p:cNvPr id="22" name="TextBox 21">
              <a:extLst>
                <a:ext uri="{FF2B5EF4-FFF2-40B4-BE49-F238E27FC236}">
                  <a16:creationId xmlns:a16="http://schemas.microsoft.com/office/drawing/2014/main" id="{922B52E2-BDF6-4CD9-9C16-AA8744275B65}"/>
                </a:ext>
              </a:extLst>
            </p:cNvPr>
            <p:cNvSpPr txBox="1"/>
            <p:nvPr/>
          </p:nvSpPr>
          <p:spPr>
            <a:xfrm>
              <a:off x="2294762" y="2742252"/>
              <a:ext cx="1148135" cy="369332"/>
            </a:xfrm>
            <a:prstGeom prst="rect">
              <a:avLst/>
            </a:prstGeom>
            <a:noFill/>
            <a:ln w="28575">
              <a:solidFill>
                <a:schemeClr val="tx1"/>
              </a:solidFill>
            </a:ln>
          </p:spPr>
          <p:txBody>
            <a:bodyPr wrap="none" rtlCol="0">
              <a:spAutoFit/>
            </a:bodyPr>
            <a:lstStyle/>
            <a:p>
              <a:r>
                <a:rPr lang="en-US" dirty="0" err="1"/>
                <a:t>AttachReq</a:t>
              </a:r>
              <a:endParaRPr lang="en-IN" dirty="0"/>
            </a:p>
          </p:txBody>
        </p:sp>
        <p:sp>
          <p:nvSpPr>
            <p:cNvPr id="23" name="TextBox 22">
              <a:extLst>
                <a:ext uri="{FF2B5EF4-FFF2-40B4-BE49-F238E27FC236}">
                  <a16:creationId xmlns:a16="http://schemas.microsoft.com/office/drawing/2014/main" id="{7953FB56-F885-4F41-89B2-FFEE168BD3E3}"/>
                </a:ext>
              </a:extLst>
            </p:cNvPr>
            <p:cNvSpPr txBox="1"/>
            <p:nvPr/>
          </p:nvSpPr>
          <p:spPr>
            <a:xfrm>
              <a:off x="2408635" y="4947646"/>
              <a:ext cx="1564018" cy="369332"/>
            </a:xfrm>
            <a:prstGeom prst="rect">
              <a:avLst/>
            </a:prstGeom>
            <a:noFill/>
            <a:ln w="28575">
              <a:solidFill>
                <a:schemeClr val="tx1"/>
              </a:solidFill>
            </a:ln>
          </p:spPr>
          <p:txBody>
            <a:bodyPr wrap="none" rtlCol="0">
              <a:spAutoFit/>
            </a:bodyPr>
            <a:lstStyle/>
            <a:p>
              <a:r>
                <a:rPr lang="en-US" dirty="0" err="1"/>
                <a:t>DetachSuccess</a:t>
              </a:r>
              <a:endParaRPr lang="en-IN" dirty="0"/>
            </a:p>
          </p:txBody>
        </p:sp>
        <p:sp>
          <p:nvSpPr>
            <p:cNvPr id="24" name="TextBox 23">
              <a:extLst>
                <a:ext uri="{FF2B5EF4-FFF2-40B4-BE49-F238E27FC236}">
                  <a16:creationId xmlns:a16="http://schemas.microsoft.com/office/drawing/2014/main" id="{96ED6F01-D91B-48C2-823C-81E98FA3DCC1}"/>
                </a:ext>
              </a:extLst>
            </p:cNvPr>
            <p:cNvSpPr txBox="1"/>
            <p:nvPr/>
          </p:nvSpPr>
          <p:spPr>
            <a:xfrm>
              <a:off x="7433843" y="2550980"/>
              <a:ext cx="1508042" cy="369332"/>
            </a:xfrm>
            <a:prstGeom prst="rect">
              <a:avLst/>
            </a:prstGeom>
            <a:noFill/>
            <a:ln w="28575">
              <a:solidFill>
                <a:schemeClr val="tx1"/>
              </a:solidFill>
            </a:ln>
          </p:spPr>
          <p:txBody>
            <a:bodyPr wrap="none" rtlCol="0">
              <a:spAutoFit/>
            </a:bodyPr>
            <a:lstStyle/>
            <a:p>
              <a:r>
                <a:rPr lang="en-US" dirty="0" err="1"/>
                <a:t>AttachSuccess</a:t>
              </a:r>
              <a:endParaRPr lang="en-IN" dirty="0"/>
            </a:p>
          </p:txBody>
        </p:sp>
        <p:sp>
          <p:nvSpPr>
            <p:cNvPr id="25" name="TextBox 24">
              <a:extLst>
                <a:ext uri="{FF2B5EF4-FFF2-40B4-BE49-F238E27FC236}">
                  <a16:creationId xmlns:a16="http://schemas.microsoft.com/office/drawing/2014/main" id="{80B182A4-1401-42E0-A8DF-ABC9A5696471}"/>
                </a:ext>
              </a:extLst>
            </p:cNvPr>
            <p:cNvSpPr txBox="1"/>
            <p:nvPr/>
          </p:nvSpPr>
          <p:spPr>
            <a:xfrm>
              <a:off x="4127259" y="3059668"/>
              <a:ext cx="1473160" cy="369332"/>
            </a:xfrm>
            <a:prstGeom prst="rect">
              <a:avLst/>
            </a:prstGeom>
            <a:noFill/>
            <a:ln w="28575">
              <a:solidFill>
                <a:schemeClr val="tx1"/>
              </a:solidFill>
            </a:ln>
          </p:spPr>
          <p:txBody>
            <a:bodyPr wrap="none" rtlCol="0">
              <a:spAutoFit/>
            </a:bodyPr>
            <a:lstStyle/>
            <a:p>
              <a:r>
                <a:rPr lang="en-US" dirty="0" err="1"/>
                <a:t>AttachFaillure</a:t>
              </a:r>
              <a:endParaRPr lang="en-IN" dirty="0"/>
            </a:p>
          </p:txBody>
        </p:sp>
        <p:cxnSp>
          <p:nvCxnSpPr>
            <p:cNvPr id="26" name="Straight Arrow Connector 25">
              <a:extLst>
                <a:ext uri="{FF2B5EF4-FFF2-40B4-BE49-F238E27FC236}">
                  <a16:creationId xmlns:a16="http://schemas.microsoft.com/office/drawing/2014/main" id="{BF9884D5-36DE-4DF1-BE7B-15AD0205C4FE}"/>
                </a:ext>
              </a:extLst>
            </p:cNvPr>
            <p:cNvCxnSpPr>
              <a:cxnSpLocks/>
              <a:stCxn id="5" idx="4"/>
              <a:endCxn id="3" idx="6"/>
            </p:cNvCxnSpPr>
            <p:nvPr/>
          </p:nvCxnSpPr>
          <p:spPr>
            <a:xfrm flipH="1">
              <a:off x="3878799" y="2808823"/>
              <a:ext cx="1777522" cy="983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68186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576F1-116E-4ECC-A096-F95C428027B1}"/>
              </a:ext>
            </a:extLst>
          </p:cNvPr>
          <p:cNvSpPr>
            <a:spLocks noGrp="1"/>
          </p:cNvSpPr>
          <p:nvPr>
            <p:ph type="title"/>
          </p:nvPr>
        </p:nvSpPr>
        <p:spPr>
          <a:xfrm>
            <a:off x="838200" y="365125"/>
            <a:ext cx="10515600" cy="922499"/>
          </a:xfrm>
          <a:solidFill>
            <a:schemeClr val="accent1">
              <a:lumMod val="40000"/>
              <a:lumOff val="60000"/>
            </a:schemeClr>
          </a:solidFill>
        </p:spPr>
        <p:txBody>
          <a:bodyPr/>
          <a:lstStyle/>
          <a:p>
            <a:r>
              <a:rPr lang="en-US" dirty="0"/>
              <a:t>Event Processing</a:t>
            </a:r>
            <a:endParaRPr lang="en-IN" dirty="0"/>
          </a:p>
        </p:txBody>
      </p:sp>
      <p:sp>
        <p:nvSpPr>
          <p:cNvPr id="3" name="Content Placeholder 2">
            <a:extLst>
              <a:ext uri="{FF2B5EF4-FFF2-40B4-BE49-F238E27FC236}">
                <a16:creationId xmlns:a16="http://schemas.microsoft.com/office/drawing/2014/main" id="{FD146D54-3E27-4F29-A333-3D0F524F5761}"/>
              </a:ext>
            </a:extLst>
          </p:cNvPr>
          <p:cNvSpPr>
            <a:spLocks noGrp="1"/>
          </p:cNvSpPr>
          <p:nvPr>
            <p:ph idx="1"/>
          </p:nvPr>
        </p:nvSpPr>
        <p:spPr>
          <a:xfrm>
            <a:off x="838200" y="1492898"/>
            <a:ext cx="10515600" cy="4917233"/>
          </a:xfrm>
          <a:solidFill>
            <a:schemeClr val="accent1">
              <a:lumMod val="20000"/>
              <a:lumOff val="80000"/>
            </a:schemeClr>
          </a:solidFill>
        </p:spPr>
        <p:txBody>
          <a:bodyPr>
            <a:noAutofit/>
          </a:bodyPr>
          <a:lstStyle/>
          <a:p>
            <a:pPr lvl="0"/>
            <a:r>
              <a:rPr lang="en-IN" sz="1650" dirty="0"/>
              <a:t>Perform message level validation. Validate certain fields in the message based on message/event type. No subscriber required for this type of basic validation.</a:t>
            </a:r>
          </a:p>
          <a:p>
            <a:pPr lvl="0"/>
            <a:r>
              <a:rPr lang="en-IN" sz="1650" dirty="0"/>
              <a:t>Find the subscriber in the cache using the id found in the message. Id depends on message type. </a:t>
            </a:r>
          </a:p>
          <a:p>
            <a:pPr lvl="0"/>
            <a:r>
              <a:rPr lang="en-IN" sz="1650" dirty="0"/>
              <a:t>If not found then get the subscriber from the database</a:t>
            </a:r>
          </a:p>
          <a:p>
            <a:pPr lvl="0"/>
            <a:r>
              <a:rPr lang="en-IN" sz="1650" dirty="0"/>
              <a:t>If subscriber not found then create subscriber or reject message</a:t>
            </a:r>
          </a:p>
          <a:p>
            <a:pPr lvl="0"/>
            <a:r>
              <a:rPr lang="en-IN" sz="1650" dirty="0"/>
              <a:t>Subscriber-&gt;</a:t>
            </a:r>
            <a:r>
              <a:rPr lang="en-IN" sz="1650" dirty="0" err="1"/>
              <a:t>getCurrentEMMState</a:t>
            </a:r>
            <a:r>
              <a:rPr lang="en-IN" sz="1650" dirty="0"/>
              <a:t>()-&gt;</a:t>
            </a:r>
            <a:r>
              <a:rPr lang="en-IN" sz="1650" dirty="0" err="1"/>
              <a:t>handleEventX</a:t>
            </a:r>
            <a:r>
              <a:rPr lang="en-IN" sz="1650" dirty="0"/>
              <a:t>(subscriber, message)</a:t>
            </a:r>
          </a:p>
          <a:p>
            <a:pPr lvl="0"/>
            <a:r>
              <a:rPr lang="en-IN" sz="1650" dirty="0"/>
              <a:t>Reject/drop the message in bad state and log the message</a:t>
            </a:r>
          </a:p>
          <a:p>
            <a:pPr lvl="0"/>
            <a:r>
              <a:rPr lang="en-IN" sz="1650" dirty="0"/>
              <a:t>Perform advance validation on the message. Message content can be validated against the subscriber content.</a:t>
            </a:r>
          </a:p>
          <a:p>
            <a:pPr lvl="0"/>
            <a:r>
              <a:rPr lang="en-IN" sz="1650" dirty="0"/>
              <a:t>Create Procedure.  Copy/set the references in the procedure.</a:t>
            </a:r>
          </a:p>
          <a:p>
            <a:pPr lvl="0"/>
            <a:r>
              <a:rPr lang="en-IN" sz="1650" dirty="0"/>
              <a:t>Subscriber-&gt;</a:t>
            </a:r>
            <a:r>
              <a:rPr lang="en-IN" sz="1650" dirty="0" err="1"/>
              <a:t>startProcedure</a:t>
            </a:r>
            <a:r>
              <a:rPr lang="en-IN" sz="1650" dirty="0"/>
              <a:t>(proc);</a:t>
            </a:r>
          </a:p>
          <a:p>
            <a:pPr lvl="0"/>
            <a:r>
              <a:rPr lang="en-IN" sz="1650" dirty="0"/>
              <a:t>Add the proc if no proc is active. Or add the proc the in pending list if cant started right away. Proc-&gt;</a:t>
            </a:r>
            <a:r>
              <a:rPr lang="en-IN" sz="1650" dirty="0" err="1"/>
              <a:t>startProcedure</a:t>
            </a:r>
            <a:r>
              <a:rPr lang="en-IN" sz="1650" dirty="0"/>
              <a:t>()</a:t>
            </a:r>
          </a:p>
          <a:p>
            <a:pPr lvl="0"/>
            <a:r>
              <a:rPr lang="en-IN" sz="1650" dirty="0"/>
              <a:t>Procedure moves through multiple states depending on the procedure type. Once procedure is finished feedback is given to the subscriber/</a:t>
            </a:r>
            <a:r>
              <a:rPr lang="en-IN" sz="1650" dirty="0" err="1"/>
              <a:t>pdn</a:t>
            </a:r>
            <a:r>
              <a:rPr lang="en-IN" sz="1650" dirty="0"/>
              <a:t>/bearer </a:t>
            </a:r>
            <a:r>
              <a:rPr lang="en-IN" sz="1650" dirty="0" err="1"/>
              <a:t>fsm</a:t>
            </a:r>
            <a:r>
              <a:rPr lang="en-IN" sz="1650" dirty="0"/>
              <a:t> that procedure is finished.  Once procedure is finished, start pending procedure if any.</a:t>
            </a:r>
          </a:p>
          <a:p>
            <a:r>
              <a:rPr lang="en-IN" sz="1650" dirty="0"/>
              <a:t>After procedure is finished we can save subscriber to database/external-storage.</a:t>
            </a:r>
          </a:p>
        </p:txBody>
      </p:sp>
    </p:spTree>
    <p:extLst>
      <p:ext uri="{BB962C8B-B14F-4D97-AF65-F5344CB8AC3E}">
        <p14:creationId xmlns:p14="http://schemas.microsoft.com/office/powerpoint/2010/main" val="2100267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576F1-116E-4ECC-A096-F95C428027B1}"/>
              </a:ext>
            </a:extLst>
          </p:cNvPr>
          <p:cNvSpPr>
            <a:spLocks noGrp="1"/>
          </p:cNvSpPr>
          <p:nvPr>
            <p:ph type="title"/>
          </p:nvPr>
        </p:nvSpPr>
        <p:spPr>
          <a:xfrm>
            <a:off x="838200" y="365125"/>
            <a:ext cx="10515600" cy="922499"/>
          </a:xfrm>
          <a:solidFill>
            <a:schemeClr val="accent1">
              <a:lumMod val="40000"/>
              <a:lumOff val="60000"/>
            </a:schemeClr>
          </a:solidFill>
        </p:spPr>
        <p:txBody>
          <a:bodyPr/>
          <a:lstStyle/>
          <a:p>
            <a:r>
              <a:rPr lang="en-US" dirty="0"/>
              <a:t>Procedures</a:t>
            </a:r>
            <a:endParaRPr lang="en-IN" dirty="0"/>
          </a:p>
        </p:txBody>
      </p:sp>
      <p:sp>
        <p:nvSpPr>
          <p:cNvPr id="3" name="Content Placeholder 2">
            <a:extLst>
              <a:ext uri="{FF2B5EF4-FFF2-40B4-BE49-F238E27FC236}">
                <a16:creationId xmlns:a16="http://schemas.microsoft.com/office/drawing/2014/main" id="{FD146D54-3E27-4F29-A333-3D0F524F5761}"/>
              </a:ext>
            </a:extLst>
          </p:cNvPr>
          <p:cNvSpPr>
            <a:spLocks noGrp="1"/>
          </p:cNvSpPr>
          <p:nvPr>
            <p:ph idx="1"/>
          </p:nvPr>
        </p:nvSpPr>
        <p:spPr>
          <a:xfrm>
            <a:off x="838200" y="1492898"/>
            <a:ext cx="10515600" cy="4917233"/>
          </a:xfrm>
          <a:solidFill>
            <a:schemeClr val="accent1">
              <a:lumMod val="20000"/>
              <a:lumOff val="80000"/>
            </a:schemeClr>
          </a:solidFill>
        </p:spPr>
        <p:txBody>
          <a:bodyPr>
            <a:noAutofit/>
          </a:bodyPr>
          <a:lstStyle/>
          <a:p>
            <a:pPr lvl="0"/>
            <a:r>
              <a:rPr lang="en-IN" sz="2400" dirty="0"/>
              <a:t>Procedure is the class/structure which holds all the temporary information. And once procedure is finished, its content is saved from procedure to subscriber.</a:t>
            </a:r>
          </a:p>
          <a:p>
            <a:pPr lvl="0"/>
            <a:r>
              <a:rPr lang="en-IN" sz="2400" dirty="0"/>
              <a:t>Procedure is something which moves from one state to other. Once procedure is finished, subscriber data is updated based on the procedure output. </a:t>
            </a:r>
          </a:p>
          <a:p>
            <a:pPr lvl="0"/>
            <a:r>
              <a:rPr lang="en-IN" sz="2400" dirty="0"/>
              <a:t>Typically single procedure may lead to multiple procedures and keeping parent/child relation in the procedure helps. Parent waits for all child procedures to be finished.  </a:t>
            </a:r>
          </a:p>
          <a:p>
            <a:pPr lvl="0"/>
            <a:r>
              <a:rPr lang="en-IN" sz="2400" dirty="0"/>
              <a:t>After every proc is finished, give feedback to parent procedure if any or feedback is given to subscriber about the completion of the procedure. This causes procedure to terminate and take up other procedure for execution.   </a:t>
            </a:r>
          </a:p>
          <a:p>
            <a:pPr lvl="0"/>
            <a:r>
              <a:rPr lang="en-IN" sz="2400" dirty="0"/>
              <a:t>If any procedure fails then perform failure action by doing local action. Procedure failure may trigger subscriber </a:t>
            </a:r>
            <a:r>
              <a:rPr lang="en-IN" sz="2400" dirty="0" err="1"/>
              <a:t>cleanup</a:t>
            </a:r>
            <a:r>
              <a:rPr lang="en-IN" sz="2400" dirty="0"/>
              <a:t> or just rejection of the procedure by sending reject response.</a:t>
            </a:r>
          </a:p>
        </p:txBody>
      </p:sp>
    </p:spTree>
    <p:extLst>
      <p:ext uri="{BB962C8B-B14F-4D97-AF65-F5344CB8AC3E}">
        <p14:creationId xmlns:p14="http://schemas.microsoft.com/office/powerpoint/2010/main" val="1620059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576F1-116E-4ECC-A096-F95C428027B1}"/>
              </a:ext>
            </a:extLst>
          </p:cNvPr>
          <p:cNvSpPr>
            <a:spLocks noGrp="1"/>
          </p:cNvSpPr>
          <p:nvPr>
            <p:ph type="title"/>
          </p:nvPr>
        </p:nvSpPr>
        <p:spPr>
          <a:xfrm>
            <a:off x="838200" y="365125"/>
            <a:ext cx="10515600" cy="922499"/>
          </a:xfrm>
          <a:solidFill>
            <a:schemeClr val="accent1">
              <a:lumMod val="40000"/>
              <a:lumOff val="60000"/>
            </a:schemeClr>
          </a:solidFill>
        </p:spPr>
        <p:txBody>
          <a:bodyPr/>
          <a:lstStyle/>
          <a:p>
            <a:r>
              <a:rPr lang="en-US" dirty="0"/>
              <a:t>Attach Procedures (Parent Procedure)</a:t>
            </a:r>
            <a:endParaRPr lang="en-IN" dirty="0"/>
          </a:p>
        </p:txBody>
      </p:sp>
      <p:sp>
        <p:nvSpPr>
          <p:cNvPr id="3" name="Content Placeholder 2">
            <a:extLst>
              <a:ext uri="{FF2B5EF4-FFF2-40B4-BE49-F238E27FC236}">
                <a16:creationId xmlns:a16="http://schemas.microsoft.com/office/drawing/2014/main" id="{FD146D54-3E27-4F29-A333-3D0F524F5761}"/>
              </a:ext>
            </a:extLst>
          </p:cNvPr>
          <p:cNvSpPr>
            <a:spLocks noGrp="1"/>
          </p:cNvSpPr>
          <p:nvPr>
            <p:ph idx="1"/>
          </p:nvPr>
        </p:nvSpPr>
        <p:spPr>
          <a:xfrm>
            <a:off x="838200" y="1492898"/>
            <a:ext cx="10515600" cy="4917233"/>
          </a:xfrm>
          <a:solidFill>
            <a:schemeClr val="accent1">
              <a:lumMod val="20000"/>
              <a:lumOff val="80000"/>
            </a:schemeClr>
          </a:solidFill>
        </p:spPr>
        <p:txBody>
          <a:bodyPr>
            <a:noAutofit/>
          </a:bodyPr>
          <a:lstStyle/>
          <a:p>
            <a:pPr lvl="0"/>
            <a:r>
              <a:rPr lang="en-IN" sz="2000" b="1" dirty="0"/>
              <a:t>Create Child Procedure</a:t>
            </a:r>
            <a:r>
              <a:rPr lang="en-IN" sz="2000" dirty="0"/>
              <a:t>: </a:t>
            </a:r>
          </a:p>
          <a:p>
            <a:pPr lvl="1"/>
            <a:r>
              <a:rPr lang="en-IN" sz="2000" dirty="0"/>
              <a:t>Subscriber Data fetch procedure</a:t>
            </a:r>
          </a:p>
          <a:p>
            <a:pPr lvl="1"/>
            <a:r>
              <a:rPr lang="en-IN" sz="2000" dirty="0"/>
              <a:t>Security Procedure</a:t>
            </a:r>
          </a:p>
          <a:p>
            <a:pPr lvl="1"/>
            <a:r>
              <a:rPr lang="en-IN" sz="2000" dirty="0"/>
              <a:t>Update Location Procedure</a:t>
            </a:r>
          </a:p>
          <a:p>
            <a:pPr lvl="1"/>
            <a:r>
              <a:rPr lang="en-IN" sz="2000" dirty="0"/>
              <a:t>Session Management Procedure</a:t>
            </a:r>
          </a:p>
          <a:p>
            <a:pPr lvl="0"/>
            <a:r>
              <a:rPr lang="en-IN" sz="2000" b="1" dirty="0"/>
              <a:t>Attach Procedure States</a:t>
            </a:r>
            <a:r>
              <a:rPr lang="en-IN" sz="2000" dirty="0"/>
              <a:t> : </a:t>
            </a:r>
          </a:p>
          <a:p>
            <a:pPr lvl="1"/>
            <a:r>
              <a:rPr lang="en-IN" sz="2000" dirty="0"/>
              <a:t>Idle</a:t>
            </a:r>
          </a:p>
          <a:p>
            <a:pPr lvl="1"/>
            <a:r>
              <a:rPr lang="en-IN" sz="2000" dirty="0" err="1"/>
              <a:t>WaitForSubDataFetchProcRsp</a:t>
            </a:r>
            <a:endParaRPr lang="en-IN" sz="2000" dirty="0"/>
          </a:p>
          <a:p>
            <a:pPr lvl="1"/>
            <a:r>
              <a:rPr lang="en-IN" sz="2000" dirty="0" err="1"/>
              <a:t>WaitForSecurityProcRsp</a:t>
            </a:r>
            <a:endParaRPr lang="en-IN" sz="2000" dirty="0"/>
          </a:p>
          <a:p>
            <a:pPr lvl="1"/>
            <a:r>
              <a:rPr lang="en-IN" sz="2000" dirty="0" err="1"/>
              <a:t>WaitForUpdLocProcRsp</a:t>
            </a:r>
            <a:endParaRPr lang="en-IN" sz="2000" dirty="0"/>
          </a:p>
          <a:p>
            <a:pPr lvl="1"/>
            <a:r>
              <a:rPr lang="en-IN" sz="2000" dirty="0" err="1"/>
              <a:t>WaitForAttachComplete</a:t>
            </a:r>
            <a:endParaRPr lang="en-IN" sz="2000" dirty="0"/>
          </a:p>
          <a:p>
            <a:pPr lvl="1"/>
            <a:r>
              <a:rPr lang="en-IN" sz="2000" dirty="0" err="1"/>
              <a:t>WaitForSMProcRsp</a:t>
            </a:r>
            <a:endParaRPr lang="en-IN" sz="2000" dirty="0"/>
          </a:p>
          <a:p>
            <a:pPr lvl="1"/>
            <a:r>
              <a:rPr lang="en-IN" sz="2000" dirty="0"/>
              <a:t>Active</a:t>
            </a:r>
          </a:p>
          <a:p>
            <a:pPr lvl="0"/>
            <a:endParaRPr lang="en-IN" sz="2400" dirty="0"/>
          </a:p>
        </p:txBody>
      </p:sp>
    </p:spTree>
    <p:extLst>
      <p:ext uri="{BB962C8B-B14F-4D97-AF65-F5344CB8AC3E}">
        <p14:creationId xmlns:p14="http://schemas.microsoft.com/office/powerpoint/2010/main" val="2550330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 name="Group 80">
            <a:extLst>
              <a:ext uri="{FF2B5EF4-FFF2-40B4-BE49-F238E27FC236}">
                <a16:creationId xmlns:a16="http://schemas.microsoft.com/office/drawing/2014/main" id="{A1DAA191-C8E7-48F3-B2E1-2C8B808197A3}"/>
              </a:ext>
            </a:extLst>
          </p:cNvPr>
          <p:cNvGrpSpPr/>
          <p:nvPr/>
        </p:nvGrpSpPr>
        <p:grpSpPr>
          <a:xfrm>
            <a:off x="737413" y="1552767"/>
            <a:ext cx="10455917" cy="5094467"/>
            <a:chOff x="925129" y="190498"/>
            <a:chExt cx="10455917" cy="5094467"/>
          </a:xfrm>
        </p:grpSpPr>
        <p:sp>
          <p:nvSpPr>
            <p:cNvPr id="4" name="Oval 3">
              <a:extLst>
                <a:ext uri="{FF2B5EF4-FFF2-40B4-BE49-F238E27FC236}">
                  <a16:creationId xmlns:a16="http://schemas.microsoft.com/office/drawing/2014/main" id="{7070E6C5-D09F-47D8-8A1A-71B2B8B4F11B}"/>
                </a:ext>
              </a:extLst>
            </p:cNvPr>
            <p:cNvSpPr/>
            <p:nvPr/>
          </p:nvSpPr>
          <p:spPr>
            <a:xfrm>
              <a:off x="925129" y="1169316"/>
              <a:ext cx="2481649" cy="7830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t>WaitForSubDataFetchProcRsp</a:t>
              </a:r>
              <a:endParaRPr lang="en-IN" dirty="0"/>
            </a:p>
            <a:p>
              <a:pPr algn="ctr"/>
              <a:endParaRPr lang="en-IN" dirty="0"/>
            </a:p>
          </p:txBody>
        </p:sp>
        <p:sp>
          <p:nvSpPr>
            <p:cNvPr id="5" name="Oval 4">
              <a:extLst>
                <a:ext uri="{FF2B5EF4-FFF2-40B4-BE49-F238E27FC236}">
                  <a16:creationId xmlns:a16="http://schemas.microsoft.com/office/drawing/2014/main" id="{472E3AC5-DFFB-4AE8-9604-C86D46A814C6}"/>
                </a:ext>
              </a:extLst>
            </p:cNvPr>
            <p:cNvSpPr/>
            <p:nvPr/>
          </p:nvSpPr>
          <p:spPr>
            <a:xfrm>
              <a:off x="942045" y="2665758"/>
              <a:ext cx="2464734" cy="7693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init</a:t>
              </a:r>
              <a:endParaRPr lang="en-IN" dirty="0"/>
            </a:p>
          </p:txBody>
        </p:sp>
        <p:sp>
          <p:nvSpPr>
            <p:cNvPr id="6" name="Oval 5">
              <a:extLst>
                <a:ext uri="{FF2B5EF4-FFF2-40B4-BE49-F238E27FC236}">
                  <a16:creationId xmlns:a16="http://schemas.microsoft.com/office/drawing/2014/main" id="{A0A8652D-60F1-4EDC-A62F-945F733A4869}"/>
                </a:ext>
              </a:extLst>
            </p:cNvPr>
            <p:cNvSpPr/>
            <p:nvPr/>
          </p:nvSpPr>
          <p:spPr>
            <a:xfrm>
              <a:off x="4480173" y="190498"/>
              <a:ext cx="3555043" cy="7693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t>WaitForSecurityProcRsp</a:t>
              </a:r>
              <a:endParaRPr lang="en-IN" dirty="0"/>
            </a:p>
          </p:txBody>
        </p:sp>
        <p:sp>
          <p:nvSpPr>
            <p:cNvPr id="7" name="Oval 6">
              <a:extLst>
                <a:ext uri="{FF2B5EF4-FFF2-40B4-BE49-F238E27FC236}">
                  <a16:creationId xmlns:a16="http://schemas.microsoft.com/office/drawing/2014/main" id="{8D432A33-4B68-4582-9435-D13872E75DAA}"/>
                </a:ext>
              </a:extLst>
            </p:cNvPr>
            <p:cNvSpPr/>
            <p:nvPr/>
          </p:nvSpPr>
          <p:spPr>
            <a:xfrm>
              <a:off x="8248492" y="1188336"/>
              <a:ext cx="3132554" cy="7693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t>WaitForUpdLocProcRsp</a:t>
              </a:r>
              <a:endParaRPr lang="en-IN" dirty="0"/>
            </a:p>
          </p:txBody>
        </p:sp>
        <p:sp>
          <p:nvSpPr>
            <p:cNvPr id="8" name="Oval 7">
              <a:extLst>
                <a:ext uri="{FF2B5EF4-FFF2-40B4-BE49-F238E27FC236}">
                  <a16:creationId xmlns:a16="http://schemas.microsoft.com/office/drawing/2014/main" id="{615B16CA-3B14-4A27-AC31-86FBEC063BB7}"/>
                </a:ext>
              </a:extLst>
            </p:cNvPr>
            <p:cNvSpPr/>
            <p:nvPr/>
          </p:nvSpPr>
          <p:spPr>
            <a:xfrm>
              <a:off x="4506194" y="4515566"/>
              <a:ext cx="3555043" cy="7693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t>WaitForSMProcRsp</a:t>
              </a:r>
              <a:endParaRPr lang="en-IN" dirty="0"/>
            </a:p>
          </p:txBody>
        </p:sp>
        <p:cxnSp>
          <p:nvCxnSpPr>
            <p:cNvPr id="10" name="Straight Arrow Connector 9">
              <a:extLst>
                <a:ext uri="{FF2B5EF4-FFF2-40B4-BE49-F238E27FC236}">
                  <a16:creationId xmlns:a16="http://schemas.microsoft.com/office/drawing/2014/main" id="{FDD4D940-240D-40DF-8668-69A08830D071}"/>
                </a:ext>
              </a:extLst>
            </p:cNvPr>
            <p:cNvCxnSpPr>
              <a:cxnSpLocks/>
              <a:stCxn id="4" idx="0"/>
              <a:endCxn id="6" idx="2"/>
            </p:cNvCxnSpPr>
            <p:nvPr/>
          </p:nvCxnSpPr>
          <p:spPr>
            <a:xfrm flipV="1">
              <a:off x="2165954" y="575198"/>
              <a:ext cx="2314219" cy="5941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EDEEEBD7-D126-4EC5-B78E-0DA11B393E1C}"/>
                </a:ext>
              </a:extLst>
            </p:cNvPr>
            <p:cNvCxnSpPr>
              <a:cxnSpLocks/>
              <a:stCxn id="5" idx="0"/>
              <a:endCxn id="4" idx="4"/>
            </p:cNvCxnSpPr>
            <p:nvPr/>
          </p:nvCxnSpPr>
          <p:spPr>
            <a:xfrm flipH="1" flipV="1">
              <a:off x="2165954" y="1952401"/>
              <a:ext cx="8458" cy="7133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EF27F84-E2F0-4CCD-B760-5894A08AE871}"/>
                </a:ext>
              </a:extLst>
            </p:cNvPr>
            <p:cNvCxnSpPr>
              <a:cxnSpLocks/>
              <a:stCxn id="6" idx="5"/>
              <a:endCxn id="7" idx="0"/>
            </p:cNvCxnSpPr>
            <p:nvPr/>
          </p:nvCxnSpPr>
          <p:spPr>
            <a:xfrm>
              <a:off x="7514592" y="847221"/>
              <a:ext cx="2300177" cy="3411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AEA07CC-88E4-41A1-802D-73A565B7278C}"/>
                </a:ext>
              </a:extLst>
            </p:cNvPr>
            <p:cNvCxnSpPr>
              <a:cxnSpLocks/>
              <a:stCxn id="34" idx="4"/>
              <a:endCxn id="8" idx="6"/>
            </p:cNvCxnSpPr>
            <p:nvPr/>
          </p:nvCxnSpPr>
          <p:spPr>
            <a:xfrm flipH="1">
              <a:off x="8061237" y="3662153"/>
              <a:ext cx="1781961" cy="12381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EB0D3A77-2715-4355-A045-74B5192E4B77}"/>
                </a:ext>
              </a:extLst>
            </p:cNvPr>
            <p:cNvSpPr/>
            <p:nvPr/>
          </p:nvSpPr>
          <p:spPr>
            <a:xfrm>
              <a:off x="8305349" y="2892754"/>
              <a:ext cx="3075697" cy="7693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t>WaitForAttachComplete</a:t>
              </a:r>
              <a:endParaRPr lang="en-IN" dirty="0"/>
            </a:p>
          </p:txBody>
        </p:sp>
        <p:cxnSp>
          <p:nvCxnSpPr>
            <p:cNvPr id="44" name="Straight Arrow Connector 43">
              <a:extLst>
                <a:ext uri="{FF2B5EF4-FFF2-40B4-BE49-F238E27FC236}">
                  <a16:creationId xmlns:a16="http://schemas.microsoft.com/office/drawing/2014/main" id="{77D8AA69-F732-4A32-9834-9AA7CE0D6570}"/>
                </a:ext>
              </a:extLst>
            </p:cNvPr>
            <p:cNvCxnSpPr>
              <a:cxnSpLocks/>
              <a:stCxn id="7" idx="4"/>
              <a:endCxn id="34" idx="0"/>
            </p:cNvCxnSpPr>
            <p:nvPr/>
          </p:nvCxnSpPr>
          <p:spPr>
            <a:xfrm>
              <a:off x="9814769" y="1957735"/>
              <a:ext cx="28429" cy="9350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Oval 49">
              <a:extLst>
                <a:ext uri="{FF2B5EF4-FFF2-40B4-BE49-F238E27FC236}">
                  <a16:creationId xmlns:a16="http://schemas.microsoft.com/office/drawing/2014/main" id="{FF0112F1-6BB7-4DE5-887D-8545B0920818}"/>
                </a:ext>
              </a:extLst>
            </p:cNvPr>
            <p:cNvSpPr/>
            <p:nvPr/>
          </p:nvSpPr>
          <p:spPr>
            <a:xfrm>
              <a:off x="1000126" y="3896509"/>
              <a:ext cx="2481649" cy="7693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Active</a:t>
              </a:r>
              <a:endParaRPr lang="en-IN" dirty="0"/>
            </a:p>
          </p:txBody>
        </p:sp>
        <p:cxnSp>
          <p:nvCxnSpPr>
            <p:cNvPr id="57" name="Straight Arrow Connector 56">
              <a:extLst>
                <a:ext uri="{FF2B5EF4-FFF2-40B4-BE49-F238E27FC236}">
                  <a16:creationId xmlns:a16="http://schemas.microsoft.com/office/drawing/2014/main" id="{D0E44381-788D-4039-B9BB-EB531A4A53DC}"/>
                </a:ext>
              </a:extLst>
            </p:cNvPr>
            <p:cNvCxnSpPr>
              <a:cxnSpLocks/>
              <a:stCxn id="8" idx="2"/>
              <a:endCxn id="50" idx="5"/>
            </p:cNvCxnSpPr>
            <p:nvPr/>
          </p:nvCxnSpPr>
          <p:spPr>
            <a:xfrm flipH="1" flipV="1">
              <a:off x="3118346" y="4553232"/>
              <a:ext cx="1387848" cy="3470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82" name="Title 81">
            <a:extLst>
              <a:ext uri="{FF2B5EF4-FFF2-40B4-BE49-F238E27FC236}">
                <a16:creationId xmlns:a16="http://schemas.microsoft.com/office/drawing/2014/main" id="{FF0E0E01-2DB6-4A55-8D7F-3AE7F63D51F6}"/>
              </a:ext>
            </a:extLst>
          </p:cNvPr>
          <p:cNvSpPr>
            <a:spLocks noGrp="1"/>
          </p:cNvSpPr>
          <p:nvPr>
            <p:ph type="title"/>
          </p:nvPr>
        </p:nvSpPr>
        <p:spPr>
          <a:xfrm>
            <a:off x="838200" y="365125"/>
            <a:ext cx="10515600" cy="733619"/>
          </a:xfrm>
          <a:solidFill>
            <a:schemeClr val="accent1">
              <a:lumMod val="40000"/>
              <a:lumOff val="60000"/>
            </a:schemeClr>
          </a:solidFill>
        </p:spPr>
        <p:txBody>
          <a:bodyPr/>
          <a:lstStyle/>
          <a:p>
            <a:pPr algn="ctr"/>
            <a:r>
              <a:rPr lang="en-US" dirty="0"/>
              <a:t>Attach (Parent Procedure)</a:t>
            </a:r>
            <a:endParaRPr lang="en-IN" dirty="0"/>
          </a:p>
        </p:txBody>
      </p:sp>
    </p:spTree>
    <p:extLst>
      <p:ext uri="{BB962C8B-B14F-4D97-AF65-F5344CB8AC3E}">
        <p14:creationId xmlns:p14="http://schemas.microsoft.com/office/powerpoint/2010/main" val="1220568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7F35B-6079-489A-804A-4F81D8B21157}"/>
              </a:ext>
            </a:extLst>
          </p:cNvPr>
          <p:cNvSpPr>
            <a:spLocks noGrp="1"/>
          </p:cNvSpPr>
          <p:nvPr>
            <p:ph type="title"/>
          </p:nvPr>
        </p:nvSpPr>
        <p:spPr>
          <a:xfrm>
            <a:off x="623596" y="499396"/>
            <a:ext cx="10515600" cy="984704"/>
          </a:xfrm>
          <a:solidFill>
            <a:schemeClr val="accent1">
              <a:lumMod val="40000"/>
              <a:lumOff val="60000"/>
            </a:schemeClr>
          </a:solidFill>
        </p:spPr>
        <p:txBody>
          <a:bodyPr>
            <a:normAutofit/>
          </a:bodyPr>
          <a:lstStyle/>
          <a:p>
            <a:pPr algn="ctr"/>
            <a:r>
              <a:rPr lang="en-US" dirty="0"/>
              <a:t>Authentication Procedure(Child Procedure)</a:t>
            </a:r>
            <a:endParaRPr lang="en-IN" dirty="0"/>
          </a:p>
        </p:txBody>
      </p:sp>
      <p:grpSp>
        <p:nvGrpSpPr>
          <p:cNvPr id="21" name="Group 20">
            <a:extLst>
              <a:ext uri="{FF2B5EF4-FFF2-40B4-BE49-F238E27FC236}">
                <a16:creationId xmlns:a16="http://schemas.microsoft.com/office/drawing/2014/main" id="{BA4D3723-9919-444A-BEDB-5DC126221502}"/>
              </a:ext>
            </a:extLst>
          </p:cNvPr>
          <p:cNvGrpSpPr/>
          <p:nvPr/>
        </p:nvGrpSpPr>
        <p:grpSpPr>
          <a:xfrm>
            <a:off x="1138334" y="2307350"/>
            <a:ext cx="9299443" cy="2366085"/>
            <a:chOff x="1367081" y="1502230"/>
            <a:chExt cx="9299443" cy="2366085"/>
          </a:xfrm>
        </p:grpSpPr>
        <p:sp>
          <p:nvSpPr>
            <p:cNvPr id="3" name="Oval 2">
              <a:extLst>
                <a:ext uri="{FF2B5EF4-FFF2-40B4-BE49-F238E27FC236}">
                  <a16:creationId xmlns:a16="http://schemas.microsoft.com/office/drawing/2014/main" id="{0845F7BE-F38E-4641-AC63-C4B1BA548F1B}"/>
                </a:ext>
              </a:extLst>
            </p:cNvPr>
            <p:cNvSpPr/>
            <p:nvPr/>
          </p:nvSpPr>
          <p:spPr>
            <a:xfrm>
              <a:off x="1367081" y="2606230"/>
              <a:ext cx="3056004" cy="7830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Init</a:t>
              </a:r>
              <a:endParaRPr lang="en-IN" dirty="0"/>
            </a:p>
            <a:p>
              <a:pPr algn="ctr"/>
              <a:endParaRPr lang="en-IN" dirty="0"/>
            </a:p>
          </p:txBody>
        </p:sp>
        <p:grpSp>
          <p:nvGrpSpPr>
            <p:cNvPr id="18" name="Group 17">
              <a:extLst>
                <a:ext uri="{FF2B5EF4-FFF2-40B4-BE49-F238E27FC236}">
                  <a16:creationId xmlns:a16="http://schemas.microsoft.com/office/drawing/2014/main" id="{556720E6-6ABA-4D4F-BB95-07F68C0DDA0C}"/>
                </a:ext>
              </a:extLst>
            </p:cNvPr>
            <p:cNvGrpSpPr/>
            <p:nvPr/>
          </p:nvGrpSpPr>
          <p:grpSpPr>
            <a:xfrm>
              <a:off x="2895083" y="1502230"/>
              <a:ext cx="7771441" cy="2366085"/>
              <a:chOff x="2895083" y="1502230"/>
              <a:chExt cx="7771441" cy="2366085"/>
            </a:xfrm>
          </p:grpSpPr>
          <p:sp>
            <p:nvSpPr>
              <p:cNvPr id="4" name="Oval 3">
                <a:extLst>
                  <a:ext uri="{FF2B5EF4-FFF2-40B4-BE49-F238E27FC236}">
                    <a16:creationId xmlns:a16="http://schemas.microsoft.com/office/drawing/2014/main" id="{B0C6DF30-8896-4BB7-BABB-402CFF5698A2}"/>
                  </a:ext>
                </a:extLst>
              </p:cNvPr>
              <p:cNvSpPr/>
              <p:nvPr/>
            </p:nvSpPr>
            <p:spPr>
              <a:xfrm>
                <a:off x="7111480" y="2947112"/>
                <a:ext cx="3555044" cy="7830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SmcRspPending</a:t>
                </a:r>
                <a:endParaRPr lang="en-IN" dirty="0"/>
              </a:p>
              <a:p>
                <a:pPr algn="ctr"/>
                <a:endParaRPr lang="en-IN" dirty="0"/>
              </a:p>
            </p:txBody>
          </p:sp>
          <p:sp>
            <p:nvSpPr>
              <p:cNvPr id="5" name="Oval 4">
                <a:extLst>
                  <a:ext uri="{FF2B5EF4-FFF2-40B4-BE49-F238E27FC236}">
                    <a16:creationId xmlns:a16="http://schemas.microsoft.com/office/drawing/2014/main" id="{309E403D-8F61-40D1-AE64-20718F7E86FC}"/>
                  </a:ext>
                </a:extLst>
              </p:cNvPr>
              <p:cNvSpPr/>
              <p:nvPr/>
            </p:nvSpPr>
            <p:spPr>
              <a:xfrm>
                <a:off x="4721664" y="1502230"/>
                <a:ext cx="3151857" cy="7830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a:p>
                <a:pPr algn="ctr"/>
                <a:r>
                  <a:rPr lang="en-US" sz="1400" dirty="0" err="1"/>
                  <a:t>AuthRspPending</a:t>
                </a:r>
                <a:endParaRPr lang="en-IN" dirty="0"/>
              </a:p>
            </p:txBody>
          </p:sp>
          <p:cxnSp>
            <p:nvCxnSpPr>
              <p:cNvPr id="9" name="Straight Arrow Connector 8">
                <a:extLst>
                  <a:ext uri="{FF2B5EF4-FFF2-40B4-BE49-F238E27FC236}">
                    <a16:creationId xmlns:a16="http://schemas.microsoft.com/office/drawing/2014/main" id="{BFEBB8F2-C635-4AD4-A22B-A348ED85CF21}"/>
                  </a:ext>
                </a:extLst>
              </p:cNvPr>
              <p:cNvCxnSpPr>
                <a:cxnSpLocks/>
                <a:stCxn id="4" idx="3"/>
                <a:endCxn id="3" idx="6"/>
              </p:cNvCxnSpPr>
              <p:nvPr/>
            </p:nvCxnSpPr>
            <p:spPr>
              <a:xfrm flipH="1" flipV="1">
                <a:off x="4423085" y="2997773"/>
                <a:ext cx="3209019" cy="617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1A8A63C7-22DD-4E81-94C7-9A0CB0F790B3}"/>
                  </a:ext>
                </a:extLst>
              </p:cNvPr>
              <p:cNvCxnSpPr>
                <a:cxnSpLocks/>
                <a:stCxn id="5" idx="4"/>
                <a:endCxn id="4" idx="0"/>
              </p:cNvCxnSpPr>
              <p:nvPr/>
            </p:nvCxnSpPr>
            <p:spPr>
              <a:xfrm>
                <a:off x="6297593" y="2285315"/>
                <a:ext cx="2591409" cy="6617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124951B-3BFD-4C7E-88EE-E493C9610128}"/>
                  </a:ext>
                </a:extLst>
              </p:cNvPr>
              <p:cNvCxnSpPr>
                <a:cxnSpLocks/>
                <a:stCxn id="3" idx="0"/>
                <a:endCxn id="5" idx="2"/>
              </p:cNvCxnSpPr>
              <p:nvPr/>
            </p:nvCxnSpPr>
            <p:spPr>
              <a:xfrm flipV="1">
                <a:off x="2895083" y="1893773"/>
                <a:ext cx="1826581" cy="7124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7D1FCDAA-2696-4E87-BC27-66F84C9B5BEE}"/>
                  </a:ext>
                </a:extLst>
              </p:cNvPr>
              <p:cNvSpPr txBox="1"/>
              <p:nvPr/>
            </p:nvSpPr>
            <p:spPr>
              <a:xfrm>
                <a:off x="4351079" y="2280013"/>
                <a:ext cx="903514" cy="369332"/>
              </a:xfrm>
              <a:prstGeom prst="rect">
                <a:avLst/>
              </a:prstGeom>
              <a:noFill/>
              <a:ln>
                <a:solidFill>
                  <a:schemeClr val="accent1"/>
                </a:solidFill>
              </a:ln>
            </p:spPr>
            <p:txBody>
              <a:bodyPr wrap="square" rtlCol="0">
                <a:spAutoFit/>
              </a:bodyPr>
              <a:lstStyle/>
              <a:p>
                <a:r>
                  <a:rPr lang="en-US" dirty="0"/>
                  <a:t>Failure</a:t>
                </a:r>
                <a:endParaRPr lang="en-IN" dirty="0"/>
              </a:p>
            </p:txBody>
          </p:sp>
          <p:sp>
            <p:nvSpPr>
              <p:cNvPr id="36" name="TextBox 35">
                <a:extLst>
                  <a:ext uri="{FF2B5EF4-FFF2-40B4-BE49-F238E27FC236}">
                    <a16:creationId xmlns:a16="http://schemas.microsoft.com/office/drawing/2014/main" id="{4C50FCDC-EACD-48B3-832A-638BEA08FFDD}"/>
                  </a:ext>
                </a:extLst>
              </p:cNvPr>
              <p:cNvSpPr txBox="1"/>
              <p:nvPr/>
            </p:nvSpPr>
            <p:spPr>
              <a:xfrm>
                <a:off x="7081027" y="2484999"/>
                <a:ext cx="903514" cy="369332"/>
              </a:xfrm>
              <a:prstGeom prst="rect">
                <a:avLst/>
              </a:prstGeom>
              <a:noFill/>
              <a:ln>
                <a:solidFill>
                  <a:schemeClr val="accent1"/>
                </a:solidFill>
              </a:ln>
            </p:spPr>
            <p:txBody>
              <a:bodyPr wrap="square" rtlCol="0">
                <a:spAutoFit/>
              </a:bodyPr>
              <a:lstStyle/>
              <a:p>
                <a:r>
                  <a:rPr lang="en-US" dirty="0"/>
                  <a:t>Success</a:t>
                </a:r>
                <a:endParaRPr lang="en-IN" dirty="0"/>
              </a:p>
            </p:txBody>
          </p:sp>
          <p:sp>
            <p:nvSpPr>
              <p:cNvPr id="37" name="TextBox 36">
                <a:extLst>
                  <a:ext uri="{FF2B5EF4-FFF2-40B4-BE49-F238E27FC236}">
                    <a16:creationId xmlns:a16="http://schemas.microsoft.com/office/drawing/2014/main" id="{A9495D88-5079-45B2-A4A3-E553C62EECA6}"/>
                  </a:ext>
                </a:extLst>
              </p:cNvPr>
              <p:cNvSpPr txBox="1"/>
              <p:nvPr/>
            </p:nvSpPr>
            <p:spPr>
              <a:xfrm>
                <a:off x="5535199" y="3221984"/>
                <a:ext cx="903514" cy="646331"/>
              </a:xfrm>
              <a:prstGeom prst="rect">
                <a:avLst/>
              </a:prstGeom>
              <a:noFill/>
              <a:ln>
                <a:solidFill>
                  <a:schemeClr val="accent1"/>
                </a:solidFill>
              </a:ln>
            </p:spPr>
            <p:txBody>
              <a:bodyPr wrap="square" rtlCol="0">
                <a:spAutoFit/>
              </a:bodyPr>
              <a:lstStyle/>
              <a:p>
                <a:r>
                  <a:rPr lang="en-US" dirty="0"/>
                  <a:t>Success/Failure</a:t>
                </a:r>
                <a:endParaRPr lang="en-IN" dirty="0"/>
              </a:p>
            </p:txBody>
          </p:sp>
          <p:cxnSp>
            <p:nvCxnSpPr>
              <p:cNvPr id="16" name="Straight Arrow Connector 15">
                <a:extLst>
                  <a:ext uri="{FF2B5EF4-FFF2-40B4-BE49-F238E27FC236}">
                    <a16:creationId xmlns:a16="http://schemas.microsoft.com/office/drawing/2014/main" id="{EF24FDA7-EC25-4234-B5C2-3AED73680824}"/>
                  </a:ext>
                </a:extLst>
              </p:cNvPr>
              <p:cNvCxnSpPr>
                <a:cxnSpLocks/>
                <a:endCxn id="3" idx="7"/>
              </p:cNvCxnSpPr>
              <p:nvPr/>
            </p:nvCxnSpPr>
            <p:spPr>
              <a:xfrm flipH="1">
                <a:off x="3975544" y="2234655"/>
                <a:ext cx="1505622" cy="486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570935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050A3-7C5F-469B-898F-48A82EB2EC81}"/>
              </a:ext>
            </a:extLst>
          </p:cNvPr>
          <p:cNvSpPr>
            <a:spLocks noGrp="1"/>
          </p:cNvSpPr>
          <p:nvPr>
            <p:ph type="title"/>
          </p:nvPr>
        </p:nvSpPr>
        <p:spPr>
          <a:xfrm>
            <a:off x="838200" y="365126"/>
            <a:ext cx="10515600" cy="1025414"/>
          </a:xfrm>
          <a:solidFill>
            <a:schemeClr val="accent1">
              <a:lumMod val="40000"/>
              <a:lumOff val="60000"/>
            </a:schemeClr>
          </a:solidFill>
        </p:spPr>
        <p:txBody>
          <a:bodyPr/>
          <a:lstStyle/>
          <a:p>
            <a:r>
              <a:rPr lang="en-US" dirty="0"/>
              <a:t>ULR Procedure (Child Procedure)</a:t>
            </a:r>
            <a:endParaRPr lang="en-IN" dirty="0"/>
          </a:p>
        </p:txBody>
      </p:sp>
      <p:grpSp>
        <p:nvGrpSpPr>
          <p:cNvPr id="13" name="Group 12">
            <a:extLst>
              <a:ext uri="{FF2B5EF4-FFF2-40B4-BE49-F238E27FC236}">
                <a16:creationId xmlns:a16="http://schemas.microsoft.com/office/drawing/2014/main" id="{3950A8F4-5BDC-4290-BC4B-61A9F33062FB}"/>
              </a:ext>
            </a:extLst>
          </p:cNvPr>
          <p:cNvGrpSpPr/>
          <p:nvPr/>
        </p:nvGrpSpPr>
        <p:grpSpPr>
          <a:xfrm>
            <a:off x="1735493" y="3402018"/>
            <a:ext cx="9474363" cy="783086"/>
            <a:chOff x="1367081" y="2606229"/>
            <a:chExt cx="7414905" cy="783086"/>
          </a:xfrm>
        </p:grpSpPr>
        <p:sp>
          <p:nvSpPr>
            <p:cNvPr id="14" name="Oval 13">
              <a:extLst>
                <a:ext uri="{FF2B5EF4-FFF2-40B4-BE49-F238E27FC236}">
                  <a16:creationId xmlns:a16="http://schemas.microsoft.com/office/drawing/2014/main" id="{C73490E2-5B2A-48FA-A4A8-60686760CD96}"/>
                </a:ext>
              </a:extLst>
            </p:cNvPr>
            <p:cNvSpPr/>
            <p:nvPr/>
          </p:nvSpPr>
          <p:spPr>
            <a:xfrm>
              <a:off x="1367081" y="2606230"/>
              <a:ext cx="3056004" cy="7830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Init</a:t>
              </a:r>
              <a:endParaRPr lang="en-IN" dirty="0"/>
            </a:p>
            <a:p>
              <a:pPr algn="ctr"/>
              <a:endParaRPr lang="en-IN" dirty="0"/>
            </a:p>
          </p:txBody>
        </p:sp>
        <p:sp>
          <p:nvSpPr>
            <p:cNvPr id="17" name="Oval 16">
              <a:extLst>
                <a:ext uri="{FF2B5EF4-FFF2-40B4-BE49-F238E27FC236}">
                  <a16:creationId xmlns:a16="http://schemas.microsoft.com/office/drawing/2014/main" id="{619A8CDF-5C64-42E1-927A-C2E4C98039CB}"/>
                </a:ext>
              </a:extLst>
            </p:cNvPr>
            <p:cNvSpPr/>
            <p:nvPr/>
          </p:nvSpPr>
          <p:spPr>
            <a:xfrm>
              <a:off x="5630129" y="2606229"/>
              <a:ext cx="3151857" cy="7830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a:p>
              <a:pPr algn="ctr"/>
              <a:r>
                <a:rPr lang="en-US" sz="1400" dirty="0" err="1"/>
                <a:t>ULAPending</a:t>
              </a:r>
              <a:endParaRPr lang="en-IN" dirty="0"/>
            </a:p>
          </p:txBody>
        </p:sp>
      </p:grpSp>
      <p:cxnSp>
        <p:nvCxnSpPr>
          <p:cNvPr id="7" name="Straight Arrow Connector 6">
            <a:extLst>
              <a:ext uri="{FF2B5EF4-FFF2-40B4-BE49-F238E27FC236}">
                <a16:creationId xmlns:a16="http://schemas.microsoft.com/office/drawing/2014/main" id="{4D9BFE45-A2B0-4E04-BF47-A505E9BEC959}"/>
              </a:ext>
            </a:extLst>
          </p:cNvPr>
          <p:cNvCxnSpPr>
            <a:stCxn id="14" idx="6"/>
            <a:endCxn id="17" idx="2"/>
          </p:cNvCxnSpPr>
          <p:nvPr/>
        </p:nvCxnSpPr>
        <p:spPr>
          <a:xfrm flipV="1">
            <a:off x="5640289" y="3793561"/>
            <a:ext cx="1542295" cy="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0921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15111-5A36-4569-91C5-770A93F9DB05}"/>
              </a:ext>
            </a:extLst>
          </p:cNvPr>
          <p:cNvSpPr>
            <a:spLocks noGrp="1"/>
          </p:cNvSpPr>
          <p:nvPr>
            <p:ph type="title"/>
          </p:nvPr>
        </p:nvSpPr>
        <p:spPr>
          <a:xfrm>
            <a:off x="838200" y="365125"/>
            <a:ext cx="10515600" cy="941161"/>
          </a:xfrm>
          <a:solidFill>
            <a:schemeClr val="accent1">
              <a:lumMod val="40000"/>
              <a:lumOff val="60000"/>
            </a:schemeClr>
          </a:solidFill>
        </p:spPr>
        <p:txBody>
          <a:bodyPr/>
          <a:lstStyle/>
          <a:p>
            <a:r>
              <a:rPr lang="en-US" dirty="0"/>
              <a:t>Other Suggestions</a:t>
            </a:r>
            <a:endParaRPr lang="en-IN" dirty="0"/>
          </a:p>
        </p:txBody>
      </p:sp>
      <p:sp>
        <p:nvSpPr>
          <p:cNvPr id="3" name="Content Placeholder 2">
            <a:extLst>
              <a:ext uri="{FF2B5EF4-FFF2-40B4-BE49-F238E27FC236}">
                <a16:creationId xmlns:a16="http://schemas.microsoft.com/office/drawing/2014/main" id="{D3609BE3-CBB1-41B9-83AE-99473157A20D}"/>
              </a:ext>
            </a:extLst>
          </p:cNvPr>
          <p:cNvSpPr txBox="1">
            <a:spLocks/>
          </p:cNvSpPr>
          <p:nvPr/>
        </p:nvSpPr>
        <p:spPr>
          <a:xfrm>
            <a:off x="838200" y="1492898"/>
            <a:ext cx="10515600" cy="4684065"/>
          </a:xfrm>
          <a:prstGeom prst="rect">
            <a:avLst/>
          </a:prstGeom>
          <a:solidFill>
            <a:schemeClr val="accent1">
              <a:lumMod val="20000"/>
              <a:lumOff val="80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Inter-stage communication should be updated to GRPC or REST Based APIs.</a:t>
            </a:r>
          </a:p>
          <a:p>
            <a:r>
              <a:rPr lang="en-US" dirty="0"/>
              <a:t>The N-26 Interface can be added to interface with 5G AMF.</a:t>
            </a:r>
          </a:p>
          <a:p>
            <a:r>
              <a:rPr lang="en-US" dirty="0"/>
              <a:t>Service Based Architecture Framework.</a:t>
            </a:r>
          </a:p>
          <a:p>
            <a:r>
              <a:rPr lang="en-US" dirty="0"/>
              <a:t>ASN Based Encoder/Decoder.</a:t>
            </a:r>
          </a:p>
        </p:txBody>
      </p:sp>
    </p:spTree>
    <p:extLst>
      <p:ext uri="{BB962C8B-B14F-4D97-AF65-F5344CB8AC3E}">
        <p14:creationId xmlns:p14="http://schemas.microsoft.com/office/powerpoint/2010/main" val="3683791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15419-A436-4793-9222-EAE0F969880D}"/>
              </a:ext>
            </a:extLst>
          </p:cNvPr>
          <p:cNvSpPr>
            <a:spLocks noGrp="1"/>
          </p:cNvSpPr>
          <p:nvPr>
            <p:ph type="title"/>
          </p:nvPr>
        </p:nvSpPr>
        <p:spPr>
          <a:xfrm>
            <a:off x="838200" y="365125"/>
            <a:ext cx="10515600" cy="829193"/>
          </a:xfrm>
          <a:solidFill>
            <a:schemeClr val="accent1">
              <a:lumMod val="40000"/>
              <a:lumOff val="60000"/>
            </a:schemeClr>
          </a:solidFill>
        </p:spPr>
        <p:txBody>
          <a:bodyPr/>
          <a:lstStyle/>
          <a:p>
            <a:r>
              <a:rPr lang="en-US" dirty="0"/>
              <a:t>Existing Design</a:t>
            </a:r>
            <a:endParaRPr lang="en-IN" dirty="0"/>
          </a:p>
        </p:txBody>
      </p:sp>
      <p:sp>
        <p:nvSpPr>
          <p:cNvPr id="3" name="Oval 2">
            <a:extLst>
              <a:ext uri="{FF2B5EF4-FFF2-40B4-BE49-F238E27FC236}">
                <a16:creationId xmlns:a16="http://schemas.microsoft.com/office/drawing/2014/main" id="{CB3E5A1C-9E65-4F27-B6D2-2AC7436823AE}"/>
              </a:ext>
            </a:extLst>
          </p:cNvPr>
          <p:cNvSpPr/>
          <p:nvPr/>
        </p:nvSpPr>
        <p:spPr>
          <a:xfrm>
            <a:off x="4432091" y="3107061"/>
            <a:ext cx="2278505" cy="13255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MME-APP</a:t>
            </a:r>
            <a:endParaRPr lang="en-IN" dirty="0"/>
          </a:p>
        </p:txBody>
      </p:sp>
      <p:sp>
        <p:nvSpPr>
          <p:cNvPr id="4" name="Oval 3">
            <a:extLst>
              <a:ext uri="{FF2B5EF4-FFF2-40B4-BE49-F238E27FC236}">
                <a16:creationId xmlns:a16="http://schemas.microsoft.com/office/drawing/2014/main" id="{9EA54CE0-E27D-46E0-B5CD-86C363A180C7}"/>
              </a:ext>
            </a:extLst>
          </p:cNvPr>
          <p:cNvSpPr/>
          <p:nvPr/>
        </p:nvSpPr>
        <p:spPr>
          <a:xfrm>
            <a:off x="1166734" y="4432624"/>
            <a:ext cx="2278505" cy="13255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S1AP-APP</a:t>
            </a:r>
            <a:endParaRPr lang="en-IN" dirty="0"/>
          </a:p>
        </p:txBody>
      </p:sp>
      <p:sp>
        <p:nvSpPr>
          <p:cNvPr id="5" name="Oval 4">
            <a:extLst>
              <a:ext uri="{FF2B5EF4-FFF2-40B4-BE49-F238E27FC236}">
                <a16:creationId xmlns:a16="http://schemas.microsoft.com/office/drawing/2014/main" id="{844A0DB3-67A3-4CB2-8B8B-EC3C09019E6F}"/>
              </a:ext>
            </a:extLst>
          </p:cNvPr>
          <p:cNvSpPr/>
          <p:nvPr/>
        </p:nvSpPr>
        <p:spPr>
          <a:xfrm>
            <a:off x="8012242" y="4432624"/>
            <a:ext cx="2278505" cy="13255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S11-APP</a:t>
            </a:r>
            <a:endParaRPr lang="en-IN" dirty="0"/>
          </a:p>
        </p:txBody>
      </p:sp>
      <p:sp>
        <p:nvSpPr>
          <p:cNvPr id="6" name="Oval 5">
            <a:extLst>
              <a:ext uri="{FF2B5EF4-FFF2-40B4-BE49-F238E27FC236}">
                <a16:creationId xmlns:a16="http://schemas.microsoft.com/office/drawing/2014/main" id="{A1C985D4-E13F-4CE7-BA4E-6E788383FB11}"/>
              </a:ext>
            </a:extLst>
          </p:cNvPr>
          <p:cNvSpPr/>
          <p:nvPr/>
        </p:nvSpPr>
        <p:spPr>
          <a:xfrm>
            <a:off x="5571343" y="1310739"/>
            <a:ext cx="2278505" cy="13255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S6A-APP</a:t>
            </a:r>
            <a:endParaRPr lang="en-IN" dirty="0"/>
          </a:p>
        </p:txBody>
      </p:sp>
      <p:cxnSp>
        <p:nvCxnSpPr>
          <p:cNvPr id="8" name="Straight Arrow Connector 7">
            <a:extLst>
              <a:ext uri="{FF2B5EF4-FFF2-40B4-BE49-F238E27FC236}">
                <a16:creationId xmlns:a16="http://schemas.microsoft.com/office/drawing/2014/main" id="{D8BDF989-12A9-4AFB-91E1-70044D35803B}"/>
              </a:ext>
            </a:extLst>
          </p:cNvPr>
          <p:cNvCxnSpPr/>
          <p:nvPr/>
        </p:nvCxnSpPr>
        <p:spPr>
          <a:xfrm flipV="1">
            <a:off x="3445239" y="4137285"/>
            <a:ext cx="986852" cy="65956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1723ADD-B991-4EB8-8D48-7B52527FCA88}"/>
              </a:ext>
            </a:extLst>
          </p:cNvPr>
          <p:cNvCxnSpPr/>
          <p:nvPr/>
        </p:nvCxnSpPr>
        <p:spPr>
          <a:xfrm>
            <a:off x="6096000" y="2636302"/>
            <a:ext cx="0" cy="47075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70707DB-8DC3-4F69-B08C-986B44628FA7}"/>
              </a:ext>
            </a:extLst>
          </p:cNvPr>
          <p:cNvCxnSpPr/>
          <p:nvPr/>
        </p:nvCxnSpPr>
        <p:spPr>
          <a:xfrm>
            <a:off x="6710595" y="4137285"/>
            <a:ext cx="1301647" cy="65956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8666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10A0E-5811-4770-A351-D123C1A4DC99}"/>
              </a:ext>
            </a:extLst>
          </p:cNvPr>
          <p:cNvSpPr>
            <a:spLocks noGrp="1"/>
          </p:cNvSpPr>
          <p:nvPr>
            <p:ph type="title"/>
          </p:nvPr>
        </p:nvSpPr>
        <p:spPr>
          <a:xfrm>
            <a:off x="838200" y="365125"/>
            <a:ext cx="10515600" cy="809469"/>
          </a:xfrm>
          <a:solidFill>
            <a:schemeClr val="accent1">
              <a:lumMod val="40000"/>
              <a:lumOff val="60000"/>
            </a:schemeClr>
          </a:solidFill>
        </p:spPr>
        <p:txBody>
          <a:bodyPr/>
          <a:lstStyle/>
          <a:p>
            <a:r>
              <a:rPr lang="en-US" dirty="0"/>
              <a:t>MME-APP : Attach</a:t>
            </a:r>
            <a:endParaRPr lang="en-IN" dirty="0"/>
          </a:p>
        </p:txBody>
      </p:sp>
      <p:sp>
        <p:nvSpPr>
          <p:cNvPr id="3" name="Rectangle 2">
            <a:extLst>
              <a:ext uri="{FF2B5EF4-FFF2-40B4-BE49-F238E27FC236}">
                <a16:creationId xmlns:a16="http://schemas.microsoft.com/office/drawing/2014/main" id="{DBD5185B-2665-4FE3-B3A6-2AFAADCC754B}"/>
              </a:ext>
            </a:extLst>
          </p:cNvPr>
          <p:cNvSpPr/>
          <p:nvPr/>
        </p:nvSpPr>
        <p:spPr>
          <a:xfrm>
            <a:off x="1019331" y="1690691"/>
            <a:ext cx="1424066" cy="809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Stage 1</a:t>
            </a:r>
          </a:p>
        </p:txBody>
      </p:sp>
      <p:sp>
        <p:nvSpPr>
          <p:cNvPr id="4" name="Rectangle 3">
            <a:extLst>
              <a:ext uri="{FF2B5EF4-FFF2-40B4-BE49-F238E27FC236}">
                <a16:creationId xmlns:a16="http://schemas.microsoft.com/office/drawing/2014/main" id="{493B64B6-ECB1-483F-B4DB-A6B5C1388DB4}"/>
              </a:ext>
            </a:extLst>
          </p:cNvPr>
          <p:cNvSpPr/>
          <p:nvPr/>
        </p:nvSpPr>
        <p:spPr>
          <a:xfrm>
            <a:off x="3737547" y="1690691"/>
            <a:ext cx="1424066" cy="809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Stage2</a:t>
            </a:r>
            <a:endParaRPr lang="en-IN" dirty="0"/>
          </a:p>
        </p:txBody>
      </p:sp>
      <p:sp>
        <p:nvSpPr>
          <p:cNvPr id="5" name="Rectangle 4">
            <a:extLst>
              <a:ext uri="{FF2B5EF4-FFF2-40B4-BE49-F238E27FC236}">
                <a16:creationId xmlns:a16="http://schemas.microsoft.com/office/drawing/2014/main" id="{F180CA42-B892-46BF-8256-9C257A977866}"/>
              </a:ext>
            </a:extLst>
          </p:cNvPr>
          <p:cNvSpPr/>
          <p:nvPr/>
        </p:nvSpPr>
        <p:spPr>
          <a:xfrm>
            <a:off x="6585679" y="1690689"/>
            <a:ext cx="1424066" cy="809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Stage3</a:t>
            </a:r>
            <a:endParaRPr lang="en-IN" dirty="0"/>
          </a:p>
        </p:txBody>
      </p:sp>
      <p:sp>
        <p:nvSpPr>
          <p:cNvPr id="6" name="Rectangle 5">
            <a:extLst>
              <a:ext uri="{FF2B5EF4-FFF2-40B4-BE49-F238E27FC236}">
                <a16:creationId xmlns:a16="http://schemas.microsoft.com/office/drawing/2014/main" id="{3CDB8E48-8CD1-4C7D-BC8A-CA24F42E3D54}"/>
              </a:ext>
            </a:extLst>
          </p:cNvPr>
          <p:cNvSpPr/>
          <p:nvPr/>
        </p:nvSpPr>
        <p:spPr>
          <a:xfrm>
            <a:off x="9303895" y="1690688"/>
            <a:ext cx="1424066" cy="809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Stage4</a:t>
            </a:r>
            <a:endParaRPr lang="en-IN" dirty="0"/>
          </a:p>
        </p:txBody>
      </p:sp>
      <p:sp>
        <p:nvSpPr>
          <p:cNvPr id="7" name="Rectangle 6">
            <a:extLst>
              <a:ext uri="{FF2B5EF4-FFF2-40B4-BE49-F238E27FC236}">
                <a16:creationId xmlns:a16="http://schemas.microsoft.com/office/drawing/2014/main" id="{E76A0893-5168-40AD-9A96-8930659B4F8D}"/>
              </a:ext>
            </a:extLst>
          </p:cNvPr>
          <p:cNvSpPr/>
          <p:nvPr/>
        </p:nvSpPr>
        <p:spPr>
          <a:xfrm>
            <a:off x="3737547" y="3240363"/>
            <a:ext cx="1424066" cy="809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Stage7</a:t>
            </a:r>
            <a:endParaRPr lang="en-IN" dirty="0"/>
          </a:p>
        </p:txBody>
      </p:sp>
      <p:sp>
        <p:nvSpPr>
          <p:cNvPr id="8" name="Rectangle 7">
            <a:extLst>
              <a:ext uri="{FF2B5EF4-FFF2-40B4-BE49-F238E27FC236}">
                <a16:creationId xmlns:a16="http://schemas.microsoft.com/office/drawing/2014/main" id="{BA797291-5C46-4D56-841D-0931436A6DBF}"/>
              </a:ext>
            </a:extLst>
          </p:cNvPr>
          <p:cNvSpPr/>
          <p:nvPr/>
        </p:nvSpPr>
        <p:spPr>
          <a:xfrm>
            <a:off x="1019331" y="3240362"/>
            <a:ext cx="1424066" cy="809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Stage8</a:t>
            </a:r>
            <a:endParaRPr lang="en-IN" dirty="0"/>
          </a:p>
        </p:txBody>
      </p:sp>
      <p:sp>
        <p:nvSpPr>
          <p:cNvPr id="9" name="Rectangle 8">
            <a:extLst>
              <a:ext uri="{FF2B5EF4-FFF2-40B4-BE49-F238E27FC236}">
                <a16:creationId xmlns:a16="http://schemas.microsoft.com/office/drawing/2014/main" id="{C3107DB8-E9C8-4692-9765-39F83075119B}"/>
              </a:ext>
            </a:extLst>
          </p:cNvPr>
          <p:cNvSpPr/>
          <p:nvPr/>
        </p:nvSpPr>
        <p:spPr>
          <a:xfrm>
            <a:off x="9386341" y="3240364"/>
            <a:ext cx="1424066" cy="809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Stage5</a:t>
            </a:r>
            <a:endParaRPr lang="en-IN" dirty="0"/>
          </a:p>
        </p:txBody>
      </p:sp>
      <p:sp>
        <p:nvSpPr>
          <p:cNvPr id="10" name="Rectangle 9">
            <a:extLst>
              <a:ext uri="{FF2B5EF4-FFF2-40B4-BE49-F238E27FC236}">
                <a16:creationId xmlns:a16="http://schemas.microsoft.com/office/drawing/2014/main" id="{97525CF1-BAAB-43B6-9BC2-84594069D0E4}"/>
              </a:ext>
            </a:extLst>
          </p:cNvPr>
          <p:cNvSpPr/>
          <p:nvPr/>
        </p:nvSpPr>
        <p:spPr>
          <a:xfrm>
            <a:off x="6585679" y="3240364"/>
            <a:ext cx="1424066" cy="809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Stage6</a:t>
            </a:r>
            <a:endParaRPr lang="en-IN" dirty="0"/>
          </a:p>
        </p:txBody>
      </p:sp>
      <p:cxnSp>
        <p:nvCxnSpPr>
          <p:cNvPr id="16" name="Straight Arrow Connector 15">
            <a:extLst>
              <a:ext uri="{FF2B5EF4-FFF2-40B4-BE49-F238E27FC236}">
                <a16:creationId xmlns:a16="http://schemas.microsoft.com/office/drawing/2014/main" id="{D97F4565-7099-4436-8C24-B5F13926F6CC}"/>
              </a:ext>
            </a:extLst>
          </p:cNvPr>
          <p:cNvCxnSpPr>
            <a:stCxn id="3" idx="3"/>
            <a:endCxn id="4" idx="1"/>
          </p:cNvCxnSpPr>
          <p:nvPr/>
        </p:nvCxnSpPr>
        <p:spPr>
          <a:xfrm>
            <a:off x="2443397" y="2095426"/>
            <a:ext cx="12941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669FF00-29BC-4DC2-AFE6-EA35FC0504E1}"/>
              </a:ext>
            </a:extLst>
          </p:cNvPr>
          <p:cNvCxnSpPr>
            <a:stCxn id="4" idx="3"/>
            <a:endCxn id="5" idx="1"/>
          </p:cNvCxnSpPr>
          <p:nvPr/>
        </p:nvCxnSpPr>
        <p:spPr>
          <a:xfrm flipV="1">
            <a:off x="5161613" y="2095424"/>
            <a:ext cx="1424066"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92B5450-1896-47CB-9997-B4EAA9963DDF}"/>
              </a:ext>
            </a:extLst>
          </p:cNvPr>
          <p:cNvCxnSpPr>
            <a:stCxn id="5" idx="3"/>
            <a:endCxn id="6" idx="1"/>
          </p:cNvCxnSpPr>
          <p:nvPr/>
        </p:nvCxnSpPr>
        <p:spPr>
          <a:xfrm flipV="1">
            <a:off x="8009745" y="2095423"/>
            <a:ext cx="129415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C6153F13-48AD-4375-9316-D30D0D47B69E}"/>
              </a:ext>
            </a:extLst>
          </p:cNvPr>
          <p:cNvCxnSpPr>
            <a:stCxn id="6" idx="2"/>
          </p:cNvCxnSpPr>
          <p:nvPr/>
        </p:nvCxnSpPr>
        <p:spPr>
          <a:xfrm>
            <a:off x="10015928" y="2500157"/>
            <a:ext cx="0" cy="7402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DC11889-0A22-46AE-B0EB-4574F316784B}"/>
              </a:ext>
            </a:extLst>
          </p:cNvPr>
          <p:cNvCxnSpPr>
            <a:stCxn id="9" idx="1"/>
            <a:endCxn id="10" idx="3"/>
          </p:cNvCxnSpPr>
          <p:nvPr/>
        </p:nvCxnSpPr>
        <p:spPr>
          <a:xfrm flipH="1">
            <a:off x="8009745" y="3645099"/>
            <a:ext cx="13765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E818638-64A0-4436-8B32-9061A590FA05}"/>
              </a:ext>
            </a:extLst>
          </p:cNvPr>
          <p:cNvCxnSpPr>
            <a:stCxn id="10" idx="1"/>
            <a:endCxn id="7" idx="3"/>
          </p:cNvCxnSpPr>
          <p:nvPr/>
        </p:nvCxnSpPr>
        <p:spPr>
          <a:xfrm flipH="1" flipV="1">
            <a:off x="5161613" y="3645098"/>
            <a:ext cx="142406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B948A0F-1DC3-4B8E-962B-2B9A379B2EED}"/>
              </a:ext>
            </a:extLst>
          </p:cNvPr>
          <p:cNvCxnSpPr>
            <a:stCxn id="7" idx="1"/>
            <a:endCxn id="8" idx="3"/>
          </p:cNvCxnSpPr>
          <p:nvPr/>
        </p:nvCxnSpPr>
        <p:spPr>
          <a:xfrm flipH="1" flipV="1">
            <a:off x="2443397" y="3645097"/>
            <a:ext cx="129415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31" name="Table 31">
            <a:extLst>
              <a:ext uri="{FF2B5EF4-FFF2-40B4-BE49-F238E27FC236}">
                <a16:creationId xmlns:a16="http://schemas.microsoft.com/office/drawing/2014/main" id="{70993A76-CAC6-44CE-B691-462120694199}"/>
              </a:ext>
            </a:extLst>
          </p:cNvPr>
          <p:cNvGraphicFramePr>
            <a:graphicFrameLocks noGrp="1"/>
          </p:cNvGraphicFramePr>
          <p:nvPr>
            <p:extLst>
              <p:ext uri="{D42A27DB-BD31-4B8C-83A1-F6EECF244321}">
                <p14:modId xmlns:p14="http://schemas.microsoft.com/office/powerpoint/2010/main" val="393446952"/>
              </p:ext>
            </p:extLst>
          </p:nvPr>
        </p:nvGraphicFramePr>
        <p:xfrm>
          <a:off x="1019330" y="4604613"/>
          <a:ext cx="10334472" cy="2157667"/>
        </p:xfrm>
        <a:graphic>
          <a:graphicData uri="http://schemas.openxmlformats.org/drawingml/2006/table">
            <a:tbl>
              <a:tblPr firstRow="1" bandRow="1">
                <a:tableStyleId>{5C22544A-7EE6-4342-B048-85BDC9FD1C3A}</a:tableStyleId>
              </a:tblPr>
              <a:tblGrid>
                <a:gridCol w="1291809">
                  <a:extLst>
                    <a:ext uri="{9D8B030D-6E8A-4147-A177-3AD203B41FA5}">
                      <a16:colId xmlns:a16="http://schemas.microsoft.com/office/drawing/2014/main" val="2557229366"/>
                    </a:ext>
                  </a:extLst>
                </a:gridCol>
                <a:gridCol w="1291809">
                  <a:extLst>
                    <a:ext uri="{9D8B030D-6E8A-4147-A177-3AD203B41FA5}">
                      <a16:colId xmlns:a16="http://schemas.microsoft.com/office/drawing/2014/main" val="376350228"/>
                    </a:ext>
                  </a:extLst>
                </a:gridCol>
                <a:gridCol w="1291809">
                  <a:extLst>
                    <a:ext uri="{9D8B030D-6E8A-4147-A177-3AD203B41FA5}">
                      <a16:colId xmlns:a16="http://schemas.microsoft.com/office/drawing/2014/main" val="1642807629"/>
                    </a:ext>
                  </a:extLst>
                </a:gridCol>
                <a:gridCol w="1291809">
                  <a:extLst>
                    <a:ext uri="{9D8B030D-6E8A-4147-A177-3AD203B41FA5}">
                      <a16:colId xmlns:a16="http://schemas.microsoft.com/office/drawing/2014/main" val="3694915051"/>
                    </a:ext>
                  </a:extLst>
                </a:gridCol>
                <a:gridCol w="1291809">
                  <a:extLst>
                    <a:ext uri="{9D8B030D-6E8A-4147-A177-3AD203B41FA5}">
                      <a16:colId xmlns:a16="http://schemas.microsoft.com/office/drawing/2014/main" val="4161207278"/>
                    </a:ext>
                  </a:extLst>
                </a:gridCol>
                <a:gridCol w="1291809">
                  <a:extLst>
                    <a:ext uri="{9D8B030D-6E8A-4147-A177-3AD203B41FA5}">
                      <a16:colId xmlns:a16="http://schemas.microsoft.com/office/drawing/2014/main" val="2642838009"/>
                    </a:ext>
                  </a:extLst>
                </a:gridCol>
                <a:gridCol w="1291809">
                  <a:extLst>
                    <a:ext uri="{9D8B030D-6E8A-4147-A177-3AD203B41FA5}">
                      <a16:colId xmlns:a16="http://schemas.microsoft.com/office/drawing/2014/main" val="1356197287"/>
                    </a:ext>
                  </a:extLst>
                </a:gridCol>
                <a:gridCol w="1291809">
                  <a:extLst>
                    <a:ext uri="{9D8B030D-6E8A-4147-A177-3AD203B41FA5}">
                      <a16:colId xmlns:a16="http://schemas.microsoft.com/office/drawing/2014/main" val="2623450023"/>
                    </a:ext>
                  </a:extLst>
                </a:gridCol>
              </a:tblGrid>
              <a:tr h="420307">
                <a:tc>
                  <a:txBody>
                    <a:bodyPr/>
                    <a:lstStyle/>
                    <a:p>
                      <a:r>
                        <a:rPr lang="en-US" dirty="0"/>
                        <a:t>Stage1</a:t>
                      </a:r>
                      <a:endParaRPr lang="en-IN" dirty="0"/>
                    </a:p>
                  </a:txBody>
                  <a:tcPr/>
                </a:tc>
                <a:tc>
                  <a:txBody>
                    <a:bodyPr/>
                    <a:lstStyle/>
                    <a:p>
                      <a:r>
                        <a:rPr lang="en-US" dirty="0"/>
                        <a:t>Stage2</a:t>
                      </a:r>
                      <a:endParaRPr lang="en-IN" dirty="0"/>
                    </a:p>
                  </a:txBody>
                  <a:tcPr/>
                </a:tc>
                <a:tc>
                  <a:txBody>
                    <a:bodyPr/>
                    <a:lstStyle/>
                    <a:p>
                      <a:r>
                        <a:rPr lang="en-US" dirty="0"/>
                        <a:t>Stage3</a:t>
                      </a:r>
                      <a:endParaRPr lang="en-IN" dirty="0"/>
                    </a:p>
                  </a:txBody>
                  <a:tcPr/>
                </a:tc>
                <a:tc>
                  <a:txBody>
                    <a:bodyPr/>
                    <a:lstStyle/>
                    <a:p>
                      <a:r>
                        <a:rPr lang="en-US" dirty="0"/>
                        <a:t>Stage4</a:t>
                      </a:r>
                      <a:endParaRPr lang="en-IN" dirty="0"/>
                    </a:p>
                  </a:txBody>
                  <a:tcPr/>
                </a:tc>
                <a:tc>
                  <a:txBody>
                    <a:bodyPr/>
                    <a:lstStyle/>
                    <a:p>
                      <a:r>
                        <a:rPr lang="en-US" dirty="0"/>
                        <a:t>Stage5</a:t>
                      </a:r>
                      <a:endParaRPr lang="en-IN" dirty="0"/>
                    </a:p>
                  </a:txBody>
                  <a:tcPr/>
                </a:tc>
                <a:tc>
                  <a:txBody>
                    <a:bodyPr/>
                    <a:lstStyle/>
                    <a:p>
                      <a:r>
                        <a:rPr lang="en-US" dirty="0"/>
                        <a:t>Stage6</a:t>
                      </a:r>
                      <a:endParaRPr lang="en-IN" dirty="0"/>
                    </a:p>
                  </a:txBody>
                  <a:tcPr/>
                </a:tc>
                <a:tc>
                  <a:txBody>
                    <a:bodyPr/>
                    <a:lstStyle/>
                    <a:p>
                      <a:r>
                        <a:rPr lang="en-US" dirty="0"/>
                        <a:t>Stage7</a:t>
                      </a:r>
                      <a:endParaRPr lang="en-IN" dirty="0"/>
                    </a:p>
                  </a:txBody>
                  <a:tcPr/>
                </a:tc>
                <a:tc>
                  <a:txBody>
                    <a:bodyPr/>
                    <a:lstStyle/>
                    <a:p>
                      <a:r>
                        <a:rPr lang="en-US" dirty="0"/>
                        <a:t>Stage8</a:t>
                      </a:r>
                      <a:endParaRPr lang="en-IN" dirty="0"/>
                    </a:p>
                  </a:txBody>
                  <a:tcPr/>
                </a:tc>
                <a:extLst>
                  <a:ext uri="{0D108BD9-81ED-4DB2-BD59-A6C34878D82A}">
                    <a16:rowId xmlns:a16="http://schemas.microsoft.com/office/drawing/2014/main" val="1737103377"/>
                  </a:ext>
                </a:extLst>
              </a:tr>
              <a:tr h="1467953">
                <a:tc>
                  <a:txBody>
                    <a:bodyPr/>
                    <a:lstStyle/>
                    <a:p>
                      <a:r>
                        <a:rPr lang="en-US" dirty="0"/>
                        <a:t>Receive </a:t>
                      </a:r>
                      <a:r>
                        <a:rPr lang="en-US" dirty="0" err="1"/>
                        <a:t>InitUE</a:t>
                      </a:r>
                      <a:endParaRPr lang="en-US" dirty="0"/>
                    </a:p>
                    <a:p>
                      <a:r>
                        <a:rPr lang="en-US" dirty="0"/>
                        <a:t>+ Send AIR</a:t>
                      </a:r>
                      <a:endParaRPr lang="en-IN" dirty="0"/>
                    </a:p>
                  </a:txBody>
                  <a:tcPr/>
                </a:tc>
                <a:tc>
                  <a:txBody>
                    <a:bodyPr/>
                    <a:lstStyle/>
                    <a:p>
                      <a:r>
                        <a:rPr lang="en-US" dirty="0"/>
                        <a:t>Receive AIA/ULA</a:t>
                      </a:r>
                    </a:p>
                    <a:p>
                      <a:r>
                        <a:rPr lang="en-US" dirty="0"/>
                        <a:t>+ Send Auth Req</a:t>
                      </a:r>
                      <a:endParaRPr lang="en-IN" dirty="0"/>
                    </a:p>
                  </a:txBody>
                  <a:tcPr/>
                </a:tc>
                <a:tc>
                  <a:txBody>
                    <a:bodyPr/>
                    <a:lstStyle/>
                    <a:p>
                      <a:r>
                        <a:rPr lang="en-US" dirty="0" err="1"/>
                        <a:t>Recv</a:t>
                      </a:r>
                      <a:r>
                        <a:rPr lang="en-US" dirty="0"/>
                        <a:t> Auth </a:t>
                      </a:r>
                      <a:r>
                        <a:rPr lang="en-US" dirty="0" err="1"/>
                        <a:t>Rsp</a:t>
                      </a:r>
                      <a:r>
                        <a:rPr lang="en-US" dirty="0"/>
                        <a:t> + send SMC</a:t>
                      </a:r>
                      <a:endParaRPr lang="en-IN" dirty="0"/>
                    </a:p>
                  </a:txBody>
                  <a:tcPr/>
                </a:tc>
                <a:tc>
                  <a:txBody>
                    <a:bodyPr/>
                    <a:lstStyle/>
                    <a:p>
                      <a:r>
                        <a:rPr lang="en-US" dirty="0" err="1"/>
                        <a:t>Recv</a:t>
                      </a:r>
                      <a:r>
                        <a:rPr lang="en-US" dirty="0"/>
                        <a:t> SMC </a:t>
                      </a:r>
                      <a:r>
                        <a:rPr lang="en-US" dirty="0" err="1"/>
                        <a:t>Rsp</a:t>
                      </a:r>
                      <a:r>
                        <a:rPr lang="en-US" dirty="0"/>
                        <a:t> + Send ESM Info Req/Send CSR</a:t>
                      </a:r>
                      <a:endParaRPr lang="en-IN" dirty="0"/>
                    </a:p>
                  </a:txBody>
                  <a:tcPr/>
                </a:tc>
                <a:tc>
                  <a:txBody>
                    <a:bodyPr/>
                    <a:lstStyle/>
                    <a:p>
                      <a:r>
                        <a:rPr lang="en-US" dirty="0" err="1"/>
                        <a:t>Recv</a:t>
                      </a:r>
                      <a:r>
                        <a:rPr lang="en-US" dirty="0"/>
                        <a:t> ESM Info </a:t>
                      </a:r>
                      <a:r>
                        <a:rPr lang="en-US" dirty="0" err="1"/>
                        <a:t>Rsp</a:t>
                      </a:r>
                      <a:r>
                        <a:rPr lang="en-US" dirty="0"/>
                        <a:t> + send CSR Req</a:t>
                      </a:r>
                      <a:endParaRPr lang="en-IN" dirty="0"/>
                    </a:p>
                  </a:txBody>
                  <a:tcPr/>
                </a:tc>
                <a:tc>
                  <a:txBody>
                    <a:bodyPr/>
                    <a:lstStyle/>
                    <a:p>
                      <a:r>
                        <a:rPr lang="en-US" dirty="0" err="1"/>
                        <a:t>Recv</a:t>
                      </a:r>
                      <a:r>
                        <a:rPr lang="en-US" dirty="0"/>
                        <a:t> CSR </a:t>
                      </a:r>
                      <a:r>
                        <a:rPr lang="en-US" dirty="0" err="1"/>
                        <a:t>Rsp</a:t>
                      </a:r>
                      <a:r>
                        <a:rPr lang="en-US" dirty="0"/>
                        <a:t> + Send ICS Req</a:t>
                      </a:r>
                      <a:endParaRPr lang="en-IN" dirty="0"/>
                    </a:p>
                  </a:txBody>
                  <a:tcPr/>
                </a:tc>
                <a:tc>
                  <a:txBody>
                    <a:bodyPr/>
                    <a:lstStyle/>
                    <a:p>
                      <a:r>
                        <a:rPr lang="en-US" dirty="0" err="1"/>
                        <a:t>Recv</a:t>
                      </a:r>
                      <a:r>
                        <a:rPr lang="en-US" dirty="0"/>
                        <a:t> ICS </a:t>
                      </a:r>
                      <a:r>
                        <a:rPr lang="en-US" dirty="0" err="1"/>
                        <a:t>Rsp</a:t>
                      </a:r>
                      <a:r>
                        <a:rPr lang="en-US" dirty="0"/>
                        <a:t> &amp; Attach complete + Send MBR Req</a:t>
                      </a:r>
                      <a:endParaRPr lang="en-IN" dirty="0"/>
                    </a:p>
                  </a:txBody>
                  <a:tcPr/>
                </a:tc>
                <a:tc>
                  <a:txBody>
                    <a:bodyPr/>
                    <a:lstStyle/>
                    <a:p>
                      <a:r>
                        <a:rPr lang="en-US" dirty="0" err="1"/>
                        <a:t>Recv</a:t>
                      </a:r>
                      <a:r>
                        <a:rPr lang="en-US" dirty="0"/>
                        <a:t> MBR </a:t>
                      </a:r>
                      <a:r>
                        <a:rPr lang="en-US" dirty="0" err="1"/>
                        <a:t>Rsp</a:t>
                      </a:r>
                      <a:r>
                        <a:rPr lang="en-US" dirty="0"/>
                        <a:t> + finish Attach proc</a:t>
                      </a:r>
                      <a:endParaRPr lang="en-IN" dirty="0"/>
                    </a:p>
                  </a:txBody>
                  <a:tcPr/>
                </a:tc>
                <a:extLst>
                  <a:ext uri="{0D108BD9-81ED-4DB2-BD59-A6C34878D82A}">
                    <a16:rowId xmlns:a16="http://schemas.microsoft.com/office/drawing/2014/main" val="2108939191"/>
                  </a:ext>
                </a:extLst>
              </a:tr>
            </a:tbl>
          </a:graphicData>
        </a:graphic>
      </p:graphicFrame>
    </p:spTree>
    <p:extLst>
      <p:ext uri="{BB962C8B-B14F-4D97-AF65-F5344CB8AC3E}">
        <p14:creationId xmlns:p14="http://schemas.microsoft.com/office/powerpoint/2010/main" val="1230199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10A0E-5811-4770-A351-D123C1A4DC99}"/>
              </a:ext>
            </a:extLst>
          </p:cNvPr>
          <p:cNvSpPr>
            <a:spLocks noGrp="1"/>
          </p:cNvSpPr>
          <p:nvPr>
            <p:ph type="title"/>
          </p:nvPr>
        </p:nvSpPr>
        <p:spPr>
          <a:xfrm>
            <a:off x="838200" y="365125"/>
            <a:ext cx="10515600" cy="969141"/>
          </a:xfrm>
          <a:solidFill>
            <a:schemeClr val="accent1">
              <a:lumMod val="40000"/>
              <a:lumOff val="60000"/>
            </a:schemeClr>
          </a:solidFill>
        </p:spPr>
        <p:txBody>
          <a:bodyPr/>
          <a:lstStyle/>
          <a:p>
            <a:r>
              <a:rPr lang="en-US" dirty="0"/>
              <a:t>MME-APP : Detach</a:t>
            </a:r>
            <a:endParaRPr lang="en-IN" dirty="0"/>
          </a:p>
        </p:txBody>
      </p:sp>
      <p:sp>
        <p:nvSpPr>
          <p:cNvPr id="3" name="Rectangle 2">
            <a:extLst>
              <a:ext uri="{FF2B5EF4-FFF2-40B4-BE49-F238E27FC236}">
                <a16:creationId xmlns:a16="http://schemas.microsoft.com/office/drawing/2014/main" id="{DBD5185B-2665-4FE3-B3A6-2AFAADCC754B}"/>
              </a:ext>
            </a:extLst>
          </p:cNvPr>
          <p:cNvSpPr/>
          <p:nvPr/>
        </p:nvSpPr>
        <p:spPr>
          <a:xfrm>
            <a:off x="2023672" y="2095426"/>
            <a:ext cx="1424066" cy="809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Stage 1</a:t>
            </a:r>
          </a:p>
        </p:txBody>
      </p:sp>
      <p:sp>
        <p:nvSpPr>
          <p:cNvPr id="4" name="Rectangle 3">
            <a:extLst>
              <a:ext uri="{FF2B5EF4-FFF2-40B4-BE49-F238E27FC236}">
                <a16:creationId xmlns:a16="http://schemas.microsoft.com/office/drawing/2014/main" id="{493B64B6-ECB1-483F-B4DB-A6B5C1388DB4}"/>
              </a:ext>
            </a:extLst>
          </p:cNvPr>
          <p:cNvSpPr/>
          <p:nvPr/>
        </p:nvSpPr>
        <p:spPr>
          <a:xfrm>
            <a:off x="4741888" y="2095426"/>
            <a:ext cx="1424066" cy="809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Stage2</a:t>
            </a:r>
            <a:endParaRPr lang="en-IN" dirty="0"/>
          </a:p>
        </p:txBody>
      </p:sp>
      <p:sp>
        <p:nvSpPr>
          <p:cNvPr id="5" name="Rectangle 4">
            <a:extLst>
              <a:ext uri="{FF2B5EF4-FFF2-40B4-BE49-F238E27FC236}">
                <a16:creationId xmlns:a16="http://schemas.microsoft.com/office/drawing/2014/main" id="{F180CA42-B892-46BF-8256-9C257A977866}"/>
              </a:ext>
            </a:extLst>
          </p:cNvPr>
          <p:cNvSpPr/>
          <p:nvPr/>
        </p:nvSpPr>
        <p:spPr>
          <a:xfrm>
            <a:off x="7590020" y="2095424"/>
            <a:ext cx="1424066" cy="809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Stage3</a:t>
            </a:r>
            <a:endParaRPr lang="en-IN" dirty="0"/>
          </a:p>
        </p:txBody>
      </p:sp>
      <p:cxnSp>
        <p:nvCxnSpPr>
          <p:cNvPr id="16" name="Straight Arrow Connector 15">
            <a:extLst>
              <a:ext uri="{FF2B5EF4-FFF2-40B4-BE49-F238E27FC236}">
                <a16:creationId xmlns:a16="http://schemas.microsoft.com/office/drawing/2014/main" id="{D97F4565-7099-4436-8C24-B5F13926F6CC}"/>
              </a:ext>
            </a:extLst>
          </p:cNvPr>
          <p:cNvCxnSpPr>
            <a:stCxn id="3" idx="3"/>
            <a:endCxn id="4" idx="1"/>
          </p:cNvCxnSpPr>
          <p:nvPr/>
        </p:nvCxnSpPr>
        <p:spPr>
          <a:xfrm>
            <a:off x="3447738" y="2500161"/>
            <a:ext cx="12941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669FF00-29BC-4DC2-AFE6-EA35FC0504E1}"/>
              </a:ext>
            </a:extLst>
          </p:cNvPr>
          <p:cNvCxnSpPr>
            <a:stCxn id="4" idx="3"/>
            <a:endCxn id="5" idx="1"/>
          </p:cNvCxnSpPr>
          <p:nvPr/>
        </p:nvCxnSpPr>
        <p:spPr>
          <a:xfrm flipV="1">
            <a:off x="6165954" y="2500159"/>
            <a:ext cx="1424066"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5" name="Table 16">
            <a:extLst>
              <a:ext uri="{FF2B5EF4-FFF2-40B4-BE49-F238E27FC236}">
                <a16:creationId xmlns:a16="http://schemas.microsoft.com/office/drawing/2014/main" id="{B9224A53-5D11-4263-A819-22657B483E74}"/>
              </a:ext>
            </a:extLst>
          </p:cNvPr>
          <p:cNvGraphicFramePr>
            <a:graphicFrameLocks noGrp="1"/>
          </p:cNvGraphicFramePr>
          <p:nvPr>
            <p:extLst>
              <p:ext uri="{D42A27DB-BD31-4B8C-83A1-F6EECF244321}">
                <p14:modId xmlns:p14="http://schemas.microsoft.com/office/powerpoint/2010/main" val="2443190646"/>
              </p:ext>
            </p:extLst>
          </p:nvPr>
        </p:nvGraphicFramePr>
        <p:xfrm>
          <a:off x="2023672" y="4092453"/>
          <a:ext cx="8127999" cy="12852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900746445"/>
                    </a:ext>
                  </a:extLst>
                </a:gridCol>
                <a:gridCol w="2709333">
                  <a:extLst>
                    <a:ext uri="{9D8B030D-6E8A-4147-A177-3AD203B41FA5}">
                      <a16:colId xmlns:a16="http://schemas.microsoft.com/office/drawing/2014/main" val="3412472571"/>
                    </a:ext>
                  </a:extLst>
                </a:gridCol>
                <a:gridCol w="2709333">
                  <a:extLst>
                    <a:ext uri="{9D8B030D-6E8A-4147-A177-3AD203B41FA5}">
                      <a16:colId xmlns:a16="http://schemas.microsoft.com/office/drawing/2014/main" val="2115615187"/>
                    </a:ext>
                  </a:extLst>
                </a:gridCol>
              </a:tblGrid>
              <a:tr h="370840">
                <a:tc>
                  <a:txBody>
                    <a:bodyPr/>
                    <a:lstStyle/>
                    <a:p>
                      <a:r>
                        <a:rPr lang="en-US" dirty="0"/>
                        <a:t>Stage1</a:t>
                      </a:r>
                      <a:endParaRPr lang="en-IN" dirty="0"/>
                    </a:p>
                  </a:txBody>
                  <a:tcPr/>
                </a:tc>
                <a:tc>
                  <a:txBody>
                    <a:bodyPr/>
                    <a:lstStyle/>
                    <a:p>
                      <a:r>
                        <a:rPr lang="en-US" dirty="0"/>
                        <a:t>Stage2</a:t>
                      </a:r>
                      <a:endParaRPr lang="en-IN" dirty="0"/>
                    </a:p>
                  </a:txBody>
                  <a:tcPr/>
                </a:tc>
                <a:tc>
                  <a:txBody>
                    <a:bodyPr/>
                    <a:lstStyle/>
                    <a:p>
                      <a:r>
                        <a:rPr lang="en-US" dirty="0"/>
                        <a:t>Stage3</a:t>
                      </a:r>
                      <a:endParaRPr lang="en-IN" dirty="0"/>
                    </a:p>
                  </a:txBody>
                  <a:tcPr/>
                </a:tc>
                <a:extLst>
                  <a:ext uri="{0D108BD9-81ED-4DB2-BD59-A6C34878D82A}">
                    <a16:rowId xmlns:a16="http://schemas.microsoft.com/office/drawing/2014/main" val="2253371824"/>
                  </a:ext>
                </a:extLst>
              </a:tr>
              <a:tr h="370840">
                <a:tc>
                  <a:txBody>
                    <a:bodyPr/>
                    <a:lstStyle/>
                    <a:p>
                      <a:r>
                        <a:rPr lang="en-US" dirty="0"/>
                        <a:t>Receive Detach + send DSR to S11 + send Purge to S6a</a:t>
                      </a:r>
                      <a:endParaRPr lang="en-IN" dirty="0"/>
                    </a:p>
                  </a:txBody>
                  <a:tcPr/>
                </a:tc>
                <a:tc>
                  <a:txBody>
                    <a:bodyPr/>
                    <a:lstStyle/>
                    <a:p>
                      <a:r>
                        <a:rPr lang="en-US" dirty="0" err="1"/>
                        <a:t>Recv</a:t>
                      </a:r>
                      <a:r>
                        <a:rPr lang="en-US" dirty="0"/>
                        <a:t> Purge </a:t>
                      </a:r>
                      <a:r>
                        <a:rPr lang="en-US" dirty="0" err="1"/>
                        <a:t>Rsp</a:t>
                      </a:r>
                      <a:r>
                        <a:rPr lang="en-US" dirty="0"/>
                        <a:t> + </a:t>
                      </a:r>
                      <a:r>
                        <a:rPr lang="en-US" dirty="0" err="1"/>
                        <a:t>Recv</a:t>
                      </a:r>
                      <a:r>
                        <a:rPr lang="en-US" dirty="0"/>
                        <a:t> DSR </a:t>
                      </a:r>
                      <a:r>
                        <a:rPr lang="en-US" dirty="0" err="1"/>
                        <a:t>rsp</a:t>
                      </a:r>
                      <a:r>
                        <a:rPr lang="en-US" dirty="0"/>
                        <a:t> + send Detach accept &amp; Context release</a:t>
                      </a:r>
                      <a:endParaRPr lang="en-IN" dirty="0"/>
                    </a:p>
                  </a:txBody>
                  <a:tcPr/>
                </a:tc>
                <a:tc>
                  <a:txBody>
                    <a:bodyPr/>
                    <a:lstStyle/>
                    <a:p>
                      <a:r>
                        <a:rPr lang="en-US" dirty="0" err="1"/>
                        <a:t>Recv</a:t>
                      </a:r>
                      <a:r>
                        <a:rPr lang="en-US" dirty="0"/>
                        <a:t> Context release</a:t>
                      </a:r>
                      <a:endParaRPr lang="en-IN" dirty="0"/>
                    </a:p>
                  </a:txBody>
                  <a:tcPr/>
                </a:tc>
                <a:extLst>
                  <a:ext uri="{0D108BD9-81ED-4DB2-BD59-A6C34878D82A}">
                    <a16:rowId xmlns:a16="http://schemas.microsoft.com/office/drawing/2014/main" val="405198531"/>
                  </a:ext>
                </a:extLst>
              </a:tr>
            </a:tbl>
          </a:graphicData>
        </a:graphic>
      </p:graphicFrame>
      <p:sp>
        <p:nvSpPr>
          <p:cNvPr id="6" name="TextBox 5">
            <a:extLst>
              <a:ext uri="{FF2B5EF4-FFF2-40B4-BE49-F238E27FC236}">
                <a16:creationId xmlns:a16="http://schemas.microsoft.com/office/drawing/2014/main" id="{859C8916-0413-42FF-A51D-FEF79769BF05}"/>
              </a:ext>
            </a:extLst>
          </p:cNvPr>
          <p:cNvSpPr txBox="1"/>
          <p:nvPr/>
        </p:nvSpPr>
        <p:spPr>
          <a:xfrm>
            <a:off x="2023672" y="5915608"/>
            <a:ext cx="7540206" cy="646331"/>
          </a:xfrm>
          <a:prstGeom prst="rect">
            <a:avLst/>
          </a:prstGeom>
          <a:noFill/>
        </p:spPr>
        <p:txBody>
          <a:bodyPr wrap="square" rtlCol="0">
            <a:spAutoFit/>
          </a:bodyPr>
          <a:lstStyle/>
          <a:p>
            <a:r>
              <a:rPr lang="en-US" dirty="0"/>
              <a:t>Current Design has 8 Stages for Attach and 3 Stages for Detach</a:t>
            </a:r>
            <a:endParaRPr lang="en-IN" dirty="0"/>
          </a:p>
          <a:p>
            <a:endParaRPr lang="en-IN" dirty="0"/>
          </a:p>
        </p:txBody>
      </p:sp>
    </p:spTree>
    <p:extLst>
      <p:ext uri="{BB962C8B-B14F-4D97-AF65-F5344CB8AC3E}">
        <p14:creationId xmlns:p14="http://schemas.microsoft.com/office/powerpoint/2010/main" val="2249471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11E75BC-CBE6-4C62-BCD9-A7EE00A4C8E4}"/>
              </a:ext>
            </a:extLst>
          </p:cNvPr>
          <p:cNvSpPr>
            <a:spLocks noGrp="1"/>
          </p:cNvSpPr>
          <p:nvPr>
            <p:ph type="title"/>
          </p:nvPr>
        </p:nvSpPr>
        <p:spPr>
          <a:xfrm>
            <a:off x="838200" y="167335"/>
            <a:ext cx="10515600" cy="961669"/>
          </a:xfrm>
          <a:solidFill>
            <a:schemeClr val="accent1">
              <a:lumMod val="40000"/>
              <a:lumOff val="60000"/>
            </a:schemeClr>
          </a:solidFill>
        </p:spPr>
        <p:txBody>
          <a:bodyPr/>
          <a:lstStyle/>
          <a:p>
            <a:r>
              <a:rPr lang="en-US" dirty="0"/>
              <a:t>MME-APP : New Stage Design</a:t>
            </a:r>
            <a:endParaRPr lang="en-IN" dirty="0"/>
          </a:p>
        </p:txBody>
      </p:sp>
      <p:sp>
        <p:nvSpPr>
          <p:cNvPr id="3" name="Content Placeholder 2">
            <a:extLst>
              <a:ext uri="{FF2B5EF4-FFF2-40B4-BE49-F238E27FC236}">
                <a16:creationId xmlns:a16="http://schemas.microsoft.com/office/drawing/2014/main" id="{C3270144-99EE-4202-8786-CABDC3083295}"/>
              </a:ext>
            </a:extLst>
          </p:cNvPr>
          <p:cNvSpPr>
            <a:spLocks noGrp="1"/>
          </p:cNvSpPr>
          <p:nvPr>
            <p:ph idx="1"/>
          </p:nvPr>
        </p:nvSpPr>
        <p:spPr>
          <a:xfrm>
            <a:off x="838200" y="1492898"/>
            <a:ext cx="10515600" cy="4684065"/>
          </a:xfrm>
          <a:solidFill>
            <a:schemeClr val="accent1">
              <a:lumMod val="20000"/>
              <a:lumOff val="80000"/>
            </a:schemeClr>
          </a:solidFill>
        </p:spPr>
        <p:txBody>
          <a:bodyPr>
            <a:normAutofit fontScale="92500"/>
          </a:bodyPr>
          <a:lstStyle/>
          <a:p>
            <a:r>
              <a:rPr lang="en-US" dirty="0"/>
              <a:t>The new design suggested divides the </a:t>
            </a:r>
            <a:r>
              <a:rPr lang="en-US" dirty="0" err="1"/>
              <a:t>mme</a:t>
            </a:r>
            <a:r>
              <a:rPr lang="en-US" dirty="0"/>
              <a:t>-app process to have 6 Stages.</a:t>
            </a:r>
          </a:p>
          <a:p>
            <a:r>
              <a:rPr lang="en-US" dirty="0"/>
              <a:t>The stages are common for all procedures.</a:t>
            </a:r>
          </a:p>
          <a:p>
            <a:r>
              <a:rPr lang="en-US" dirty="0"/>
              <a:t>Each stage will have its own queue and a pool of threads for each queue.</a:t>
            </a:r>
            <a:endParaRPr lang="en-IN" dirty="0"/>
          </a:p>
          <a:p>
            <a:r>
              <a:rPr lang="en-IN" dirty="0"/>
              <a:t>The stages are :</a:t>
            </a:r>
          </a:p>
          <a:p>
            <a:pPr lvl="1"/>
            <a:r>
              <a:rPr lang="en-IN" dirty="0"/>
              <a:t>MME core handler Stage : AMF</a:t>
            </a:r>
          </a:p>
          <a:p>
            <a:pPr lvl="1"/>
            <a:r>
              <a:rPr lang="en-IN" dirty="0"/>
              <a:t>HSS Interface Stage : AUSF</a:t>
            </a:r>
          </a:p>
          <a:p>
            <a:pPr lvl="1"/>
            <a:r>
              <a:rPr lang="en-IN" dirty="0"/>
              <a:t>Security Context Handler Stage : AMF</a:t>
            </a:r>
          </a:p>
          <a:p>
            <a:pPr lvl="1">
              <a:lnSpc>
                <a:spcPct val="100000"/>
              </a:lnSpc>
            </a:pPr>
            <a:r>
              <a:rPr lang="en-US" dirty="0"/>
              <a:t>S10 Context Handler Stage : AMF</a:t>
            </a:r>
          </a:p>
          <a:p>
            <a:pPr lvl="1">
              <a:lnSpc>
                <a:spcPct val="100000"/>
              </a:lnSpc>
            </a:pPr>
            <a:r>
              <a:rPr lang="en-US" dirty="0"/>
              <a:t>Session Management Stage: SMF </a:t>
            </a:r>
          </a:p>
          <a:p>
            <a:pPr lvl="1">
              <a:lnSpc>
                <a:spcPct val="100000"/>
              </a:lnSpc>
            </a:pPr>
            <a:r>
              <a:rPr lang="en-US" dirty="0"/>
              <a:t>Database Manager Stage : UDM</a:t>
            </a:r>
          </a:p>
        </p:txBody>
      </p:sp>
    </p:spTree>
    <p:extLst>
      <p:ext uri="{BB962C8B-B14F-4D97-AF65-F5344CB8AC3E}">
        <p14:creationId xmlns:p14="http://schemas.microsoft.com/office/powerpoint/2010/main" val="4007180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11E75BC-CBE6-4C62-BCD9-A7EE00A4C8E4}"/>
              </a:ext>
            </a:extLst>
          </p:cNvPr>
          <p:cNvSpPr>
            <a:spLocks noGrp="1"/>
          </p:cNvSpPr>
          <p:nvPr>
            <p:ph type="title"/>
          </p:nvPr>
        </p:nvSpPr>
        <p:spPr>
          <a:xfrm>
            <a:off x="838200" y="167335"/>
            <a:ext cx="10515600" cy="961669"/>
          </a:xfrm>
          <a:solidFill>
            <a:schemeClr val="accent1">
              <a:lumMod val="40000"/>
              <a:lumOff val="60000"/>
            </a:schemeClr>
          </a:solidFill>
        </p:spPr>
        <p:txBody>
          <a:bodyPr/>
          <a:lstStyle/>
          <a:p>
            <a:r>
              <a:rPr lang="en-US" dirty="0"/>
              <a:t>MME-APP : New Stage Design</a:t>
            </a:r>
            <a:endParaRPr lang="en-IN" dirty="0"/>
          </a:p>
        </p:txBody>
      </p:sp>
      <p:graphicFrame>
        <p:nvGraphicFramePr>
          <p:cNvPr id="2" name="Content Placeholder 1">
            <a:extLst>
              <a:ext uri="{FF2B5EF4-FFF2-40B4-BE49-F238E27FC236}">
                <a16:creationId xmlns:a16="http://schemas.microsoft.com/office/drawing/2014/main" id="{23A708DA-5FB1-4B8E-87FC-499A44D874FA}"/>
              </a:ext>
            </a:extLst>
          </p:cNvPr>
          <p:cNvGraphicFramePr>
            <a:graphicFrameLocks noGrp="1"/>
          </p:cNvGraphicFramePr>
          <p:nvPr>
            <p:ph idx="1"/>
            <p:extLst>
              <p:ext uri="{D42A27DB-BD31-4B8C-83A1-F6EECF244321}">
                <p14:modId xmlns:p14="http://schemas.microsoft.com/office/powerpoint/2010/main" val="2719054116"/>
              </p:ext>
            </p:extLst>
          </p:nvPr>
        </p:nvGraphicFramePr>
        <p:xfrm>
          <a:off x="373225" y="1289761"/>
          <a:ext cx="11402009" cy="4992149"/>
        </p:xfrm>
        <a:graphic>
          <a:graphicData uri="http://schemas.openxmlformats.org/drawingml/2006/table">
            <a:tbl>
              <a:tblPr firstRow="1" bandRow="1">
                <a:tableStyleId>{5C22544A-7EE6-4342-B048-85BDC9FD1C3A}</a:tableStyleId>
              </a:tblPr>
              <a:tblGrid>
                <a:gridCol w="2275748">
                  <a:extLst>
                    <a:ext uri="{9D8B030D-6E8A-4147-A177-3AD203B41FA5}">
                      <a16:colId xmlns:a16="http://schemas.microsoft.com/office/drawing/2014/main" val="4257319793"/>
                    </a:ext>
                  </a:extLst>
                </a:gridCol>
                <a:gridCol w="1665667">
                  <a:extLst>
                    <a:ext uri="{9D8B030D-6E8A-4147-A177-3AD203B41FA5}">
                      <a16:colId xmlns:a16="http://schemas.microsoft.com/office/drawing/2014/main" val="3326262493"/>
                    </a:ext>
                  </a:extLst>
                </a:gridCol>
                <a:gridCol w="1635745">
                  <a:extLst>
                    <a:ext uri="{9D8B030D-6E8A-4147-A177-3AD203B41FA5}">
                      <a16:colId xmlns:a16="http://schemas.microsoft.com/office/drawing/2014/main" val="1216104059"/>
                    </a:ext>
                  </a:extLst>
                </a:gridCol>
                <a:gridCol w="1516057">
                  <a:extLst>
                    <a:ext uri="{9D8B030D-6E8A-4147-A177-3AD203B41FA5}">
                      <a16:colId xmlns:a16="http://schemas.microsoft.com/office/drawing/2014/main" val="3100744720"/>
                    </a:ext>
                  </a:extLst>
                </a:gridCol>
                <a:gridCol w="2683021">
                  <a:extLst>
                    <a:ext uri="{9D8B030D-6E8A-4147-A177-3AD203B41FA5}">
                      <a16:colId xmlns:a16="http://schemas.microsoft.com/office/drawing/2014/main" val="1212835943"/>
                    </a:ext>
                  </a:extLst>
                </a:gridCol>
                <a:gridCol w="1625771">
                  <a:extLst>
                    <a:ext uri="{9D8B030D-6E8A-4147-A177-3AD203B41FA5}">
                      <a16:colId xmlns:a16="http://schemas.microsoft.com/office/drawing/2014/main" val="2509863793"/>
                    </a:ext>
                  </a:extLst>
                </a:gridCol>
              </a:tblGrid>
              <a:tr h="1123617">
                <a:tc>
                  <a:txBody>
                    <a:bodyPr/>
                    <a:lstStyle/>
                    <a:p>
                      <a:r>
                        <a:rPr lang="en-US" dirty="0"/>
                        <a:t>MME Core Handler Stage</a:t>
                      </a:r>
                      <a:endParaRPr lang="en-IN" dirty="0"/>
                    </a:p>
                  </a:txBody>
                  <a:tcPr/>
                </a:tc>
                <a:tc>
                  <a:txBody>
                    <a:bodyPr/>
                    <a:lstStyle/>
                    <a:p>
                      <a:r>
                        <a:rPr lang="en-IN" sz="1800" b="1" kern="1200" dirty="0">
                          <a:solidFill>
                            <a:schemeClr val="lt1"/>
                          </a:solidFill>
                          <a:effectLst/>
                          <a:latin typeface="+mn-lt"/>
                          <a:ea typeface="+mn-ea"/>
                          <a:cs typeface="+mn-cs"/>
                        </a:rPr>
                        <a:t>HSS interface   Stage</a:t>
                      </a:r>
                      <a:endParaRPr lang="en-IN" dirty="0"/>
                    </a:p>
                  </a:txBody>
                  <a:tcPr/>
                </a:tc>
                <a:tc>
                  <a:txBody>
                    <a:bodyPr/>
                    <a:lstStyle/>
                    <a:p>
                      <a:r>
                        <a:rPr lang="en-IN" dirty="0"/>
                        <a:t>Security Context Handler Stage </a:t>
                      </a:r>
                    </a:p>
                  </a:txBody>
                  <a:tcPr/>
                </a:tc>
                <a:tc>
                  <a:txBody>
                    <a:bodyPr/>
                    <a:lstStyle/>
                    <a:p>
                      <a:r>
                        <a:rPr lang="en-IN" sz="1800" b="1" kern="1200" dirty="0">
                          <a:solidFill>
                            <a:schemeClr val="lt1"/>
                          </a:solidFill>
                          <a:effectLst/>
                          <a:latin typeface="+mn-lt"/>
                          <a:ea typeface="+mn-ea"/>
                          <a:cs typeface="+mn-cs"/>
                        </a:rPr>
                        <a:t>S10 Context Handler Stage</a:t>
                      </a:r>
                      <a:endParaRPr lang="en-IN" dirty="0"/>
                    </a:p>
                  </a:txBody>
                  <a:tcPr/>
                </a:tc>
                <a:tc>
                  <a:txBody>
                    <a:bodyPr/>
                    <a:lstStyle/>
                    <a:p>
                      <a:r>
                        <a:rPr lang="en-US" dirty="0"/>
                        <a:t>Session Management Stage</a:t>
                      </a:r>
                      <a:endParaRPr lang="en-IN" dirty="0"/>
                    </a:p>
                  </a:txBody>
                  <a:tcPr/>
                </a:tc>
                <a:tc>
                  <a:txBody>
                    <a:bodyPr/>
                    <a:lstStyle/>
                    <a:p>
                      <a:r>
                        <a:rPr lang="en-US" dirty="0"/>
                        <a:t>Database Manager Stage</a:t>
                      </a:r>
                      <a:endParaRPr lang="en-IN" dirty="0"/>
                    </a:p>
                  </a:txBody>
                  <a:tcPr/>
                </a:tc>
                <a:extLst>
                  <a:ext uri="{0D108BD9-81ED-4DB2-BD59-A6C34878D82A}">
                    <a16:rowId xmlns:a16="http://schemas.microsoft.com/office/drawing/2014/main" val="3622513929"/>
                  </a:ext>
                </a:extLst>
              </a:tr>
              <a:tr h="3868532">
                <a:tc>
                  <a:txBody>
                    <a:bodyPr/>
                    <a:lstStyle/>
                    <a:p>
                      <a:pPr lvl="0"/>
                      <a:r>
                        <a:rPr lang="en-IN" sz="1800" kern="1200" dirty="0">
                          <a:solidFill>
                            <a:schemeClr val="dk1"/>
                          </a:solidFill>
                          <a:effectLst/>
                          <a:latin typeface="+mn-lt"/>
                          <a:ea typeface="+mn-ea"/>
                          <a:cs typeface="+mn-cs"/>
                        </a:rPr>
                        <a:t>1. </a:t>
                      </a:r>
                      <a:r>
                        <a:rPr lang="en-IN" sz="1800" kern="1200" dirty="0" err="1">
                          <a:solidFill>
                            <a:schemeClr val="dk1"/>
                          </a:solidFill>
                          <a:effectLst/>
                          <a:latin typeface="+mn-lt"/>
                          <a:ea typeface="+mn-ea"/>
                          <a:cs typeface="+mn-cs"/>
                        </a:rPr>
                        <a:t>Recv</a:t>
                      </a:r>
                      <a:r>
                        <a:rPr lang="en-IN" sz="1800" kern="1200" dirty="0">
                          <a:solidFill>
                            <a:schemeClr val="dk1"/>
                          </a:solidFill>
                          <a:effectLst/>
                          <a:latin typeface="+mn-lt"/>
                          <a:ea typeface="+mn-ea"/>
                          <a:cs typeface="+mn-cs"/>
                        </a:rPr>
                        <a:t> request Initiated from S1AP, S10, GTP and S6a and will forward to corresponding stage queues.</a:t>
                      </a:r>
                    </a:p>
                    <a:p>
                      <a:pPr lvl="0"/>
                      <a:r>
                        <a:rPr lang="en-IN" sz="1800" kern="1200" dirty="0">
                          <a:solidFill>
                            <a:schemeClr val="dk1"/>
                          </a:solidFill>
                          <a:effectLst/>
                          <a:latin typeface="+mn-lt"/>
                          <a:ea typeface="+mn-ea"/>
                          <a:cs typeface="+mn-cs"/>
                        </a:rPr>
                        <a:t>2. It will handle timer expiry messages and forward to stage queues as per timer type.</a:t>
                      </a:r>
                    </a:p>
                  </a:txBody>
                  <a:tcPr/>
                </a:tc>
                <a:tc>
                  <a:txBody>
                    <a:bodyPr/>
                    <a:lstStyle/>
                    <a:p>
                      <a:pPr lvl="0"/>
                      <a:r>
                        <a:rPr lang="en-IN" sz="1800" kern="1200" dirty="0">
                          <a:solidFill>
                            <a:schemeClr val="dk1"/>
                          </a:solidFill>
                          <a:effectLst/>
                          <a:latin typeface="+mn-lt"/>
                          <a:ea typeface="+mn-ea"/>
                          <a:cs typeface="+mn-cs"/>
                        </a:rPr>
                        <a:t>AIR/AIA,ULR/ULA, ISD,DSD messages handled in this stage</a:t>
                      </a:r>
                    </a:p>
                  </a:txBody>
                  <a:tcPr/>
                </a:tc>
                <a:tc>
                  <a:txBody>
                    <a:bodyPr/>
                    <a:lstStyle/>
                    <a:p>
                      <a:pPr lvl="0"/>
                      <a:r>
                        <a:rPr lang="en-IN" sz="1800" kern="1200" dirty="0">
                          <a:solidFill>
                            <a:schemeClr val="dk1"/>
                          </a:solidFill>
                          <a:effectLst/>
                          <a:latin typeface="+mn-lt"/>
                          <a:ea typeface="+mn-ea"/>
                          <a:cs typeface="+mn-cs"/>
                        </a:rPr>
                        <a:t>Manages the procedures for UE security context including Authentication and SMC procedures.</a:t>
                      </a:r>
                    </a:p>
                  </a:txBody>
                  <a:tcPr/>
                </a:tc>
                <a:tc>
                  <a:txBody>
                    <a:bodyPr/>
                    <a:lstStyle/>
                    <a:p>
                      <a:pPr lvl="0"/>
                      <a:r>
                        <a:rPr lang="en-IN" sz="1800" kern="1200" dirty="0">
                          <a:solidFill>
                            <a:schemeClr val="dk1"/>
                          </a:solidFill>
                          <a:effectLst/>
                          <a:latin typeface="+mn-lt"/>
                          <a:ea typeface="+mn-ea"/>
                          <a:cs typeface="+mn-cs"/>
                        </a:rPr>
                        <a:t>Manages Handover requests and TAU context requests.</a:t>
                      </a:r>
                    </a:p>
                  </a:txBody>
                  <a:tcPr/>
                </a:tc>
                <a:tc>
                  <a:txBody>
                    <a:bodyPr/>
                    <a:lstStyle/>
                    <a:p>
                      <a:pPr lvl="0"/>
                      <a:r>
                        <a:rPr lang="en-IN" sz="1800" kern="1200" dirty="0">
                          <a:solidFill>
                            <a:schemeClr val="dk1"/>
                          </a:solidFill>
                          <a:effectLst/>
                          <a:latin typeface="+mn-lt"/>
                          <a:ea typeface="+mn-ea"/>
                          <a:cs typeface="+mn-cs"/>
                        </a:rPr>
                        <a:t>1. Handles the Session Management procedures.</a:t>
                      </a:r>
                    </a:p>
                    <a:p>
                      <a:pPr lvl="0"/>
                      <a:r>
                        <a:rPr lang="en-IN" sz="1800" kern="1200" dirty="0">
                          <a:solidFill>
                            <a:schemeClr val="dk1"/>
                          </a:solidFill>
                          <a:effectLst/>
                          <a:latin typeface="+mn-lt"/>
                          <a:ea typeface="+mn-ea"/>
                          <a:cs typeface="+mn-cs"/>
                        </a:rPr>
                        <a:t>2. The S11 stage and Context setup/update stage can be substages for this.</a:t>
                      </a:r>
                    </a:p>
                    <a:p>
                      <a:pPr lvl="0"/>
                      <a:r>
                        <a:rPr lang="en-IN" sz="1800" kern="1200" dirty="0">
                          <a:solidFill>
                            <a:schemeClr val="dk1"/>
                          </a:solidFill>
                          <a:effectLst/>
                          <a:latin typeface="+mn-lt"/>
                          <a:ea typeface="+mn-ea"/>
                          <a:cs typeface="+mn-cs"/>
                        </a:rPr>
                        <a:t>3. The S11 stage can handle interaction with SGW.</a:t>
                      </a:r>
                    </a:p>
                    <a:p>
                      <a:pPr lvl="0"/>
                      <a:r>
                        <a:rPr lang="en-IN" sz="1800" kern="1200" dirty="0">
                          <a:solidFill>
                            <a:schemeClr val="dk1"/>
                          </a:solidFill>
                          <a:effectLst/>
                          <a:latin typeface="+mn-lt"/>
                          <a:ea typeface="+mn-ea"/>
                          <a:cs typeface="+mn-cs"/>
                        </a:rPr>
                        <a:t>4. The Context setup/update stage can handle interaction with ENB.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Handles updates to session store.</a:t>
                      </a:r>
                    </a:p>
                    <a:p>
                      <a:endParaRPr lang="en-IN" dirty="0"/>
                    </a:p>
                  </a:txBody>
                  <a:tcPr/>
                </a:tc>
                <a:extLst>
                  <a:ext uri="{0D108BD9-81ED-4DB2-BD59-A6C34878D82A}">
                    <a16:rowId xmlns:a16="http://schemas.microsoft.com/office/drawing/2014/main" val="1350532474"/>
                  </a:ext>
                </a:extLst>
              </a:tr>
            </a:tbl>
          </a:graphicData>
        </a:graphic>
      </p:graphicFrame>
    </p:spTree>
    <p:extLst>
      <p:ext uri="{BB962C8B-B14F-4D97-AF65-F5344CB8AC3E}">
        <p14:creationId xmlns:p14="http://schemas.microsoft.com/office/powerpoint/2010/main" val="1708559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0E8C12-A56B-44C8-94E7-384C636944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281" y="671804"/>
            <a:ext cx="11943183" cy="6027575"/>
          </a:xfrm>
          <a:prstGeom prst="rect">
            <a:avLst/>
          </a:prstGeom>
        </p:spPr>
      </p:pic>
      <p:sp>
        <p:nvSpPr>
          <p:cNvPr id="6" name="TextBox 5">
            <a:extLst>
              <a:ext uri="{FF2B5EF4-FFF2-40B4-BE49-F238E27FC236}">
                <a16:creationId xmlns:a16="http://schemas.microsoft.com/office/drawing/2014/main" id="{827B874A-CECB-44AB-8727-DD88241D28C7}"/>
              </a:ext>
            </a:extLst>
          </p:cNvPr>
          <p:cNvSpPr txBox="1"/>
          <p:nvPr/>
        </p:nvSpPr>
        <p:spPr>
          <a:xfrm>
            <a:off x="292358" y="158621"/>
            <a:ext cx="11439331" cy="369332"/>
          </a:xfrm>
          <a:prstGeom prst="rect">
            <a:avLst/>
          </a:prstGeom>
          <a:solidFill>
            <a:schemeClr val="accent1">
              <a:lumMod val="40000"/>
              <a:lumOff val="60000"/>
            </a:schemeClr>
          </a:solidFill>
        </p:spPr>
        <p:txBody>
          <a:bodyPr wrap="square" rtlCol="0">
            <a:spAutoFit/>
          </a:bodyPr>
          <a:lstStyle/>
          <a:p>
            <a:r>
              <a:rPr lang="en-US" dirty="0"/>
              <a:t>Attach Procedure flow through Stages</a:t>
            </a:r>
            <a:endParaRPr lang="en-IN" dirty="0"/>
          </a:p>
        </p:txBody>
      </p:sp>
    </p:spTree>
    <p:extLst>
      <p:ext uri="{BB962C8B-B14F-4D97-AF65-F5344CB8AC3E}">
        <p14:creationId xmlns:p14="http://schemas.microsoft.com/office/powerpoint/2010/main" val="1336324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85BA2E6-B2FA-4D33-8EB5-2A1A54DD67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37" y="830424"/>
            <a:ext cx="11971175" cy="5924939"/>
          </a:xfrm>
          <a:prstGeom prst="rect">
            <a:avLst/>
          </a:prstGeom>
        </p:spPr>
      </p:pic>
      <p:sp>
        <p:nvSpPr>
          <p:cNvPr id="4" name="TextBox 3">
            <a:extLst>
              <a:ext uri="{FF2B5EF4-FFF2-40B4-BE49-F238E27FC236}">
                <a16:creationId xmlns:a16="http://schemas.microsoft.com/office/drawing/2014/main" id="{ACD15A83-52ED-4732-B829-ECCDC73694F5}"/>
              </a:ext>
            </a:extLst>
          </p:cNvPr>
          <p:cNvSpPr txBox="1"/>
          <p:nvPr/>
        </p:nvSpPr>
        <p:spPr>
          <a:xfrm>
            <a:off x="354563" y="289249"/>
            <a:ext cx="11439331" cy="369332"/>
          </a:xfrm>
          <a:prstGeom prst="rect">
            <a:avLst/>
          </a:prstGeom>
          <a:solidFill>
            <a:schemeClr val="accent1">
              <a:lumMod val="40000"/>
              <a:lumOff val="60000"/>
            </a:schemeClr>
          </a:solidFill>
        </p:spPr>
        <p:txBody>
          <a:bodyPr wrap="square" rtlCol="0">
            <a:spAutoFit/>
          </a:bodyPr>
          <a:lstStyle/>
          <a:p>
            <a:r>
              <a:rPr lang="en-US" dirty="0"/>
              <a:t>TAU Procedure flow through Stages</a:t>
            </a:r>
            <a:endParaRPr lang="en-IN" dirty="0"/>
          </a:p>
        </p:txBody>
      </p:sp>
    </p:spTree>
    <p:extLst>
      <p:ext uri="{BB962C8B-B14F-4D97-AF65-F5344CB8AC3E}">
        <p14:creationId xmlns:p14="http://schemas.microsoft.com/office/powerpoint/2010/main" val="392027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576F1-116E-4ECC-A096-F95C428027B1}"/>
              </a:ext>
            </a:extLst>
          </p:cNvPr>
          <p:cNvSpPr>
            <a:spLocks noGrp="1"/>
          </p:cNvSpPr>
          <p:nvPr>
            <p:ph type="title"/>
          </p:nvPr>
        </p:nvSpPr>
        <p:spPr>
          <a:xfrm>
            <a:off x="838200" y="365125"/>
            <a:ext cx="10515600" cy="922499"/>
          </a:xfrm>
          <a:solidFill>
            <a:schemeClr val="accent1">
              <a:lumMod val="40000"/>
              <a:lumOff val="60000"/>
            </a:schemeClr>
          </a:solidFill>
        </p:spPr>
        <p:txBody>
          <a:bodyPr/>
          <a:lstStyle/>
          <a:p>
            <a:r>
              <a:rPr lang="en-US" dirty="0"/>
              <a:t>UE Context and States</a:t>
            </a:r>
            <a:endParaRPr lang="en-IN" dirty="0"/>
          </a:p>
        </p:txBody>
      </p:sp>
      <p:sp>
        <p:nvSpPr>
          <p:cNvPr id="3" name="Content Placeholder 2">
            <a:extLst>
              <a:ext uri="{FF2B5EF4-FFF2-40B4-BE49-F238E27FC236}">
                <a16:creationId xmlns:a16="http://schemas.microsoft.com/office/drawing/2014/main" id="{FD146D54-3E27-4F29-A333-3D0F524F5761}"/>
              </a:ext>
            </a:extLst>
          </p:cNvPr>
          <p:cNvSpPr>
            <a:spLocks noGrp="1"/>
          </p:cNvSpPr>
          <p:nvPr>
            <p:ph idx="1"/>
          </p:nvPr>
        </p:nvSpPr>
        <p:spPr>
          <a:xfrm>
            <a:off x="838200" y="1492898"/>
            <a:ext cx="10515600" cy="4684065"/>
          </a:xfrm>
          <a:solidFill>
            <a:schemeClr val="accent1">
              <a:lumMod val="20000"/>
              <a:lumOff val="80000"/>
            </a:schemeClr>
          </a:solidFill>
        </p:spPr>
        <p:txBody>
          <a:bodyPr>
            <a:normAutofit lnSpcReduction="10000"/>
          </a:bodyPr>
          <a:lstStyle/>
          <a:p>
            <a:pPr lvl="0"/>
            <a:r>
              <a:rPr lang="en-IN" dirty="0"/>
              <a:t>MME-Core Stage to keep State FSM</a:t>
            </a:r>
          </a:p>
          <a:p>
            <a:pPr lvl="0"/>
            <a:r>
              <a:rPr lang="en-IN" dirty="0"/>
              <a:t>All other interfaces entities to keep transactions. And take care of retransmission.</a:t>
            </a:r>
          </a:p>
          <a:p>
            <a:pPr lvl="0"/>
            <a:r>
              <a:rPr lang="en-IN" dirty="0"/>
              <a:t>Type of procedures</a:t>
            </a:r>
          </a:p>
          <a:p>
            <a:pPr lvl="1"/>
            <a:r>
              <a:rPr lang="en-IN" dirty="0"/>
              <a:t>Access Initiated Procedures</a:t>
            </a:r>
          </a:p>
          <a:p>
            <a:pPr lvl="1"/>
            <a:r>
              <a:rPr lang="en-IN" dirty="0"/>
              <a:t>HSS initiated procedures</a:t>
            </a:r>
          </a:p>
          <a:p>
            <a:pPr lvl="1"/>
            <a:r>
              <a:rPr lang="en-IN" dirty="0"/>
              <a:t>Core initiated procedures</a:t>
            </a:r>
          </a:p>
          <a:p>
            <a:r>
              <a:rPr lang="en-IN" dirty="0"/>
              <a:t>UE Context maintains the following list of procedures: </a:t>
            </a:r>
          </a:p>
          <a:p>
            <a:pPr lvl="1"/>
            <a:r>
              <a:rPr lang="en-IN" dirty="0"/>
              <a:t>Active Procedures </a:t>
            </a:r>
          </a:p>
          <a:p>
            <a:pPr lvl="1"/>
            <a:r>
              <a:rPr lang="en-IN" dirty="0"/>
              <a:t>Suspended Procedures </a:t>
            </a:r>
          </a:p>
          <a:p>
            <a:pPr lvl="1"/>
            <a:r>
              <a:rPr lang="en-IN" dirty="0"/>
              <a:t>Pending Procedures</a:t>
            </a:r>
          </a:p>
          <a:p>
            <a:pPr lvl="1"/>
            <a:endParaRPr lang="en-IN" dirty="0"/>
          </a:p>
        </p:txBody>
      </p:sp>
    </p:spTree>
    <p:extLst>
      <p:ext uri="{BB962C8B-B14F-4D97-AF65-F5344CB8AC3E}">
        <p14:creationId xmlns:p14="http://schemas.microsoft.com/office/powerpoint/2010/main" val="2960646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914</TotalTime>
  <Words>958</Words>
  <Application>Microsoft Macintosh PowerPoint</Application>
  <PresentationFormat>Widescreen</PresentationFormat>
  <Paragraphs>158</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Existing Design</vt:lpstr>
      <vt:lpstr>MME-APP : Attach</vt:lpstr>
      <vt:lpstr>MME-APP : Detach</vt:lpstr>
      <vt:lpstr>MME-APP : New Stage Design</vt:lpstr>
      <vt:lpstr>MME-APP : New Stage Design</vt:lpstr>
      <vt:lpstr>PowerPoint Presentation</vt:lpstr>
      <vt:lpstr>PowerPoint Presentation</vt:lpstr>
      <vt:lpstr>UE Context and States</vt:lpstr>
      <vt:lpstr>UE EMM States</vt:lpstr>
      <vt:lpstr>Event Processing</vt:lpstr>
      <vt:lpstr>Procedures</vt:lpstr>
      <vt:lpstr>Attach Procedures (Parent Procedure)</vt:lpstr>
      <vt:lpstr>Attach (Parent Procedure)</vt:lpstr>
      <vt:lpstr>Authentication Procedure(Child Procedure)</vt:lpstr>
      <vt:lpstr>ULR Procedure (Child Procedure)</vt:lpstr>
      <vt:lpstr>Other Suggestions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ajaylotanthakur@outlook.com</dc:creator>
  <cp:lastModifiedBy>Pingping Lin</cp:lastModifiedBy>
  <cp:revision>40</cp:revision>
  <dcterms:created xsi:type="dcterms:W3CDTF">2019-09-19T19:55:03Z</dcterms:created>
  <dcterms:modified xsi:type="dcterms:W3CDTF">2019-11-04T19:09:00Z</dcterms:modified>
</cp:coreProperties>
</file>