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5" r:id="rId12"/>
    <p:sldId id="266" r:id="rId13"/>
    <p:sldId id="277" r:id="rId14"/>
    <p:sldId id="256" r:id="rId15"/>
    <p:sldId id="258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4">
          <p15:clr>
            <a:srgbClr val="A4A3A4"/>
          </p15:clr>
        </p15:guide>
        <p15:guide id="2" orient="horz" pos="766">
          <p15:clr>
            <a:srgbClr val="A4A3A4"/>
          </p15:clr>
        </p15:guide>
        <p15:guide id="3" pos="350">
          <p15:clr>
            <a:srgbClr val="A4A3A4"/>
          </p15:clr>
        </p15:guide>
        <p15:guide id="4" orient="horz" pos="3166">
          <p15:clr>
            <a:srgbClr val="A4A3A4"/>
          </p15:clr>
        </p15:guide>
        <p15:guide id="5" orient="horz" pos="130">
          <p15:clr>
            <a:srgbClr val="A4A3A4"/>
          </p15:clr>
        </p15:guide>
        <p15:guide id="6" orient="horz" pos="782">
          <p15:clr>
            <a:srgbClr val="A4A3A4"/>
          </p15:clr>
        </p15:guide>
        <p15:guide id="7" pos="2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2" autoAdjust="0"/>
    <p:restoredTop sz="96446" autoAdjust="0"/>
  </p:normalViewPr>
  <p:slideViewPr>
    <p:cSldViewPr snapToGrid="0" snapToObjects="1">
      <p:cViewPr>
        <p:scale>
          <a:sx n="100" d="100"/>
          <a:sy n="100" d="100"/>
        </p:scale>
        <p:origin x="-1440" y="-376"/>
      </p:cViewPr>
      <p:guideLst>
        <p:guide orient="horz" pos="574"/>
        <p:guide orient="horz" pos="766"/>
        <p:guide orient="horz" pos="3166"/>
        <p:guide orient="horz" pos="130"/>
        <p:guide orient="horz" pos="782"/>
        <p:guide pos="350"/>
        <p:guide pos="2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AA2C7-DFF7-E146-B544-A7929D1096DC}" type="datetimeFigureOut">
              <a:rPr lang="en-US">
                <a:latin typeface="Corbel"/>
              </a:rPr>
              <a:t>9/7/17</a:t>
            </a:fld>
            <a:endParaRPr lang="en-US"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550AB-09B2-9F49-9877-962002DC81DD}" type="slidenum">
              <a:rPr>
                <a:latin typeface="Corbel"/>
              </a:rPr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955206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/>
              </a:defRPr>
            </a:lvl1pPr>
          </a:lstStyle>
          <a:p>
            <a:fld id="{2F9040DD-E34C-C24A-8AAD-0A70B6E5C5F1}" type="datetimeFigureOut">
              <a:rPr lang="en-US"/>
              <a:pPr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/>
              </a:defRPr>
            </a:lvl1pPr>
          </a:lstStyle>
          <a:p>
            <a:fld id="{0BE8AFDA-301D-4C4D-9A58-9902B72A2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16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M-CORD has a growing and vibrant community. </a:t>
            </a:r>
          </a:p>
          <a:p>
            <a:endParaRPr lang="en-US" dirty="0"/>
          </a:p>
          <a:p>
            <a:r>
              <a:rPr lang="en-US" dirty="0"/>
              <a:t>It includes leading service providers such as AT&amp;T, China Unicom, Google, SK Telecom and Verizon. These providers are providing significant funding, people, use cases and wanting to do lab trials. </a:t>
            </a:r>
          </a:p>
          <a:p>
            <a:endParaRPr lang="en-US" dirty="0"/>
          </a:p>
          <a:p>
            <a:r>
              <a:rPr lang="en-US" dirty="0"/>
              <a:t>Our partners that actively contribute to M-CORD include Intel and </a:t>
            </a:r>
            <a:r>
              <a:rPr lang="en-US" dirty="0" err="1"/>
              <a:t>Radisys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And then we have a long list of companies as collaborators that have been actively contributing to M-CORD  and these include </a:t>
            </a:r>
            <a:r>
              <a:rPr lang="en-US" dirty="0" err="1"/>
              <a:t>Argela</a:t>
            </a:r>
            <a:r>
              <a:rPr lang="en-US" dirty="0"/>
              <a:t>, </a:t>
            </a:r>
            <a:r>
              <a:rPr lang="en-US" dirty="0" err="1"/>
              <a:t>Cavium</a:t>
            </a:r>
            <a:r>
              <a:rPr lang="en-US" dirty="0"/>
              <a:t>, ….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have exciting community and we are grateful for their contributions. </a:t>
            </a:r>
          </a:p>
        </p:txBody>
      </p:sp>
    </p:spTree>
    <p:extLst>
      <p:ext uri="{BB962C8B-B14F-4D97-AF65-F5344CB8AC3E}">
        <p14:creationId xmlns:p14="http://schemas.microsoft.com/office/powerpoint/2010/main" val="233924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0356" y="4171998"/>
            <a:ext cx="6497668" cy="4114800"/>
          </a:xfrm>
        </p:spPr>
        <p:txBody>
          <a:bodyPr/>
          <a:lstStyle/>
          <a:p>
            <a:r>
              <a:rPr lang="en-US" dirty="0"/>
              <a:t>Central</a:t>
            </a:r>
            <a:r>
              <a:rPr lang="en-US" baseline="0" dirty="0"/>
              <a:t> office needs to be reinvented because the economics have outgrown its functionalities and innovativeness.  Over the 40-50 years, typical CO have spun over 300 different devices that are mostly closed, proprietary and unprogrammable. </a:t>
            </a:r>
          </a:p>
          <a:p>
            <a:endParaRPr lang="en-US" baseline="0" dirty="0"/>
          </a:p>
          <a:p>
            <a:r>
              <a:rPr lang="en-US" baseline="0" dirty="0"/>
              <a:t>As the highest source of capex and </a:t>
            </a:r>
            <a:r>
              <a:rPr lang="en-US" baseline="0" dirty="0" err="1"/>
              <a:t>opex</a:t>
            </a:r>
            <a:r>
              <a:rPr lang="en-US" baseline="0" dirty="0"/>
              <a:t>, the current CO now becomes detrimental to innovation.  It’s rigid infrastructure </a:t>
            </a:r>
            <a:r>
              <a:rPr lang="en-US" dirty="0"/>
              <a:t>limits service providers’ ability to create new services for its customers. </a:t>
            </a:r>
          </a:p>
          <a:p>
            <a:endParaRPr lang="en-US" baseline="0" dirty="0"/>
          </a:p>
          <a:p>
            <a:endParaRPr lang="en-US" dirty="0"/>
          </a:p>
          <a:p>
            <a:r>
              <a:rPr lang="en-US" dirty="0"/>
              <a:t>CORD brings a fresh</a:t>
            </a:r>
            <a:r>
              <a:rPr lang="en-US" baseline="0" dirty="0"/>
              <a:t> approach to rearchitecting the central office.  It brings together </a:t>
            </a:r>
            <a:r>
              <a:rPr lang="en-US" dirty="0"/>
              <a:t>SDN, NFV, and Cloud technologies and approaches. </a:t>
            </a:r>
          </a:p>
          <a:p>
            <a:endParaRPr lang="en-US" baseline="0" dirty="0"/>
          </a:p>
          <a:p>
            <a:r>
              <a:rPr lang="en-US" dirty="0"/>
              <a:t>In terms of hardware,  we have a fabric at the center that interconnects everything within the CO. The fabric has the standard leaf-spine architecture built using </a:t>
            </a:r>
            <a:r>
              <a:rPr lang="en-US" dirty="0" err="1"/>
              <a:t>OpenFlow</a:t>
            </a:r>
            <a:r>
              <a:rPr lang="en-US" dirty="0"/>
              <a:t>-enabled white boxes. </a:t>
            </a:r>
          </a:p>
          <a:p>
            <a:endParaRPr lang="en-US" dirty="0"/>
          </a:p>
          <a:p>
            <a:r>
              <a:rPr lang="en-US" dirty="0"/>
              <a:t>This fabric interconnects a set of server racks – they host VNFs implemented in VMs and containers; cloud and other services – potentially for 10s of thousands of customers. These servers are standard commodity servers – OCP servers. </a:t>
            </a:r>
          </a:p>
          <a:p>
            <a:endParaRPr lang="en-US" dirty="0"/>
          </a:p>
          <a:p>
            <a:r>
              <a:rPr lang="en-US" dirty="0"/>
              <a:t>What is unique about the central office is the access racks. A typical data center may have few fibers coming in but that is all. A CO as I mentioned terminates 10K or more residential and 10K or more mobile and 1000s  of enterprises. And these access devices are the ones that contribute to high </a:t>
            </a:r>
            <a:r>
              <a:rPr lang="en-US" dirty="0" err="1"/>
              <a:t>capex</a:t>
            </a:r>
            <a:r>
              <a:rPr lang="en-US" dirty="0"/>
              <a:t> and </a:t>
            </a:r>
            <a:r>
              <a:rPr lang="en-US" dirty="0" err="1"/>
              <a:t>opex</a:t>
            </a:r>
            <a:r>
              <a:rPr lang="en-US" dirty="0"/>
              <a:t> and lack of innovation. In the case of CORD we want to build these access racks with the same philosophy – use merchant silicon, white boxes and open source. </a:t>
            </a:r>
          </a:p>
          <a:p>
            <a:endParaRPr lang="en-US" dirty="0"/>
          </a:p>
          <a:p>
            <a:r>
              <a:rPr lang="en-US" dirty="0"/>
              <a:t>Then we have two control planes: one for all the networking that is SDN based and we use ONOS and a set of services on ONOS to realize it.</a:t>
            </a:r>
            <a:r>
              <a:rPr lang="en-US" baseline="0" dirty="0"/>
              <a:t> </a:t>
            </a:r>
          </a:p>
          <a:p>
            <a:r>
              <a:rPr lang="en-US" dirty="0"/>
              <a:t> We have another control plane that manages virtualization, services and service composition. It is realized using OpenStack, Docker and a platform we built called XOS – it acts as an overall CORD controller and also a service orchestrator.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7151D2A-960A-1541-8F52-D5DE846BA7F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13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Over the past year or so, we have demonstrated that the CORD platform can support three domains of use: residential, mobile and enterprise. </a:t>
            </a:r>
          </a:p>
          <a:p>
            <a:endParaRPr lang="en-US" dirty="0"/>
          </a:p>
          <a:p>
            <a:r>
              <a:rPr lang="en-US" dirty="0"/>
              <a:t>In the case of residential, we demonstrated how access rack for GPON can be built with merchant silicon and white boxes and how we can extract control and implement it as a service on top of ONOS – called </a:t>
            </a:r>
            <a:r>
              <a:rPr lang="en-US" dirty="0" err="1"/>
              <a:t>vOLT</a:t>
            </a:r>
            <a:r>
              <a:rPr lang="en-US" dirty="0"/>
              <a:t>. We also implemented other services such as </a:t>
            </a:r>
            <a:r>
              <a:rPr lang="en-US" dirty="0" err="1"/>
              <a:t>vSG</a:t>
            </a:r>
            <a:r>
              <a:rPr lang="en-US" dirty="0"/>
              <a:t>, </a:t>
            </a:r>
            <a:r>
              <a:rPr lang="en-US" dirty="0" err="1"/>
              <a:t>vRouter</a:t>
            </a:r>
            <a:r>
              <a:rPr lang="en-US" dirty="0"/>
              <a:t>, and </a:t>
            </a:r>
            <a:r>
              <a:rPr lang="en-US" dirty="0" err="1"/>
              <a:t>vCDN</a:t>
            </a:r>
            <a:r>
              <a:rPr lang="en-US" dirty="0"/>
              <a:t> as services on our software stack. </a:t>
            </a:r>
          </a:p>
          <a:p>
            <a:endParaRPr lang="en-US" dirty="0"/>
          </a:p>
          <a:p>
            <a:r>
              <a:rPr lang="en-US" dirty="0"/>
              <a:t>We also demonstrated how we can support mobile customers with disaggregated and virtualized RAN and disaggregated and virtualized EPC implemented as services. We also show some mobile edge capabilities. </a:t>
            </a:r>
          </a:p>
          <a:p>
            <a:endParaRPr lang="en-US" dirty="0"/>
          </a:p>
          <a:p>
            <a:r>
              <a:rPr lang="en-US" dirty="0"/>
              <a:t>Finally we showed how the CORD Platform can be used to support enterprise customers. They can create virtual networks on demand, add value-added services to their virtual networks and observe and control their networks. </a:t>
            </a:r>
          </a:p>
          <a:p>
            <a:endParaRPr lang="en-US" dirty="0"/>
          </a:p>
          <a:p>
            <a:r>
              <a:rPr lang="en-US" dirty="0"/>
              <a:t>You will hear talks on each later in the 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7151D2A-960A-1541-8F52-D5DE846BA7F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0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8148" y="4343400"/>
            <a:ext cx="6489876" cy="4114800"/>
          </a:xfrm>
        </p:spPr>
        <p:txBody>
          <a:bodyPr/>
          <a:lstStyle/>
          <a:p>
            <a:r>
              <a:rPr lang="en-US" sz="1200" dirty="0"/>
              <a:t>M-CORD</a:t>
            </a:r>
            <a:r>
              <a:rPr lang="en-US" sz="1200" baseline="0" dirty="0"/>
              <a:t> </a:t>
            </a:r>
            <a:r>
              <a:rPr lang="en-US" sz="1200" dirty="0"/>
              <a:t>comes in these two packages: </a:t>
            </a:r>
            <a:r>
              <a:rPr lang="en-US" sz="1200" baseline="0" dirty="0"/>
              <a:t> </a:t>
            </a:r>
          </a:p>
          <a:p>
            <a:endParaRPr lang="en-US" sz="1200" baseline="0" dirty="0"/>
          </a:p>
          <a:p>
            <a:r>
              <a:rPr lang="en-US" sz="1200" baseline="0" dirty="0"/>
              <a:t>First – we have M-CORD Mini – A turnkey POD for Easy Replication and Experimentation. M-CORD Mini is perfect </a:t>
            </a:r>
            <a:r>
              <a:rPr lang="en-US" sz="1200" dirty="0"/>
              <a:t>as an affordable and replicable package that can be used for development, demonstrations and lab trials</a:t>
            </a:r>
            <a:r>
              <a:rPr lang="en-US" sz="1200" baseline="0" dirty="0"/>
              <a:t>. This</a:t>
            </a:r>
            <a:r>
              <a:rPr lang="en-US" sz="1200" dirty="0"/>
              <a:t> M-CORD mini </a:t>
            </a:r>
            <a:r>
              <a:rPr lang="en-US" sz="1200" baseline="0" dirty="0"/>
              <a:t> includes an OCP based 2U Intel rack and Intel Compute, 40Gb </a:t>
            </a:r>
            <a:r>
              <a:rPr lang="en-US" sz="1200" baseline="0" dirty="0" err="1"/>
              <a:t>Openflow</a:t>
            </a:r>
            <a:r>
              <a:rPr lang="en-US" sz="1200" baseline="0" dirty="0"/>
              <a:t> enabled white box switch, and pre-validated Radio Resource Unit (RRU). </a:t>
            </a:r>
          </a:p>
          <a:p>
            <a:endParaRPr lang="en-US" sz="1200" baseline="0" dirty="0"/>
          </a:p>
          <a:p>
            <a:r>
              <a:rPr lang="en-US" sz="1200" dirty="0"/>
              <a:t>Second – we have the M-CORD POD - a carrier-grade 16U package that</a:t>
            </a:r>
            <a:r>
              <a:rPr lang="en-US" sz="1200" baseline="0" dirty="0"/>
              <a:t> is based on</a:t>
            </a:r>
            <a:r>
              <a:rPr lang="en-US" sz="1200" dirty="0"/>
              <a:t> Radisys’ </a:t>
            </a:r>
            <a:r>
              <a:rPr lang="en-US" sz="1200" dirty="0" err="1"/>
              <a:t>DCEngine</a:t>
            </a:r>
            <a:r>
              <a:rPr lang="en-US" sz="1200" dirty="0"/>
              <a:t> rack-scale hardware system, inspired by the Open Compute Project (OCP), yet enhanced for telco requirements and based on the OCP-ACCEPTED™ CG-OpenRack-19 specification.</a:t>
            </a:r>
            <a:r>
              <a:rPr lang="en-US" sz="1200" baseline="0" dirty="0"/>
              <a:t>  The M-CORD POD </a:t>
            </a:r>
            <a:r>
              <a:rPr lang="en-US" sz="1200" dirty="0"/>
              <a:t>is suitable for demonstrating a deployment-ready M-CORD on a scalable and modular carrier-grade open hardware platform. </a:t>
            </a:r>
            <a:r>
              <a:rPr lang="en-US" sz="1200" baseline="0" dirty="0"/>
              <a:t> The components can be customized with different configuration of compute, fabric, and storage requirements based on the CO needs.  </a:t>
            </a:r>
          </a:p>
          <a:p>
            <a:endParaRPr lang="en-US" sz="1200" baseline="0" dirty="0"/>
          </a:p>
          <a:p>
            <a:r>
              <a:rPr lang="en-US" sz="1200" baseline="0" dirty="0"/>
              <a:t>The M-CORD software solution stack can be run in both of these PODs.  They are suitable to run/host open source RAN and CORE as well as CORD management and controller, ONOS and XOS as well as VM or container based management such as OpenStack or Kubernetes.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761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242508" cy="4114800"/>
          </a:xfrm>
        </p:spPr>
        <p:txBody>
          <a:bodyPr/>
          <a:lstStyle/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is more than about increasing the data rate.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It’s also about providing common infrastructure on which new wireless services with vastly different network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requirements are delivered.</a:t>
            </a: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5G platform needs ability to dynamically create programmable virtual networks and differentiated traffic treatment for those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vastly different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cases. This is what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slicing can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provide. 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today’s LTE does not support network slicing.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demonstrate how M-CORD can provide very dynamic and programmable end to end slicing. This is possible because of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 o disaggregated and virtualized RAN and EPC components </a:t>
            </a:r>
          </a:p>
          <a:p>
            <a:pPr lvl="0"/>
            <a:r>
              <a:rPr lang="en-US" dirty="0"/>
              <a:t>  o open source building blocks for RAN and EPC that allows us to customize and modify </a:t>
            </a: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o software defined approach </a:t>
            </a: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dirty="0"/>
              <a:t>Here are more details that show how we implement dynamic programmable end-to-end slices. </a:t>
            </a:r>
          </a:p>
        </p:txBody>
      </p:sp>
    </p:spTree>
    <p:extLst>
      <p:ext uri="{BB962C8B-B14F-4D97-AF65-F5344CB8AC3E}">
        <p14:creationId xmlns:p14="http://schemas.microsoft.com/office/powerpoint/2010/main" val="47480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242508" cy="4114800"/>
          </a:xfrm>
        </p:spPr>
        <p:txBody>
          <a:bodyPr/>
          <a:lstStyle/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is more than about increasing the data rate.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It’s also about providing common infrastructure on which new wireless services with vastly different network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requirements are delivered.</a:t>
            </a: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5G platform needs ability to dynamically create programmable virtual networks and differentiated traffic treatment for those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vastly different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cases. This is what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slicing can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provide. 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today’s LTE does not support network slicing.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demonstrate how M-CORD can provide very dynamic and programmable end to end slicing. This is possible because of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 o disaggregated and virtualized RAN and EPC components </a:t>
            </a:r>
          </a:p>
          <a:p>
            <a:pPr lvl="0"/>
            <a:r>
              <a:rPr lang="en-US" dirty="0"/>
              <a:t>  o open source building blocks for RAN and EPC that allows us to customize and modify </a:t>
            </a: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o software defined approach </a:t>
            </a: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dirty="0"/>
              <a:t>Here are more details that show how we implement dynamic programmable end-to-end slices. </a:t>
            </a:r>
          </a:p>
        </p:txBody>
      </p:sp>
    </p:spTree>
    <p:extLst>
      <p:ext uri="{BB962C8B-B14F-4D97-AF65-F5344CB8AC3E}">
        <p14:creationId xmlns:p14="http://schemas.microsoft.com/office/powerpoint/2010/main" val="47480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454" y="4343400"/>
            <a:ext cx="6508066" cy="4114800"/>
          </a:xfrm>
        </p:spPr>
        <p:txBody>
          <a:bodyPr/>
          <a:lstStyle/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will show you how M-CORD achieves programmable network slicing in real time and further, while a slice is being created, modified or terminated, other slices are not impacted– thanks to the isolation of virtual networks.</a:t>
            </a: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 – At the RAN side, the slicing includes virtualization of resource blocks – and allocating subset of these resources block onto different slices – and corresponding control functions like scheduling, handoff, admission control, etc.</a:t>
            </a: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CORE network side, slicing includes associating disaggregated virtualized EPC components to each slice </a:t>
            </a: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 </a:t>
            </a: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role of M-CORD is to program the slice definition and appropriately stitch the RAN and CORE slices.</a:t>
            </a: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M-CORD allows pre-programming of a network slice with a specific start and end date/time and/or be programmed to be valid for only specific geo/location, </a:t>
            </a: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pPr marL="0" marR="0" lvl="0" indent="0" algn="l" defTabSz="45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/>
              <a:t>To summarize – we have the CORD open Software Platform to enable these programmable services – which we will show through GUI.  </a:t>
            </a:r>
          </a:p>
          <a:p>
            <a:pPr marL="0" marR="0" lvl="0" indent="0" algn="l" defTabSz="45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aseline="0" dirty="0"/>
          </a:p>
          <a:p>
            <a:pPr marL="0" marR="0" lvl="0" indent="0" algn="l" defTabSz="45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/>
              <a:t>End to end slicing – RAN and CORE</a:t>
            </a:r>
          </a:p>
          <a:p>
            <a:pPr marL="0" marR="0" lvl="0" indent="0" algn="l" defTabSz="45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aseline="0" dirty="0"/>
          </a:p>
          <a:p>
            <a:pPr marL="0" marR="0" lvl="0" indent="0" algn="l" defTabSz="45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/>
              <a:t>And the dynamic programmability of slicing through CORD </a:t>
            </a: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Unless there are any questions, let us now show you how M-CORD does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6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84185"/>
            <a:ext cx="9144000" cy="285931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81" y="2626894"/>
            <a:ext cx="8293326" cy="71037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702" y="3404824"/>
            <a:ext cx="8293329" cy="42405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 descr="ONF_WITH-GRADI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85" y="295730"/>
            <a:ext cx="2546597" cy="175078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757886" y="130629"/>
            <a:ext cx="1291771" cy="8490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2284185"/>
            <a:ext cx="9144000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33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Open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55581"/>
            <a:ext cx="9144000" cy="247117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006" y="1670434"/>
            <a:ext cx="8431550" cy="7147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27" y="2452707"/>
            <a:ext cx="8431553" cy="13740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505200" y="485102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A6A6A6"/>
                </a:solidFill>
                <a:latin typeface="Corbel"/>
                <a:cs typeface="Corbel"/>
              </a:defRPr>
            </a:lvl1pPr>
          </a:lstStyle>
          <a:p>
            <a:fld id="{C921E2DF-5279-024C-809C-CD16853F95A6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55581"/>
            <a:ext cx="9144000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3831225"/>
            <a:ext cx="9144000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8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4" y="72933"/>
            <a:ext cx="8531225" cy="6190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521700" cy="341122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  <a:lvl2pPr>
              <a:lnSpc>
                <a:spcPts val="2600"/>
              </a:lnSpc>
              <a:defRPr/>
            </a:lvl2pPr>
            <a:lvl3pPr>
              <a:lnSpc>
                <a:spcPts val="2400"/>
              </a:lnSpc>
              <a:buClr>
                <a:schemeClr val="bg2"/>
              </a:buClr>
              <a:defRPr/>
            </a:lvl3pPr>
            <a:lvl4pPr>
              <a:lnSpc>
                <a:spcPts val="2200"/>
              </a:lnSpc>
              <a:buClr>
                <a:schemeClr val="accent5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505200" y="485102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21E2DF-5279-024C-809C-CD16853F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8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72933"/>
            <a:ext cx="7340600" cy="5704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521700" cy="3411220"/>
          </a:xfrm>
        </p:spPr>
        <p:txBody>
          <a:bodyPr/>
          <a:lstStyle>
            <a:lvl3pPr>
              <a:buClr>
                <a:schemeClr val="bg2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505200" y="485102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21E2DF-5279-024C-809C-CD16853F95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2041" y="537368"/>
            <a:ext cx="7340600" cy="4276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stlye</a:t>
            </a:r>
          </a:p>
        </p:txBody>
      </p:sp>
    </p:spTree>
    <p:extLst>
      <p:ext uri="{BB962C8B-B14F-4D97-AF65-F5344CB8AC3E}">
        <p14:creationId xmlns:p14="http://schemas.microsoft.com/office/powerpoint/2010/main" val="420527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1E2DF-5279-024C-809C-CD16853F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72933"/>
            <a:ext cx="8476192" cy="5704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505200" y="485102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21E2DF-5279-024C-809C-CD16853F95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2041" y="544603"/>
            <a:ext cx="8471826" cy="4276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stlye</a:t>
            </a:r>
          </a:p>
        </p:txBody>
      </p:sp>
    </p:spTree>
    <p:extLst>
      <p:ext uri="{BB962C8B-B14F-4D97-AF65-F5344CB8AC3E}">
        <p14:creationId xmlns:p14="http://schemas.microsoft.com/office/powerpoint/2010/main" val="111854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1E2DF-5279-024C-809C-CD16853F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72933"/>
            <a:ext cx="8521700" cy="5326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280"/>
            <a:ext cx="8521700" cy="3411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505200" y="484889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defRPr>
            </a:lvl1pPr>
          </a:lstStyle>
          <a:p>
            <a:fld id="{C921E2DF-5279-024C-809C-CD16853F95A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 descr="ONF_NO-TAG_WITH-GRADIENT.pn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4" b="-4254"/>
          <a:stretch/>
        </p:blipFill>
        <p:spPr>
          <a:xfrm>
            <a:off x="8111068" y="4846320"/>
            <a:ext cx="914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0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69" r:id="rId3"/>
    <p:sldLayoutId id="2147483672" r:id="rId4"/>
    <p:sldLayoutId id="2147483668" r:id="rId5"/>
    <p:sldLayoutId id="2147483673" r:id="rId6"/>
    <p:sldLayoutId id="2147483670" r:id="rId7"/>
  </p:sldLayoutIdLst>
  <p:hf hdr="0" ftr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000" b="0" i="0" kern="1200">
          <a:solidFill>
            <a:srgbClr val="004B7D"/>
          </a:solidFill>
          <a:latin typeface="Corbel"/>
          <a:ea typeface="+mj-ea"/>
          <a:cs typeface="Corbel"/>
        </a:defRPr>
      </a:lvl1pPr>
    </p:titleStyle>
    <p:bodyStyle>
      <a:lvl1pPr marL="219456" indent="-219456" algn="l" defTabSz="457200" rtl="0" eaLnBrk="1" latinLnBrk="0" hangingPunct="1">
        <a:lnSpc>
          <a:spcPts val="3000"/>
        </a:lnSpc>
        <a:spcBef>
          <a:spcPts val="800"/>
        </a:spcBef>
        <a:buClr>
          <a:schemeClr val="bg2"/>
        </a:buClr>
        <a:buSzPct val="85000"/>
        <a:buFont typeface="Arial"/>
        <a:buChar char="•"/>
        <a:defRPr sz="2400" kern="1200">
          <a:solidFill>
            <a:srgbClr val="595959"/>
          </a:solidFill>
          <a:latin typeface="Corbel"/>
          <a:ea typeface="+mn-ea"/>
          <a:cs typeface="Corbel"/>
        </a:defRPr>
      </a:lvl1pPr>
      <a:lvl2pPr marL="411480" indent="-182880" algn="l" defTabSz="457200" rtl="0" eaLnBrk="1" latinLnBrk="0" hangingPunct="1">
        <a:lnSpc>
          <a:spcPts val="2600"/>
        </a:lnSpc>
        <a:spcBef>
          <a:spcPts val="800"/>
        </a:spcBef>
        <a:buClr>
          <a:schemeClr val="accent5"/>
        </a:buClr>
        <a:buSzPct val="60000"/>
        <a:buFont typeface="Wingdings" charset="2"/>
        <a:buChar char="§"/>
        <a:defRPr sz="2200" kern="1200">
          <a:solidFill>
            <a:srgbClr val="595959"/>
          </a:solidFill>
          <a:latin typeface="Corbel"/>
          <a:ea typeface="+mn-ea"/>
          <a:cs typeface="Corbel"/>
        </a:defRPr>
      </a:lvl2pPr>
      <a:lvl3pPr marL="612648" indent="-182880" algn="l" defTabSz="457200" rtl="0" eaLnBrk="1" latinLnBrk="0" hangingPunct="1">
        <a:lnSpc>
          <a:spcPts val="2400"/>
        </a:lnSpc>
        <a:spcBef>
          <a:spcPts val="800"/>
        </a:spcBef>
        <a:buClr>
          <a:schemeClr val="bg2"/>
        </a:buClr>
        <a:buSzPct val="85000"/>
        <a:buFont typeface="Arial"/>
        <a:buChar char="•"/>
        <a:defRPr sz="2000" kern="1200">
          <a:solidFill>
            <a:srgbClr val="595959"/>
          </a:solidFill>
          <a:latin typeface="Corbel"/>
          <a:ea typeface="+mn-ea"/>
          <a:cs typeface="Corbel"/>
        </a:defRPr>
      </a:lvl3pPr>
      <a:lvl4pPr marL="768096" indent="-164592" algn="l" defTabSz="457200" rtl="0" eaLnBrk="1" latinLnBrk="0" hangingPunct="1">
        <a:lnSpc>
          <a:spcPts val="2200"/>
        </a:lnSpc>
        <a:spcBef>
          <a:spcPts val="800"/>
        </a:spcBef>
        <a:buClr>
          <a:schemeClr val="accent5"/>
        </a:buClr>
        <a:buSzPct val="60000"/>
        <a:buFont typeface="Wingdings" charset="2"/>
        <a:buChar char="§"/>
        <a:defRPr sz="1800" kern="1200">
          <a:solidFill>
            <a:srgbClr val="595959"/>
          </a:solidFill>
          <a:latin typeface="Corbel"/>
          <a:ea typeface="+mn-ea"/>
          <a:cs typeface="Corbel"/>
        </a:defRPr>
      </a:lvl4pPr>
      <a:lvl5pPr marL="914400" indent="-137160" algn="l" defTabSz="457200" rtl="0" eaLnBrk="1" latinLnBrk="0" hangingPunct="1">
        <a:spcBef>
          <a:spcPts val="800"/>
        </a:spcBef>
        <a:buClr>
          <a:schemeClr val="bg2"/>
        </a:buClr>
        <a:buSzPct val="85000"/>
        <a:buFont typeface="Arial"/>
        <a:buChar char="•"/>
        <a:defRPr sz="1800" kern="1200">
          <a:solidFill>
            <a:srgbClr val="595959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slide" Target="slide9.xm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jpe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6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microsoft.com/office/2007/relationships/hdphoto" Target="../media/hdphoto3.wdp"/><Relationship Id="rId10" Type="http://schemas.microsoft.com/office/2007/relationships/hdphoto" Target="../media/hdphoto4.wdp"/><Relationship Id="rId11" Type="http://schemas.microsoft.com/office/2007/relationships/hdphoto" Target="../media/hdphoto5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gif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wmf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://opencord.org/index.php" TargetMode="External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5181" y="2626894"/>
            <a:ext cx="8293326" cy="548013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Mobile CORD (M-CORD)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Cavium M-CORD pod demo @ MWC Americas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1056" y="455523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0C1520D-DB4D-B246-8934-D276FD1DEE9B}" type="datetime4">
              <a:rPr lang="en-US" sz="1400">
                <a:solidFill>
                  <a:srgbClr val="FFFFFF"/>
                </a:solidFill>
                <a:latin typeface="Corbel"/>
                <a:cs typeface="Corbel"/>
              </a:rPr>
              <a:t>September 7, 2017</a:t>
            </a:fld>
            <a:endParaRPr lang="en-US" sz="140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4353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390698" y="25684"/>
            <a:ext cx="8296102" cy="659019"/>
          </a:xfrm>
        </p:spPr>
        <p:txBody>
          <a:bodyPr>
            <a:normAutofit/>
          </a:bodyPr>
          <a:lstStyle/>
          <a:p>
            <a:r>
              <a:rPr lang="en-US" sz="3200" b="1" dirty="0">
                <a:sym typeface="Calibri"/>
              </a:rPr>
              <a:t>M-CORD Innovations: End to End Slicing</a:t>
            </a:r>
            <a:endParaRPr lang="en-US" sz="3200" b="1" dirty="0"/>
          </a:p>
        </p:txBody>
      </p:sp>
      <p:sp>
        <p:nvSpPr>
          <p:cNvPr id="103" name="Rectangle 102">
            <a:hlinkClick r:id="rId3" action="ppaction://hlinksldjump" highlightClick="1"/>
          </p:cNvPr>
          <p:cNvSpPr/>
          <p:nvPr/>
        </p:nvSpPr>
        <p:spPr>
          <a:xfrm>
            <a:off x="8427679" y="0"/>
            <a:ext cx="728049" cy="7044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41"/>
          <p:cNvSpPr/>
          <p:nvPr/>
        </p:nvSpPr>
        <p:spPr>
          <a:xfrm>
            <a:off x="1771847" y="1359478"/>
            <a:ext cx="3233418" cy="2004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6" name="Rectangle 43"/>
          <p:cNvSpPr/>
          <p:nvPr/>
        </p:nvSpPr>
        <p:spPr>
          <a:xfrm>
            <a:off x="5194303" y="2102726"/>
            <a:ext cx="3146368" cy="5582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8" name="Rectangle 41"/>
          <p:cNvSpPr/>
          <p:nvPr/>
        </p:nvSpPr>
        <p:spPr>
          <a:xfrm>
            <a:off x="5194303" y="1353585"/>
            <a:ext cx="3146368" cy="7072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93730" y="3709733"/>
            <a:ext cx="2319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RAN Slicing with Split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architecture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Rectangle: Rounded Corners 83"/>
          <p:cNvSpPr/>
          <p:nvPr/>
        </p:nvSpPr>
        <p:spPr>
          <a:xfrm>
            <a:off x="1771847" y="970478"/>
            <a:ext cx="6568824" cy="33123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6" tIns="45653" rIns="91306" bIns="45653" rtlCol="0" anchor="ctr"/>
          <a:lstStyle/>
          <a:p>
            <a:pPr marL="0" marR="0" lvl="0" indent="0" algn="ctr" defTabSz="456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CORD Management &amp; Controller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430179" y="1306850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CORE Slice 1</a:t>
            </a:r>
          </a:p>
        </p:txBody>
      </p:sp>
      <p:pic>
        <p:nvPicPr>
          <p:cNvPr id="121" name="그림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088" y="2788199"/>
            <a:ext cx="464017" cy="464017"/>
          </a:xfrm>
          <a:prstGeom prst="rect">
            <a:avLst/>
          </a:prstGeom>
        </p:spPr>
      </p:pic>
      <p:pic>
        <p:nvPicPr>
          <p:cNvPr id="122" name="그림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597" y="2800761"/>
            <a:ext cx="454593" cy="454593"/>
          </a:xfrm>
          <a:prstGeom prst="rect">
            <a:avLst/>
          </a:prstGeom>
        </p:spPr>
      </p:pic>
      <p:sp>
        <p:nvSpPr>
          <p:cNvPr id="123" name="오른쪽 중괄호 122"/>
          <p:cNvSpPr/>
          <p:nvPr/>
        </p:nvSpPr>
        <p:spPr>
          <a:xfrm rot="5400000">
            <a:off x="2935882" y="1702000"/>
            <a:ext cx="137152" cy="3953054"/>
          </a:xfrm>
          <a:prstGeom prst="righ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TextBox 123"/>
          <p:cNvSpPr txBox="1"/>
          <p:nvPr/>
        </p:nvSpPr>
        <p:spPr>
          <a:xfrm>
            <a:off x="2265205" y="3045023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Remote Unit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068521" y="3067378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Central Unit</a:t>
            </a:r>
          </a:p>
        </p:txBody>
      </p:sp>
      <p:pic>
        <p:nvPicPr>
          <p:cNvPr id="126" name="그림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V="1">
            <a:off x="578144" y="2181907"/>
            <a:ext cx="1721172" cy="100801"/>
          </a:xfrm>
          <a:prstGeom prst="rect">
            <a:avLst/>
          </a:prstGeom>
        </p:spPr>
      </p:pic>
      <p:cxnSp>
        <p:nvCxnSpPr>
          <p:cNvPr id="127" name="직선 연결선 126"/>
          <p:cNvCxnSpPr/>
          <p:nvPr/>
        </p:nvCxnSpPr>
        <p:spPr>
          <a:xfrm>
            <a:off x="1522517" y="1371721"/>
            <a:ext cx="362524" cy="38272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/>
          <p:cNvCxnSpPr/>
          <p:nvPr/>
        </p:nvCxnSpPr>
        <p:spPr>
          <a:xfrm flipV="1">
            <a:off x="1512819" y="2102727"/>
            <a:ext cx="407712" cy="5954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 flipV="1">
            <a:off x="1487967" y="2381895"/>
            <a:ext cx="432564" cy="35202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 flipV="1">
            <a:off x="1512819" y="2733917"/>
            <a:ext cx="391826" cy="34007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33067" y="1595469"/>
            <a:ext cx="61941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RAN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Slice 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83329" y="2275156"/>
            <a:ext cx="8442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RAN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Slice 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27236" y="2794216"/>
            <a:ext cx="836225" cy="353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RAN 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Slice 3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9985" y="937518"/>
            <a:ext cx="105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sym typeface="Arial"/>
              </a:rPr>
              <a:t>Wireless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rgbClr val="FFFFFF">
                    <a:lumMod val="50000"/>
                  </a:srgbClr>
                </a:solidFill>
              </a:rPr>
              <a:t>Resource Blocks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5" name="Rectangle 43"/>
          <p:cNvSpPr/>
          <p:nvPr/>
        </p:nvSpPr>
        <p:spPr>
          <a:xfrm>
            <a:off x="5194303" y="2712881"/>
            <a:ext cx="3146368" cy="6007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6" name="Rectangle 11"/>
          <p:cNvSpPr/>
          <p:nvPr/>
        </p:nvSpPr>
        <p:spPr>
          <a:xfrm>
            <a:off x="5300332" y="1515457"/>
            <a:ext cx="624147" cy="2389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vMME</a:t>
            </a:r>
          </a:p>
        </p:txBody>
      </p:sp>
      <p:sp>
        <p:nvSpPr>
          <p:cNvPr id="137" name="Rectangle 12"/>
          <p:cNvSpPr/>
          <p:nvPr/>
        </p:nvSpPr>
        <p:spPr>
          <a:xfrm>
            <a:off x="6143340" y="1515457"/>
            <a:ext cx="624147" cy="238991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vSGW-C</a:t>
            </a:r>
          </a:p>
        </p:txBody>
      </p:sp>
      <p:sp>
        <p:nvSpPr>
          <p:cNvPr id="138" name="Rectangle 12"/>
          <p:cNvSpPr/>
          <p:nvPr/>
        </p:nvSpPr>
        <p:spPr>
          <a:xfrm>
            <a:off x="6517461" y="1806318"/>
            <a:ext cx="624147" cy="2224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vSGW-D</a:t>
            </a:r>
          </a:p>
        </p:txBody>
      </p:sp>
      <p:sp>
        <p:nvSpPr>
          <p:cNvPr id="139" name="Rectangle 14"/>
          <p:cNvSpPr/>
          <p:nvPr/>
        </p:nvSpPr>
        <p:spPr>
          <a:xfrm>
            <a:off x="7187178" y="1515457"/>
            <a:ext cx="624147" cy="238991"/>
          </a:xfrm>
          <a:prstGeom prst="rec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vPGW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-C</a:t>
            </a:r>
          </a:p>
        </p:txBody>
      </p:sp>
      <p:sp>
        <p:nvSpPr>
          <p:cNvPr id="140" name="Rectangle 14"/>
          <p:cNvSpPr/>
          <p:nvPr/>
        </p:nvSpPr>
        <p:spPr>
          <a:xfrm>
            <a:off x="7556949" y="1806318"/>
            <a:ext cx="624147" cy="2224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vPGW-D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430179" y="2136402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CORE Slice 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430179" y="272725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CORE Slice </a:t>
            </a:r>
            <a:r>
              <a:rPr lang="en-US" sz="1000" b="1" dirty="0"/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57760" y="3709732"/>
            <a:ext cx="1050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CORE Slicing</a:t>
            </a:r>
          </a:p>
        </p:txBody>
      </p:sp>
      <p:sp>
        <p:nvSpPr>
          <p:cNvPr id="144" name="오른쪽 중괄호 143"/>
          <p:cNvSpPr/>
          <p:nvPr/>
        </p:nvSpPr>
        <p:spPr>
          <a:xfrm rot="5400000">
            <a:off x="6733002" y="2108507"/>
            <a:ext cx="99804" cy="3124464"/>
          </a:xfrm>
          <a:prstGeom prst="righ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Rectangle 12"/>
          <p:cNvSpPr/>
          <p:nvPr/>
        </p:nvSpPr>
        <p:spPr>
          <a:xfrm>
            <a:off x="6158757" y="2220172"/>
            <a:ext cx="624147" cy="737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vSGW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Arial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solidFill>
                  <a:srgbClr val="FFFFFF"/>
                </a:solidFill>
                <a:latin typeface="Arial"/>
              </a:rPr>
              <a:t>vPGW</a:t>
            </a:r>
            <a:r>
              <a:rPr lang="en-US" sz="800" dirty="0">
                <a:solidFill>
                  <a:srgbClr val="FFFFFF"/>
                </a:solidFill>
                <a:latin typeface="Arial"/>
              </a:rPr>
              <a:t>-C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6" name="Rectangle 14"/>
          <p:cNvSpPr/>
          <p:nvPr/>
        </p:nvSpPr>
        <p:spPr>
          <a:xfrm>
            <a:off x="7567447" y="3020208"/>
            <a:ext cx="624147" cy="2224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vPGW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-D</a:t>
            </a:r>
          </a:p>
        </p:txBody>
      </p:sp>
      <p:sp>
        <p:nvSpPr>
          <p:cNvPr id="147" name="Rectangle 12"/>
          <p:cNvSpPr/>
          <p:nvPr/>
        </p:nvSpPr>
        <p:spPr>
          <a:xfrm>
            <a:off x="6563031" y="3019307"/>
            <a:ext cx="624147" cy="2224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vSGW-D</a:t>
            </a:r>
          </a:p>
        </p:txBody>
      </p:sp>
      <p:sp>
        <p:nvSpPr>
          <p:cNvPr id="148" name="Rectangle 12"/>
          <p:cNvSpPr/>
          <p:nvPr/>
        </p:nvSpPr>
        <p:spPr>
          <a:xfrm>
            <a:off x="6926685" y="2381894"/>
            <a:ext cx="1339966" cy="2224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vSGW-D + vPGW-D</a:t>
            </a:r>
          </a:p>
        </p:txBody>
      </p:sp>
      <p:sp>
        <p:nvSpPr>
          <p:cNvPr id="150" name="Rectangle 11"/>
          <p:cNvSpPr/>
          <p:nvPr/>
        </p:nvSpPr>
        <p:spPr>
          <a:xfrm>
            <a:off x="5303877" y="2162270"/>
            <a:ext cx="624147" cy="2389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vMME</a:t>
            </a:r>
          </a:p>
        </p:txBody>
      </p:sp>
      <p:sp>
        <p:nvSpPr>
          <p:cNvPr id="153" name="Rectangle 11"/>
          <p:cNvSpPr/>
          <p:nvPr/>
        </p:nvSpPr>
        <p:spPr>
          <a:xfrm>
            <a:off x="5307422" y="2771871"/>
            <a:ext cx="624147" cy="2389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vMME</a:t>
            </a:r>
          </a:p>
        </p:txBody>
      </p:sp>
      <p:sp>
        <p:nvSpPr>
          <p:cNvPr id="154" name="직사각형 153"/>
          <p:cNvSpPr/>
          <p:nvPr/>
        </p:nvSpPr>
        <p:spPr>
          <a:xfrm>
            <a:off x="833067" y="1359479"/>
            <a:ext cx="656064" cy="770716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>
            <a:off x="833066" y="2165239"/>
            <a:ext cx="654901" cy="55743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>
            <a:off x="833067" y="2770977"/>
            <a:ext cx="661858" cy="3320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7" name="Group 80"/>
          <p:cNvGrpSpPr/>
          <p:nvPr/>
        </p:nvGrpSpPr>
        <p:grpSpPr>
          <a:xfrm>
            <a:off x="949024" y="4072736"/>
            <a:ext cx="320922" cy="338554"/>
            <a:chOff x="788712" y="1750704"/>
            <a:chExt cx="382966" cy="401381"/>
          </a:xfrm>
        </p:grpSpPr>
        <p:sp>
          <p:nvSpPr>
            <p:cNvPr id="158" name="Oval 81"/>
            <p:cNvSpPr/>
            <p:nvPr/>
          </p:nvSpPr>
          <p:spPr>
            <a:xfrm>
              <a:off x="788712" y="1750704"/>
              <a:ext cx="369917" cy="3767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88712" y="1750704"/>
              <a:ext cx="382966" cy="40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60" name="Group 83"/>
          <p:cNvGrpSpPr/>
          <p:nvPr/>
        </p:nvGrpSpPr>
        <p:grpSpPr>
          <a:xfrm>
            <a:off x="932621" y="4528552"/>
            <a:ext cx="320922" cy="338554"/>
            <a:chOff x="788712" y="1750704"/>
            <a:chExt cx="382966" cy="401381"/>
          </a:xfrm>
        </p:grpSpPr>
        <p:sp>
          <p:nvSpPr>
            <p:cNvPr id="164" name="Oval 84"/>
            <p:cNvSpPr/>
            <p:nvPr/>
          </p:nvSpPr>
          <p:spPr>
            <a:xfrm>
              <a:off x="788712" y="1750704"/>
              <a:ext cx="369917" cy="3767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88712" y="1750704"/>
              <a:ext cx="382966" cy="40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166" name="Group 86"/>
          <p:cNvGrpSpPr/>
          <p:nvPr/>
        </p:nvGrpSpPr>
        <p:grpSpPr>
          <a:xfrm>
            <a:off x="4830175" y="4076218"/>
            <a:ext cx="320922" cy="338554"/>
            <a:chOff x="788712" y="1750704"/>
            <a:chExt cx="382966" cy="401381"/>
          </a:xfrm>
        </p:grpSpPr>
        <p:sp>
          <p:nvSpPr>
            <p:cNvPr id="167" name="Oval 87"/>
            <p:cNvSpPr/>
            <p:nvPr/>
          </p:nvSpPr>
          <p:spPr>
            <a:xfrm>
              <a:off x="788712" y="1750704"/>
              <a:ext cx="369917" cy="3767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88712" y="1750704"/>
              <a:ext cx="382966" cy="40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169" name="Rectangle 95"/>
          <p:cNvSpPr/>
          <p:nvPr/>
        </p:nvSpPr>
        <p:spPr>
          <a:xfrm>
            <a:off x="1195759" y="4077716"/>
            <a:ext cx="2511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7">
              <a:spcBef>
                <a:spcPts val="6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CORD Open Software Platform</a:t>
            </a:r>
          </a:p>
        </p:txBody>
      </p:sp>
      <p:sp>
        <p:nvSpPr>
          <p:cNvPr id="170" name="Rectangle 96"/>
          <p:cNvSpPr/>
          <p:nvPr/>
        </p:nvSpPr>
        <p:spPr>
          <a:xfrm>
            <a:off x="5082582" y="4082697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7" lvl="1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CORE Slicing</a:t>
            </a:r>
          </a:p>
        </p:txBody>
      </p:sp>
      <p:sp>
        <p:nvSpPr>
          <p:cNvPr id="171" name="Rectangle 97"/>
          <p:cNvSpPr/>
          <p:nvPr/>
        </p:nvSpPr>
        <p:spPr>
          <a:xfrm>
            <a:off x="1179728" y="4533532"/>
            <a:ext cx="1031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7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RAN Slicing</a:t>
            </a:r>
          </a:p>
        </p:txBody>
      </p:sp>
      <p:grpSp>
        <p:nvGrpSpPr>
          <p:cNvPr id="172" name="Group 80"/>
          <p:cNvGrpSpPr/>
          <p:nvPr/>
        </p:nvGrpSpPr>
        <p:grpSpPr>
          <a:xfrm>
            <a:off x="1826347" y="953250"/>
            <a:ext cx="320922" cy="338554"/>
            <a:chOff x="788712" y="1750704"/>
            <a:chExt cx="382966" cy="401381"/>
          </a:xfrm>
        </p:grpSpPr>
        <p:sp>
          <p:nvSpPr>
            <p:cNvPr id="173" name="Oval 81"/>
            <p:cNvSpPr/>
            <p:nvPr/>
          </p:nvSpPr>
          <p:spPr>
            <a:xfrm>
              <a:off x="788712" y="1750704"/>
              <a:ext cx="369917" cy="3767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88712" y="1750704"/>
              <a:ext cx="382966" cy="40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75" name="Group 83"/>
          <p:cNvGrpSpPr/>
          <p:nvPr/>
        </p:nvGrpSpPr>
        <p:grpSpPr>
          <a:xfrm>
            <a:off x="1184938" y="3147221"/>
            <a:ext cx="320922" cy="338554"/>
            <a:chOff x="788712" y="1750704"/>
            <a:chExt cx="382966" cy="401381"/>
          </a:xfrm>
        </p:grpSpPr>
        <p:sp>
          <p:nvSpPr>
            <p:cNvPr id="176" name="Oval 84"/>
            <p:cNvSpPr/>
            <p:nvPr/>
          </p:nvSpPr>
          <p:spPr>
            <a:xfrm>
              <a:off x="788712" y="1750704"/>
              <a:ext cx="369917" cy="3767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88712" y="1750704"/>
              <a:ext cx="382966" cy="40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178" name="Group 86"/>
          <p:cNvGrpSpPr/>
          <p:nvPr/>
        </p:nvGrpSpPr>
        <p:grpSpPr>
          <a:xfrm>
            <a:off x="5416504" y="3174016"/>
            <a:ext cx="320922" cy="338554"/>
            <a:chOff x="788712" y="1750704"/>
            <a:chExt cx="382966" cy="401381"/>
          </a:xfrm>
        </p:grpSpPr>
        <p:sp>
          <p:nvSpPr>
            <p:cNvPr id="180" name="Oval 87"/>
            <p:cNvSpPr/>
            <p:nvPr/>
          </p:nvSpPr>
          <p:spPr>
            <a:xfrm>
              <a:off x="788712" y="1750704"/>
              <a:ext cx="369917" cy="3767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88712" y="1750704"/>
              <a:ext cx="382966" cy="40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184" name="그룹 183"/>
          <p:cNvGrpSpPr/>
          <p:nvPr/>
        </p:nvGrpSpPr>
        <p:grpSpPr>
          <a:xfrm>
            <a:off x="76845" y="1626508"/>
            <a:ext cx="951086" cy="2174313"/>
            <a:chOff x="76845" y="1626508"/>
            <a:chExt cx="951086" cy="2174313"/>
          </a:xfrm>
        </p:grpSpPr>
        <p:sp>
          <p:nvSpPr>
            <p:cNvPr id="186" name="TextBox 185"/>
            <p:cNvSpPr txBox="1"/>
            <p:nvPr/>
          </p:nvSpPr>
          <p:spPr>
            <a:xfrm>
              <a:off x="76845" y="3195527"/>
              <a:ext cx="951086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Policy driven</a:t>
              </a:r>
            </a:p>
            <a:p>
              <a:pPr marL="87313" marR="0" lvl="0" indent="-87313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Time</a:t>
              </a:r>
            </a:p>
            <a:p>
              <a:pPr marL="87313" marR="0" lvl="0" indent="-87313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Location</a:t>
              </a:r>
            </a:p>
            <a:p>
              <a:pPr marL="87313" marR="0" lvl="0" indent="-87313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000" dirty="0">
                  <a:solidFill>
                    <a:srgbClr val="0070C0"/>
                  </a:solidFill>
                </a:rPr>
                <a:t>Service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Arial"/>
              </a:endParaRPr>
            </a:p>
          </p:txBody>
        </p:sp>
        <p:cxnSp>
          <p:nvCxnSpPr>
            <p:cNvPr id="192" name="직선 연결선 191"/>
            <p:cNvCxnSpPr/>
            <p:nvPr/>
          </p:nvCxnSpPr>
          <p:spPr>
            <a:xfrm flipH="1">
              <a:off x="602097" y="1626508"/>
              <a:ext cx="1412" cy="1571674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/>
            <p:cNvCxnSpPr/>
            <p:nvPr/>
          </p:nvCxnSpPr>
          <p:spPr>
            <a:xfrm>
              <a:off x="603509" y="1628935"/>
              <a:ext cx="240496" cy="0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연결선 193"/>
            <p:cNvCxnSpPr/>
            <p:nvPr/>
          </p:nvCxnSpPr>
          <p:spPr>
            <a:xfrm>
              <a:off x="606268" y="2327118"/>
              <a:ext cx="240496" cy="0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연결선 194"/>
            <p:cNvCxnSpPr/>
            <p:nvPr/>
          </p:nvCxnSpPr>
          <p:spPr>
            <a:xfrm>
              <a:off x="612257" y="2861571"/>
              <a:ext cx="240496" cy="0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7" name="Picture 2" descr="Image result for iot devic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0" r="42598" b="55117"/>
          <a:stretch/>
        </p:blipFill>
        <p:spPr bwMode="auto">
          <a:xfrm>
            <a:off x="237833" y="2248597"/>
            <a:ext cx="282152" cy="3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그림 1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406" y="2742998"/>
            <a:ext cx="397170" cy="260956"/>
          </a:xfrm>
          <a:prstGeom prst="rect">
            <a:avLst/>
          </a:prstGeom>
        </p:spPr>
      </p:pic>
      <p:grpSp>
        <p:nvGrpSpPr>
          <p:cNvPr id="199" name="Group 86"/>
          <p:cNvGrpSpPr/>
          <p:nvPr/>
        </p:nvGrpSpPr>
        <p:grpSpPr>
          <a:xfrm>
            <a:off x="4926396" y="1265166"/>
            <a:ext cx="320922" cy="338554"/>
            <a:chOff x="788712" y="1750704"/>
            <a:chExt cx="382966" cy="401381"/>
          </a:xfrm>
        </p:grpSpPr>
        <p:sp>
          <p:nvSpPr>
            <p:cNvPr id="200" name="Oval 87"/>
            <p:cNvSpPr/>
            <p:nvPr/>
          </p:nvSpPr>
          <p:spPr>
            <a:xfrm>
              <a:off x="788712" y="1750704"/>
              <a:ext cx="369917" cy="3767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88712" y="1750704"/>
              <a:ext cx="382966" cy="40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02" name="Group 86"/>
          <p:cNvGrpSpPr/>
          <p:nvPr/>
        </p:nvGrpSpPr>
        <p:grpSpPr>
          <a:xfrm>
            <a:off x="4827931" y="4522522"/>
            <a:ext cx="320922" cy="338554"/>
            <a:chOff x="788712" y="1750704"/>
            <a:chExt cx="382966" cy="401381"/>
          </a:xfrm>
        </p:grpSpPr>
        <p:sp>
          <p:nvSpPr>
            <p:cNvPr id="203" name="Oval 87"/>
            <p:cNvSpPr/>
            <p:nvPr/>
          </p:nvSpPr>
          <p:spPr>
            <a:xfrm>
              <a:off x="788712" y="1750704"/>
              <a:ext cx="369917" cy="3767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788712" y="1750704"/>
              <a:ext cx="382966" cy="40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sp>
        <p:nvSpPr>
          <p:cNvPr id="205" name="Rectangle 96"/>
          <p:cNvSpPr/>
          <p:nvPr/>
        </p:nvSpPr>
        <p:spPr>
          <a:xfrm>
            <a:off x="5080338" y="4529001"/>
            <a:ext cx="257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7" lvl="1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End to End Slicing Orchestration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6751357" y="3275219"/>
            <a:ext cx="15893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0070C0"/>
                </a:solidFill>
              </a:rPr>
              <a:t>Dynamic composition of CORE function blocks</a:t>
            </a:r>
            <a:endParaRPr lang="ko-KR" altLang="en-US" sz="1050" dirty="0">
              <a:solidFill>
                <a:srgbClr val="0070C0"/>
              </a:solidFill>
            </a:endParaRPr>
          </a:p>
        </p:txBody>
      </p:sp>
      <p:pic>
        <p:nvPicPr>
          <p:cNvPr id="208" name="그림 2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6172" y="1690627"/>
            <a:ext cx="1640313" cy="1084637"/>
          </a:xfrm>
          <a:prstGeom prst="rect">
            <a:avLst/>
          </a:prstGeom>
        </p:spPr>
      </p:pic>
      <p:pic>
        <p:nvPicPr>
          <p:cNvPr id="209" name="그림 20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0233" y="1733160"/>
            <a:ext cx="1309198" cy="1009838"/>
          </a:xfrm>
          <a:prstGeom prst="rect">
            <a:avLst/>
          </a:prstGeom>
        </p:spPr>
      </p:pic>
      <p:cxnSp>
        <p:nvCxnSpPr>
          <p:cNvPr id="210" name="직선 연결선 209"/>
          <p:cNvCxnSpPr/>
          <p:nvPr/>
        </p:nvCxnSpPr>
        <p:spPr>
          <a:xfrm>
            <a:off x="1192583" y="1263668"/>
            <a:ext cx="195746" cy="25178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자유형 210"/>
          <p:cNvSpPr/>
          <p:nvPr/>
        </p:nvSpPr>
        <p:spPr>
          <a:xfrm>
            <a:off x="553719" y="2029509"/>
            <a:ext cx="8020431" cy="475223"/>
          </a:xfrm>
          <a:custGeom>
            <a:avLst/>
            <a:gdLst>
              <a:gd name="connsiteX0" fmla="*/ 0 w 7914640"/>
              <a:gd name="connsiteY0" fmla="*/ 402623 h 468955"/>
              <a:gd name="connsiteX1" fmla="*/ 1239520 w 7914640"/>
              <a:gd name="connsiteY1" fmla="*/ 356903 h 468955"/>
              <a:gd name="connsiteX2" fmla="*/ 1696720 w 7914640"/>
              <a:gd name="connsiteY2" fmla="*/ 113063 h 468955"/>
              <a:gd name="connsiteX3" fmla="*/ 2702560 w 7914640"/>
              <a:gd name="connsiteY3" fmla="*/ 82583 h 468955"/>
              <a:gd name="connsiteX4" fmla="*/ 2951480 w 7914640"/>
              <a:gd name="connsiteY4" fmla="*/ 118143 h 468955"/>
              <a:gd name="connsiteX5" fmla="*/ 3180080 w 7914640"/>
              <a:gd name="connsiteY5" fmla="*/ 361983 h 468955"/>
              <a:gd name="connsiteX6" fmla="*/ 3728720 w 7914640"/>
              <a:gd name="connsiteY6" fmla="*/ 377223 h 468955"/>
              <a:gd name="connsiteX7" fmla="*/ 3835400 w 7914640"/>
              <a:gd name="connsiteY7" fmla="*/ 57183 h 468955"/>
              <a:gd name="connsiteX8" fmla="*/ 4450080 w 7914640"/>
              <a:gd name="connsiteY8" fmla="*/ 31783 h 468955"/>
              <a:gd name="connsiteX9" fmla="*/ 4602480 w 7914640"/>
              <a:gd name="connsiteY9" fmla="*/ 392463 h 468955"/>
              <a:gd name="connsiteX10" fmla="*/ 5227320 w 7914640"/>
              <a:gd name="connsiteY10" fmla="*/ 463583 h 468955"/>
              <a:gd name="connsiteX11" fmla="*/ 7914640 w 7914640"/>
              <a:gd name="connsiteY11" fmla="*/ 458503 h 4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4640" h="468955">
                <a:moveTo>
                  <a:pt x="0" y="402623"/>
                </a:moveTo>
                <a:cubicBezTo>
                  <a:pt x="478366" y="403893"/>
                  <a:pt x="956733" y="405163"/>
                  <a:pt x="1239520" y="356903"/>
                </a:cubicBezTo>
                <a:cubicBezTo>
                  <a:pt x="1522307" y="308643"/>
                  <a:pt x="1452880" y="158783"/>
                  <a:pt x="1696720" y="113063"/>
                </a:cubicBezTo>
                <a:cubicBezTo>
                  <a:pt x="1940560" y="67343"/>
                  <a:pt x="2493433" y="81736"/>
                  <a:pt x="2702560" y="82583"/>
                </a:cubicBezTo>
                <a:cubicBezTo>
                  <a:pt x="2911687" y="83430"/>
                  <a:pt x="2871893" y="71576"/>
                  <a:pt x="2951480" y="118143"/>
                </a:cubicBezTo>
                <a:cubicBezTo>
                  <a:pt x="3031067" y="164710"/>
                  <a:pt x="3050540" y="318803"/>
                  <a:pt x="3180080" y="361983"/>
                </a:cubicBezTo>
                <a:cubicBezTo>
                  <a:pt x="3309620" y="405163"/>
                  <a:pt x="3619500" y="428023"/>
                  <a:pt x="3728720" y="377223"/>
                </a:cubicBezTo>
                <a:cubicBezTo>
                  <a:pt x="3837940" y="326423"/>
                  <a:pt x="3715173" y="114756"/>
                  <a:pt x="3835400" y="57183"/>
                </a:cubicBezTo>
                <a:cubicBezTo>
                  <a:pt x="3955627" y="-390"/>
                  <a:pt x="4322233" y="-24097"/>
                  <a:pt x="4450080" y="31783"/>
                </a:cubicBezTo>
                <a:cubicBezTo>
                  <a:pt x="4577927" y="87663"/>
                  <a:pt x="4472940" y="320496"/>
                  <a:pt x="4602480" y="392463"/>
                </a:cubicBezTo>
                <a:cubicBezTo>
                  <a:pt x="4732020" y="464430"/>
                  <a:pt x="4675293" y="452576"/>
                  <a:pt x="5227320" y="463583"/>
                </a:cubicBezTo>
                <a:cubicBezTo>
                  <a:pt x="5779347" y="474590"/>
                  <a:pt x="6846993" y="466546"/>
                  <a:pt x="7914640" y="458503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자유형 211"/>
          <p:cNvSpPr/>
          <p:nvPr/>
        </p:nvSpPr>
        <p:spPr>
          <a:xfrm>
            <a:off x="635000" y="2530314"/>
            <a:ext cx="7884160" cy="669194"/>
          </a:xfrm>
          <a:custGeom>
            <a:avLst/>
            <a:gdLst>
              <a:gd name="connsiteX0" fmla="*/ 0 w 7884160"/>
              <a:gd name="connsiteY0" fmla="*/ 411006 h 669194"/>
              <a:gd name="connsiteX1" fmla="*/ 1005840 w 7884160"/>
              <a:gd name="connsiteY1" fmla="*/ 400846 h 669194"/>
              <a:gd name="connsiteX2" fmla="*/ 1457960 w 7884160"/>
              <a:gd name="connsiteY2" fmla="*/ 60486 h 669194"/>
              <a:gd name="connsiteX3" fmla="*/ 3977640 w 7884160"/>
              <a:gd name="connsiteY3" fmla="*/ 40166 h 669194"/>
              <a:gd name="connsiteX4" fmla="*/ 4414520 w 7884160"/>
              <a:gd name="connsiteY4" fmla="*/ 477046 h 669194"/>
              <a:gd name="connsiteX5" fmla="*/ 5146040 w 7884160"/>
              <a:gd name="connsiteY5" fmla="*/ 614206 h 669194"/>
              <a:gd name="connsiteX6" fmla="*/ 7137400 w 7884160"/>
              <a:gd name="connsiteY6" fmla="*/ 639606 h 669194"/>
              <a:gd name="connsiteX7" fmla="*/ 7884160 w 7884160"/>
              <a:gd name="connsiteY7" fmla="*/ 207806 h 66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4160" h="669194">
                <a:moveTo>
                  <a:pt x="0" y="411006"/>
                </a:moveTo>
                <a:cubicBezTo>
                  <a:pt x="381423" y="435136"/>
                  <a:pt x="762847" y="459266"/>
                  <a:pt x="1005840" y="400846"/>
                </a:cubicBezTo>
                <a:cubicBezTo>
                  <a:pt x="1248833" y="342426"/>
                  <a:pt x="962660" y="120599"/>
                  <a:pt x="1457960" y="60486"/>
                </a:cubicBezTo>
                <a:cubicBezTo>
                  <a:pt x="1953260" y="373"/>
                  <a:pt x="3484880" y="-29261"/>
                  <a:pt x="3977640" y="40166"/>
                </a:cubicBezTo>
                <a:cubicBezTo>
                  <a:pt x="4470400" y="109593"/>
                  <a:pt x="4219787" y="381373"/>
                  <a:pt x="4414520" y="477046"/>
                </a:cubicBezTo>
                <a:cubicBezTo>
                  <a:pt x="4609253" y="572719"/>
                  <a:pt x="4692227" y="587113"/>
                  <a:pt x="5146040" y="614206"/>
                </a:cubicBezTo>
                <a:cubicBezTo>
                  <a:pt x="5599853" y="641299"/>
                  <a:pt x="6681047" y="707339"/>
                  <a:pt x="7137400" y="639606"/>
                </a:cubicBezTo>
                <a:cubicBezTo>
                  <a:pt x="7593753" y="571873"/>
                  <a:pt x="7738956" y="389839"/>
                  <a:pt x="7884160" y="207806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" name="자유형 212"/>
          <p:cNvSpPr/>
          <p:nvPr/>
        </p:nvSpPr>
        <p:spPr>
          <a:xfrm>
            <a:off x="487679" y="1788283"/>
            <a:ext cx="8118241" cy="375797"/>
          </a:xfrm>
          <a:custGeom>
            <a:avLst/>
            <a:gdLst>
              <a:gd name="connsiteX0" fmla="*/ 0 w 8011160"/>
              <a:gd name="connsiteY0" fmla="*/ 0 h 370840"/>
              <a:gd name="connsiteX1" fmla="*/ 1148080 w 8011160"/>
              <a:gd name="connsiteY1" fmla="*/ 121920 h 370840"/>
              <a:gd name="connsiteX2" fmla="*/ 4561840 w 8011160"/>
              <a:gd name="connsiteY2" fmla="*/ 101600 h 370840"/>
              <a:gd name="connsiteX3" fmla="*/ 7015480 w 8011160"/>
              <a:gd name="connsiteY3" fmla="*/ 101600 h 370840"/>
              <a:gd name="connsiteX4" fmla="*/ 7553960 w 8011160"/>
              <a:gd name="connsiteY4" fmla="*/ 101600 h 370840"/>
              <a:gd name="connsiteX5" fmla="*/ 8011160 w 8011160"/>
              <a:gd name="connsiteY5" fmla="*/ 370840 h 3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1160" h="370840">
                <a:moveTo>
                  <a:pt x="0" y="0"/>
                </a:moveTo>
                <a:cubicBezTo>
                  <a:pt x="193886" y="52493"/>
                  <a:pt x="387773" y="104987"/>
                  <a:pt x="1148080" y="121920"/>
                </a:cubicBezTo>
                <a:cubicBezTo>
                  <a:pt x="1908387" y="138853"/>
                  <a:pt x="4561840" y="101600"/>
                  <a:pt x="4561840" y="101600"/>
                </a:cubicBezTo>
                <a:lnTo>
                  <a:pt x="7015480" y="101600"/>
                </a:lnTo>
                <a:cubicBezTo>
                  <a:pt x="7514167" y="101600"/>
                  <a:pt x="7388013" y="56727"/>
                  <a:pt x="7553960" y="101600"/>
                </a:cubicBezTo>
                <a:cubicBezTo>
                  <a:pt x="7719907" y="146473"/>
                  <a:pt x="7865533" y="258656"/>
                  <a:pt x="8011160" y="370840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8368348" y="2007571"/>
            <a:ext cx="787380" cy="787380"/>
          </a:xfrm>
          <a:prstGeom prst="rect">
            <a:avLst/>
          </a:prstGeom>
        </p:spPr>
      </p:pic>
      <p:sp>
        <p:nvSpPr>
          <p:cNvPr id="9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44" y="4869656"/>
            <a:ext cx="452783" cy="273844"/>
          </a:xfrm>
          <a:prstGeom prst="rect">
            <a:avLst/>
          </a:prstGeom>
        </p:spPr>
        <p:txBody>
          <a:bodyPr/>
          <a:lstStyle/>
          <a:p>
            <a:fld id="{EB2E0DE6-AFBA-9749-B768-F702E93C15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8" y="1668281"/>
            <a:ext cx="360491" cy="36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4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  <p:bldP spid="171" grpId="0"/>
      <p:bldP spid="205" grpId="0"/>
      <p:bldP spid="211" grpId="0" animBg="1"/>
      <p:bldP spid="212" grpId="0" animBg="1"/>
      <p:bldP spid="2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42006" y="1670434"/>
            <a:ext cx="8431550" cy="537754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Icons and Slides for use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21E2DF-5279-024C-809C-CD16853F95A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6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Cavium Fabric MWC Demo Topology Details</a:t>
            </a:r>
          </a:p>
        </p:txBody>
      </p:sp>
      <p:sp>
        <p:nvSpPr>
          <p:cNvPr id="9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44" y="4869656"/>
            <a:ext cx="452783" cy="273844"/>
          </a:xfrm>
          <a:prstGeom prst="rect">
            <a:avLst/>
          </a:prstGeom>
        </p:spPr>
        <p:txBody>
          <a:bodyPr/>
          <a:lstStyle/>
          <a:p>
            <a:fld id="{EB2E0DE6-AFBA-9749-B768-F702E93C15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12" t="6038" r="6462"/>
          <a:stretch/>
        </p:blipFill>
        <p:spPr>
          <a:xfrm>
            <a:off x="1739900" y="609459"/>
            <a:ext cx="5092700" cy="453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6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Cavium CORD </a:t>
            </a:r>
            <a:r>
              <a:rPr lang="en-US" sz="3200" b="1" dirty="0" smtClean="0"/>
              <a:t>Programmable Pipeline 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813056"/>
            <a:ext cx="6667500" cy="4241544"/>
            <a:chOff x="0" y="813056"/>
            <a:chExt cx="6493300" cy="4048703"/>
          </a:xfrm>
        </p:grpSpPr>
        <p:sp>
          <p:nvSpPr>
            <p:cNvPr id="40" name="Rectangle 39"/>
            <p:cNvSpPr/>
            <p:nvPr/>
          </p:nvSpPr>
          <p:spPr>
            <a:xfrm>
              <a:off x="1239425" y="813056"/>
              <a:ext cx="52538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Simultaneous Tables Lookups per </a:t>
              </a:r>
              <a:r>
                <a:rPr lang="en-US" b="1" dirty="0" err="1" smtClean="0"/>
                <a:t>OpenFlow</a:t>
              </a:r>
              <a:r>
                <a:rPr lang="en-US" b="1" dirty="0" smtClean="0"/>
                <a:t> Stage</a:t>
              </a:r>
              <a:endParaRPr lang="en-US" b="1" dirty="0"/>
            </a:p>
          </p:txBody>
        </p:sp>
        <p:sp>
          <p:nvSpPr>
            <p:cNvPr id="5" name="object 4"/>
            <p:cNvSpPr/>
            <p:nvPr/>
          </p:nvSpPr>
          <p:spPr>
            <a:xfrm>
              <a:off x="633037" y="862533"/>
              <a:ext cx="733388" cy="319855"/>
            </a:xfrm>
            <a:custGeom>
              <a:avLst/>
              <a:gdLst/>
              <a:ahLst/>
              <a:cxnLst/>
              <a:rect l="l" t="t" r="r" b="b"/>
              <a:pathLst>
                <a:path w="541655" h="520700">
                  <a:moveTo>
                    <a:pt x="0" y="260265"/>
                  </a:moveTo>
                  <a:lnTo>
                    <a:pt x="4360" y="213482"/>
                  </a:lnTo>
                  <a:lnTo>
                    <a:pt x="16933" y="169450"/>
                  </a:lnTo>
                  <a:lnTo>
                    <a:pt x="36953" y="128904"/>
                  </a:lnTo>
                  <a:lnTo>
                    <a:pt x="63656" y="92579"/>
                  </a:lnTo>
                  <a:lnTo>
                    <a:pt x="96278" y="61211"/>
                  </a:lnTo>
                  <a:lnTo>
                    <a:pt x="134054" y="35533"/>
                  </a:lnTo>
                  <a:lnTo>
                    <a:pt x="176219" y="16282"/>
                  </a:lnTo>
                  <a:lnTo>
                    <a:pt x="222010" y="4193"/>
                  </a:lnTo>
                  <a:lnTo>
                    <a:pt x="270662" y="0"/>
                  </a:lnTo>
                  <a:lnTo>
                    <a:pt x="319314" y="4193"/>
                  </a:lnTo>
                  <a:lnTo>
                    <a:pt x="365105" y="16282"/>
                  </a:lnTo>
                  <a:lnTo>
                    <a:pt x="407271" y="35533"/>
                  </a:lnTo>
                  <a:lnTo>
                    <a:pt x="445047" y="61211"/>
                  </a:lnTo>
                  <a:lnTo>
                    <a:pt x="477669" y="92579"/>
                  </a:lnTo>
                  <a:lnTo>
                    <a:pt x="504372" y="128904"/>
                  </a:lnTo>
                  <a:lnTo>
                    <a:pt x="524392" y="169450"/>
                  </a:lnTo>
                  <a:lnTo>
                    <a:pt x="536964" y="213482"/>
                  </a:lnTo>
                  <a:lnTo>
                    <a:pt x="541325" y="260265"/>
                  </a:lnTo>
                  <a:lnTo>
                    <a:pt x="536964" y="307048"/>
                  </a:lnTo>
                  <a:lnTo>
                    <a:pt x="524392" y="351081"/>
                  </a:lnTo>
                  <a:lnTo>
                    <a:pt x="504372" y="391627"/>
                  </a:lnTo>
                  <a:lnTo>
                    <a:pt x="477669" y="427951"/>
                  </a:lnTo>
                  <a:lnTo>
                    <a:pt x="445047" y="459320"/>
                  </a:lnTo>
                  <a:lnTo>
                    <a:pt x="407271" y="484997"/>
                  </a:lnTo>
                  <a:lnTo>
                    <a:pt x="365105" y="504248"/>
                  </a:lnTo>
                  <a:lnTo>
                    <a:pt x="319314" y="516338"/>
                  </a:lnTo>
                  <a:lnTo>
                    <a:pt x="270662" y="520531"/>
                  </a:lnTo>
                  <a:lnTo>
                    <a:pt x="222010" y="516338"/>
                  </a:lnTo>
                  <a:lnTo>
                    <a:pt x="176219" y="504248"/>
                  </a:lnTo>
                  <a:lnTo>
                    <a:pt x="134054" y="484997"/>
                  </a:lnTo>
                  <a:lnTo>
                    <a:pt x="96278" y="459320"/>
                  </a:lnTo>
                  <a:lnTo>
                    <a:pt x="63656" y="427951"/>
                  </a:lnTo>
                  <a:lnTo>
                    <a:pt x="36953" y="391627"/>
                  </a:lnTo>
                  <a:lnTo>
                    <a:pt x="16933" y="351081"/>
                  </a:lnTo>
                  <a:lnTo>
                    <a:pt x="4360" y="307048"/>
                  </a:lnTo>
                  <a:lnTo>
                    <a:pt x="0" y="260265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10" b="1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49043" y="1303404"/>
              <a:ext cx="717382" cy="3198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810" b="1" dirty="0"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49043" y="1762389"/>
              <a:ext cx="717382" cy="3198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810" b="1" dirty="0"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9043" y="2221777"/>
              <a:ext cx="717382" cy="3198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810" b="1" dirty="0"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49043" y="2699992"/>
              <a:ext cx="717382" cy="3198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810" b="1" dirty="0"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9043" y="3161857"/>
              <a:ext cx="717382" cy="3198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810" b="1" dirty="0"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33036" y="3633920"/>
              <a:ext cx="733389" cy="3198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810" b="1" dirty="0"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33037" y="4132524"/>
              <a:ext cx="733388" cy="31985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810" b="1" dirty="0"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4" name="object 4"/>
            <p:cNvSpPr/>
            <p:nvPr/>
          </p:nvSpPr>
          <p:spPr>
            <a:xfrm>
              <a:off x="633037" y="4541904"/>
              <a:ext cx="733388" cy="319855"/>
            </a:xfrm>
            <a:custGeom>
              <a:avLst/>
              <a:gdLst/>
              <a:ahLst/>
              <a:cxnLst/>
              <a:rect l="l" t="t" r="r" b="b"/>
              <a:pathLst>
                <a:path w="541655" h="520700">
                  <a:moveTo>
                    <a:pt x="0" y="260265"/>
                  </a:moveTo>
                  <a:lnTo>
                    <a:pt x="4360" y="213482"/>
                  </a:lnTo>
                  <a:lnTo>
                    <a:pt x="16933" y="169450"/>
                  </a:lnTo>
                  <a:lnTo>
                    <a:pt x="36953" y="128904"/>
                  </a:lnTo>
                  <a:lnTo>
                    <a:pt x="63656" y="92579"/>
                  </a:lnTo>
                  <a:lnTo>
                    <a:pt x="96278" y="61211"/>
                  </a:lnTo>
                  <a:lnTo>
                    <a:pt x="134054" y="35533"/>
                  </a:lnTo>
                  <a:lnTo>
                    <a:pt x="176219" y="16282"/>
                  </a:lnTo>
                  <a:lnTo>
                    <a:pt x="222010" y="4193"/>
                  </a:lnTo>
                  <a:lnTo>
                    <a:pt x="270662" y="0"/>
                  </a:lnTo>
                  <a:lnTo>
                    <a:pt x="319314" y="4193"/>
                  </a:lnTo>
                  <a:lnTo>
                    <a:pt x="365105" y="16282"/>
                  </a:lnTo>
                  <a:lnTo>
                    <a:pt x="407271" y="35533"/>
                  </a:lnTo>
                  <a:lnTo>
                    <a:pt x="445047" y="61211"/>
                  </a:lnTo>
                  <a:lnTo>
                    <a:pt x="477669" y="92579"/>
                  </a:lnTo>
                  <a:lnTo>
                    <a:pt x="504372" y="128904"/>
                  </a:lnTo>
                  <a:lnTo>
                    <a:pt x="524392" y="169450"/>
                  </a:lnTo>
                  <a:lnTo>
                    <a:pt x="536964" y="213482"/>
                  </a:lnTo>
                  <a:lnTo>
                    <a:pt x="541325" y="260265"/>
                  </a:lnTo>
                  <a:lnTo>
                    <a:pt x="536964" y="307048"/>
                  </a:lnTo>
                  <a:lnTo>
                    <a:pt x="524392" y="351081"/>
                  </a:lnTo>
                  <a:lnTo>
                    <a:pt x="504372" y="391627"/>
                  </a:lnTo>
                  <a:lnTo>
                    <a:pt x="477669" y="427951"/>
                  </a:lnTo>
                  <a:lnTo>
                    <a:pt x="445047" y="459320"/>
                  </a:lnTo>
                  <a:lnTo>
                    <a:pt x="407271" y="484997"/>
                  </a:lnTo>
                  <a:lnTo>
                    <a:pt x="365105" y="504248"/>
                  </a:lnTo>
                  <a:lnTo>
                    <a:pt x="319314" y="516338"/>
                  </a:lnTo>
                  <a:lnTo>
                    <a:pt x="270662" y="520531"/>
                  </a:lnTo>
                  <a:lnTo>
                    <a:pt x="222010" y="516338"/>
                  </a:lnTo>
                  <a:lnTo>
                    <a:pt x="176219" y="504248"/>
                  </a:lnTo>
                  <a:lnTo>
                    <a:pt x="134054" y="484997"/>
                  </a:lnTo>
                  <a:lnTo>
                    <a:pt x="96278" y="459320"/>
                  </a:lnTo>
                  <a:lnTo>
                    <a:pt x="63656" y="427951"/>
                  </a:lnTo>
                  <a:lnTo>
                    <a:pt x="36953" y="391627"/>
                  </a:lnTo>
                  <a:lnTo>
                    <a:pt x="16933" y="351081"/>
                  </a:lnTo>
                  <a:lnTo>
                    <a:pt x="4360" y="307048"/>
                  </a:lnTo>
                  <a:lnTo>
                    <a:pt x="0" y="260265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10" b="1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9043" y="900633"/>
              <a:ext cx="717382" cy="216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10" b="1" dirty="0"/>
                <a:t>Ingress Port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9043" y="4590941"/>
              <a:ext cx="71738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10" b="1" dirty="0" smtClean="0"/>
                <a:t>Egress Port</a:t>
              </a:r>
              <a:endParaRPr lang="en-US" sz="81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9041" y="1358062"/>
              <a:ext cx="71738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10" b="1" dirty="0" smtClean="0"/>
                <a:t>Parser</a:t>
              </a:r>
              <a:endParaRPr lang="en-US" sz="81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9042" y="1776673"/>
              <a:ext cx="7173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10" b="1" dirty="0" smtClean="0"/>
                <a:t>Flow Classifier</a:t>
              </a:r>
              <a:endParaRPr lang="en-US" sz="81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043" y="2221777"/>
              <a:ext cx="7173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10" b="1" dirty="0" smtClean="0"/>
                <a:t>OF </a:t>
              </a:r>
            </a:p>
            <a:p>
              <a:pPr algn="ctr"/>
              <a:r>
                <a:rPr lang="en-US" sz="810" b="1" dirty="0" smtClean="0"/>
                <a:t>Stage 0</a:t>
              </a:r>
              <a:endParaRPr lang="en-US" sz="81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9043" y="2681293"/>
              <a:ext cx="7173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10" b="1" dirty="0" smtClean="0"/>
                <a:t>OF </a:t>
              </a:r>
            </a:p>
            <a:p>
              <a:pPr algn="ctr"/>
              <a:r>
                <a:rPr lang="en-US" sz="810" b="1" dirty="0" smtClean="0"/>
                <a:t>Stage 1</a:t>
              </a:r>
              <a:endParaRPr lang="en-US" sz="81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9043" y="3143158"/>
              <a:ext cx="7173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10" b="1" dirty="0" smtClean="0"/>
                <a:t>OF </a:t>
              </a:r>
            </a:p>
            <a:p>
              <a:pPr algn="ctr"/>
              <a:r>
                <a:rPr lang="en-US" sz="810" b="1" dirty="0" smtClean="0"/>
                <a:t>Stage 2</a:t>
              </a:r>
              <a:endParaRPr lang="en-US" sz="81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3037" y="3615221"/>
              <a:ext cx="7173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10" b="1" dirty="0" smtClean="0"/>
                <a:t>OF </a:t>
              </a:r>
            </a:p>
            <a:p>
              <a:pPr algn="ctr"/>
              <a:r>
                <a:rPr lang="en-US" sz="810" b="1" dirty="0" smtClean="0"/>
                <a:t>Stage 3</a:t>
              </a:r>
              <a:endParaRPr lang="en-US" sz="81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3036" y="4113825"/>
              <a:ext cx="7173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10" b="1" dirty="0" smtClean="0"/>
                <a:t>OF </a:t>
              </a:r>
            </a:p>
            <a:p>
              <a:pPr algn="ctr"/>
              <a:r>
                <a:rPr lang="en-US" sz="810" b="1" dirty="0" smtClean="0"/>
                <a:t>Groups</a:t>
              </a:r>
              <a:endParaRPr lang="en-US" sz="810" b="1" dirty="0"/>
            </a:p>
          </p:txBody>
        </p:sp>
        <p:sp>
          <p:nvSpPr>
            <p:cNvPr id="26" name="Internal Storage 25"/>
            <p:cNvSpPr/>
            <p:nvPr/>
          </p:nvSpPr>
          <p:spPr>
            <a:xfrm>
              <a:off x="2946416" y="1756238"/>
              <a:ext cx="671454" cy="319855"/>
            </a:xfrm>
            <a:prstGeom prst="flowChartInternal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Port </a:t>
              </a:r>
              <a:r>
                <a:rPr lang="en-US" sz="900" b="1" dirty="0" smtClean="0">
                  <a:solidFill>
                    <a:srgbClr val="000000"/>
                  </a:solidFill>
                </a:rPr>
                <a:t>Flow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Internal Storage 26"/>
            <p:cNvSpPr/>
            <p:nvPr/>
          </p:nvSpPr>
          <p:spPr>
            <a:xfrm>
              <a:off x="2946416" y="2240476"/>
              <a:ext cx="663482" cy="319855"/>
            </a:xfrm>
            <a:prstGeom prst="flowChartInternal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CVLAN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Internal Storage 27"/>
            <p:cNvSpPr/>
            <p:nvPr/>
          </p:nvSpPr>
          <p:spPr>
            <a:xfrm>
              <a:off x="3791085" y="2245619"/>
              <a:ext cx="663482" cy="319855"/>
            </a:xfrm>
            <a:prstGeom prst="flowChartInternal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SVLAN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Internal Storage 29"/>
            <p:cNvSpPr/>
            <p:nvPr/>
          </p:nvSpPr>
          <p:spPr>
            <a:xfrm>
              <a:off x="2946416" y="2699992"/>
              <a:ext cx="663482" cy="319855"/>
            </a:xfrm>
            <a:prstGeom prst="flowChartInternal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TT MAC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Internal Storage 30"/>
            <p:cNvSpPr/>
            <p:nvPr/>
          </p:nvSpPr>
          <p:spPr>
            <a:xfrm>
              <a:off x="3791085" y="2699992"/>
              <a:ext cx="663482" cy="319855"/>
            </a:xfrm>
            <a:prstGeom prst="flowChartInternal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MPLS L2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Internal Storage 31"/>
            <p:cNvSpPr/>
            <p:nvPr/>
          </p:nvSpPr>
          <p:spPr>
            <a:xfrm>
              <a:off x="2946416" y="3143158"/>
              <a:ext cx="663482" cy="319855"/>
            </a:xfrm>
            <a:prstGeom prst="flowChartInternal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L2 Bridging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Internal Storage 32"/>
            <p:cNvSpPr/>
            <p:nvPr/>
          </p:nvSpPr>
          <p:spPr>
            <a:xfrm>
              <a:off x="3791085" y="3143158"/>
              <a:ext cx="663482" cy="319855"/>
            </a:xfrm>
            <a:prstGeom prst="flowChartInternal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MPLS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Internal Storage 33"/>
            <p:cNvSpPr/>
            <p:nvPr/>
          </p:nvSpPr>
          <p:spPr>
            <a:xfrm>
              <a:off x="4631130" y="3153655"/>
              <a:ext cx="663482" cy="319855"/>
            </a:xfrm>
            <a:prstGeom prst="flowChartInternal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L3 UC Routing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Internal Storage 34"/>
            <p:cNvSpPr/>
            <p:nvPr/>
          </p:nvSpPr>
          <p:spPr>
            <a:xfrm>
              <a:off x="5476220" y="3153655"/>
              <a:ext cx="663482" cy="319855"/>
            </a:xfrm>
            <a:prstGeom prst="flowChartInternal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L3 MC Routing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Internal Storage 35"/>
            <p:cNvSpPr/>
            <p:nvPr/>
          </p:nvSpPr>
          <p:spPr>
            <a:xfrm>
              <a:off x="2954388" y="3615221"/>
              <a:ext cx="663482" cy="319855"/>
            </a:xfrm>
            <a:prstGeom prst="flowChartInternal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ACL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Internal Storage 36"/>
            <p:cNvSpPr/>
            <p:nvPr/>
          </p:nvSpPr>
          <p:spPr>
            <a:xfrm>
              <a:off x="2946415" y="4132524"/>
              <a:ext cx="3193287" cy="319855"/>
            </a:xfrm>
            <a:prstGeom prst="flowChartInternal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All the Groups are collapsed together:</a:t>
              </a:r>
            </a:p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 L2</a:t>
              </a:r>
              <a:r>
                <a:rPr lang="en-US" sz="900" b="1" dirty="0">
                  <a:solidFill>
                    <a:srgbClr val="000000"/>
                  </a:solidFill>
                </a:rPr>
                <a:t>, L3 UC/MC, MPLS Groups Buckets</a:t>
              </a:r>
            </a:p>
          </p:txBody>
        </p:sp>
        <p:sp>
          <p:nvSpPr>
            <p:cNvPr id="39" name="Right Brace 38"/>
            <p:cNvSpPr/>
            <p:nvPr/>
          </p:nvSpPr>
          <p:spPr>
            <a:xfrm rot="16200000">
              <a:off x="3585108" y="-931337"/>
              <a:ext cx="440871" cy="4668320"/>
            </a:xfrm>
            <a:prstGeom prst="rightBrace">
              <a:avLst>
                <a:gd name="adj1" fmla="val 63792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810" dirty="0"/>
            </a:p>
          </p:txBody>
        </p:sp>
        <p:sp>
          <p:nvSpPr>
            <p:cNvPr id="44" name="Left-Right Arrow 43"/>
            <p:cNvSpPr/>
            <p:nvPr/>
          </p:nvSpPr>
          <p:spPr>
            <a:xfrm>
              <a:off x="1471381" y="1756239"/>
              <a:ext cx="1353890" cy="31985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Left-Right Arrow 44"/>
            <p:cNvSpPr/>
            <p:nvPr/>
          </p:nvSpPr>
          <p:spPr>
            <a:xfrm>
              <a:off x="1471381" y="2221777"/>
              <a:ext cx="1353890" cy="31985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eft-Right Arrow 45"/>
            <p:cNvSpPr/>
            <p:nvPr/>
          </p:nvSpPr>
          <p:spPr>
            <a:xfrm>
              <a:off x="1471381" y="2699993"/>
              <a:ext cx="1353890" cy="31985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Left-Right Arrow 46"/>
            <p:cNvSpPr/>
            <p:nvPr/>
          </p:nvSpPr>
          <p:spPr>
            <a:xfrm>
              <a:off x="1471381" y="3160653"/>
              <a:ext cx="1353890" cy="31985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eft-Right Arrow 47"/>
            <p:cNvSpPr/>
            <p:nvPr/>
          </p:nvSpPr>
          <p:spPr>
            <a:xfrm>
              <a:off x="1471381" y="3658057"/>
              <a:ext cx="1353890" cy="31985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-Right Arrow 48"/>
            <p:cNvSpPr/>
            <p:nvPr/>
          </p:nvSpPr>
          <p:spPr>
            <a:xfrm>
              <a:off x="1471381" y="4132525"/>
              <a:ext cx="1353890" cy="31985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wn Arrow 63"/>
            <p:cNvSpPr/>
            <p:nvPr/>
          </p:nvSpPr>
          <p:spPr>
            <a:xfrm>
              <a:off x="0" y="862533"/>
              <a:ext cx="527357" cy="399922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CORD PIPELINE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7" name="Vertical Scroll 66"/>
          <p:cNvSpPr/>
          <p:nvPr/>
        </p:nvSpPr>
        <p:spPr>
          <a:xfrm>
            <a:off x="6556800" y="862533"/>
            <a:ext cx="2531983" cy="3589846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b="1" dirty="0" smtClean="0">
                <a:solidFill>
                  <a:srgbClr val="000000"/>
                </a:solidFill>
              </a:rPr>
              <a:t>CORD Pipeline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Integrated with ONOS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Based </a:t>
            </a:r>
            <a:r>
              <a:rPr lang="en-US" sz="1400" dirty="0">
                <a:solidFill>
                  <a:srgbClr val="000000"/>
                </a:solidFill>
              </a:rPr>
              <a:t>on </a:t>
            </a:r>
            <a:r>
              <a:rPr lang="en-US" sz="1400" dirty="0" smtClean="0">
                <a:solidFill>
                  <a:srgbClr val="000000"/>
                </a:solidFill>
              </a:rPr>
              <a:t>CROF</a:t>
            </a:r>
            <a:r>
              <a:rPr lang="en-US" sz="1400" baseline="30000" dirty="0" smtClean="0">
                <a:solidFill>
                  <a:srgbClr val="000000"/>
                </a:solidFill>
              </a:rPr>
              <a:t>TM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Cavium </a:t>
            </a:r>
            <a:r>
              <a:rPr lang="en-US" sz="1400" dirty="0">
                <a:solidFill>
                  <a:srgbClr val="000000"/>
                </a:solidFill>
              </a:rPr>
              <a:t>Real </a:t>
            </a:r>
            <a:r>
              <a:rPr lang="en-US" sz="1400" dirty="0" smtClean="0">
                <a:solidFill>
                  <a:srgbClr val="000000"/>
                </a:solidFill>
              </a:rPr>
              <a:t>Open Flow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Full CORD Functionality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Performance Optimized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Scalable Tables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Extensible Feature-Set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Advanced Telemetry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 txBox="1">
            <a:spLocks/>
          </p:cNvSpPr>
          <p:nvPr/>
        </p:nvSpPr>
        <p:spPr>
          <a:xfrm>
            <a:off x="194122" y="1269543"/>
            <a:ext cx="8879114" cy="3572246"/>
          </a:xfrm>
          <a:prstGeom prst="rect">
            <a:avLst/>
          </a:prstGeom>
        </p:spPr>
        <p:txBody>
          <a:bodyPr/>
          <a:lstStyle>
            <a:lvl1pPr marL="219456" indent="-219456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85000"/>
              <a:buFont typeface="Arial"/>
              <a:buChar char="•"/>
              <a:defRPr sz="2800" kern="1200">
                <a:solidFill>
                  <a:srgbClr val="595959"/>
                </a:solidFill>
                <a:latin typeface="Corbel"/>
                <a:ea typeface="+mn-ea"/>
                <a:cs typeface="Corbel"/>
              </a:defRPr>
            </a:lvl1pPr>
            <a:lvl2pPr marL="411480" indent="-182880" algn="l" defTabSz="457200" rtl="0" eaLnBrk="1" latinLnBrk="0" hangingPunct="1">
              <a:spcBef>
                <a:spcPts val="900"/>
              </a:spcBef>
              <a:buClr>
                <a:schemeClr val="bg2"/>
              </a:buClr>
              <a:buSzPct val="85000"/>
              <a:buFont typeface="Arial"/>
              <a:buChar char="•"/>
              <a:defRPr sz="2400" kern="1200">
                <a:solidFill>
                  <a:srgbClr val="595959"/>
                </a:solidFill>
                <a:latin typeface="Corbel"/>
                <a:ea typeface="+mn-ea"/>
                <a:cs typeface="Corbel"/>
              </a:defRPr>
            </a:lvl2pPr>
            <a:lvl3pPr marL="612648" indent="-182880" algn="l" defTabSz="457200" rtl="0" eaLnBrk="1" latinLnBrk="0" hangingPunct="1">
              <a:spcBef>
                <a:spcPts val="800"/>
              </a:spcBef>
              <a:buClr>
                <a:schemeClr val="bg2"/>
              </a:buClr>
              <a:buSzPct val="85000"/>
              <a:buFont typeface="Arial"/>
              <a:buChar char="•"/>
              <a:defRPr sz="2200" kern="1200">
                <a:solidFill>
                  <a:srgbClr val="595959"/>
                </a:solidFill>
                <a:latin typeface="Corbel"/>
                <a:ea typeface="+mn-ea"/>
                <a:cs typeface="Corbel"/>
              </a:defRPr>
            </a:lvl3pPr>
            <a:lvl4pPr marL="768096" indent="-164592" algn="l" defTabSz="457200" rtl="0" eaLnBrk="1" latinLnBrk="0" hangingPunct="1">
              <a:spcBef>
                <a:spcPts val="800"/>
              </a:spcBef>
              <a:buClr>
                <a:schemeClr val="bg2"/>
              </a:buClr>
              <a:buSzPct val="85000"/>
              <a:buFont typeface="Arial"/>
              <a:buChar char="•"/>
              <a:defRPr sz="2000" kern="1200">
                <a:solidFill>
                  <a:srgbClr val="595959"/>
                </a:solidFill>
                <a:latin typeface="Corbel"/>
                <a:ea typeface="+mn-ea"/>
                <a:cs typeface="Corbel"/>
              </a:defRPr>
            </a:lvl4pPr>
            <a:lvl5pPr marL="914400" indent="-137160" algn="l" defTabSz="457200" rtl="0" eaLnBrk="1" latinLnBrk="0" hangingPunct="1">
              <a:spcBef>
                <a:spcPts val="800"/>
              </a:spcBef>
              <a:buClr>
                <a:schemeClr val="bg2"/>
              </a:buClr>
              <a:buSzPct val="85000"/>
              <a:buFont typeface="Arial"/>
              <a:buChar char="•"/>
              <a:defRPr sz="1800" kern="1200">
                <a:solidFill>
                  <a:srgbClr val="595959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1200" dirty="0"/>
              <a:t>Server / Server rack                   Switch                 Cell tower / Radio waves           Satellite dish                              Drone</a:t>
            </a:r>
          </a:p>
          <a:p>
            <a:pPr marL="0" lvl="4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4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</a:p>
          <a:p>
            <a:pPr marL="0" lvl="4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4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4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1200" dirty="0"/>
              <a:t>         Cell phone                       VR goggles                       Google glasses                    Smart watch                         Smart device                   Boxes &amp; Clouds</a:t>
            </a:r>
          </a:p>
          <a:p>
            <a:pPr marL="0" lvl="4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4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4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4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4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1200" dirty="0"/>
              <a:t>          Building 1                        Building 2                                   City                                 Central office                             House                                      Car</a:t>
            </a:r>
          </a:p>
        </p:txBody>
      </p:sp>
      <p:pic>
        <p:nvPicPr>
          <p:cNvPr id="30" name="Picture 29" descr="vr-goggles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90" y="2090372"/>
            <a:ext cx="1060626" cy="702825"/>
          </a:xfrm>
          <a:prstGeom prst="rect">
            <a:avLst/>
          </a:prstGeom>
        </p:spPr>
      </p:pic>
      <p:pic>
        <p:nvPicPr>
          <p:cNvPr id="38" name="Picture 37" descr="cloud-angled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23" y="2079089"/>
            <a:ext cx="875260" cy="685080"/>
          </a:xfrm>
          <a:prstGeom prst="rect">
            <a:avLst/>
          </a:prstGeom>
        </p:spPr>
      </p:pic>
      <p:pic>
        <p:nvPicPr>
          <p:cNvPr id="6" name="Picture 5" descr="drone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88" y="683498"/>
            <a:ext cx="1275908" cy="6980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1E2DF-5279-024C-809C-CD16853F95A6}" type="slidenum">
              <a:rPr lang="en-US"/>
              <a:pPr/>
              <a:t>14</a:t>
            </a:fld>
            <a:endParaRPr lang="en-US"/>
          </a:p>
        </p:txBody>
      </p:sp>
      <p:pic>
        <p:nvPicPr>
          <p:cNvPr id="5" name="Picture 4" descr="switch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40" y="824015"/>
            <a:ext cx="1060626" cy="555277"/>
          </a:xfrm>
          <a:prstGeom prst="rect">
            <a:avLst/>
          </a:prstGeom>
        </p:spPr>
      </p:pic>
      <p:pic>
        <p:nvPicPr>
          <p:cNvPr id="8" name="Picture 7" descr="satellite-dish.pn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26" y="483849"/>
            <a:ext cx="968534" cy="890444"/>
          </a:xfrm>
          <a:prstGeom prst="rect">
            <a:avLst/>
          </a:prstGeom>
        </p:spPr>
      </p:pic>
      <p:pic>
        <p:nvPicPr>
          <p:cNvPr id="13" name="Picture 12" descr="cell-phone.png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3" y="1820582"/>
            <a:ext cx="509421" cy="943587"/>
          </a:xfrm>
          <a:prstGeom prst="rect">
            <a:avLst/>
          </a:prstGeom>
        </p:spPr>
      </p:pic>
      <p:pic>
        <p:nvPicPr>
          <p:cNvPr id="19" name="Picture 18" descr="google-glasses.png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44" y="2158386"/>
            <a:ext cx="1307408" cy="618483"/>
          </a:xfrm>
          <a:prstGeom prst="rect">
            <a:avLst/>
          </a:prstGeom>
        </p:spPr>
      </p:pic>
      <p:pic>
        <p:nvPicPr>
          <p:cNvPr id="20" name="Picture 19" descr="smart-watch.png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85" y="2265388"/>
            <a:ext cx="1140149" cy="511481"/>
          </a:xfrm>
          <a:prstGeom prst="rect">
            <a:avLst/>
          </a:prstGeom>
        </p:spPr>
      </p:pic>
      <p:pic>
        <p:nvPicPr>
          <p:cNvPr id="21" name="Picture 20" descr="smart-device.png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16" y="2061344"/>
            <a:ext cx="873374" cy="717773"/>
          </a:xfrm>
          <a:prstGeom prst="rect">
            <a:avLst/>
          </a:prstGeom>
        </p:spPr>
      </p:pic>
      <p:pic>
        <p:nvPicPr>
          <p:cNvPr id="22" name="Picture 21" descr="building1.png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7" y="3211604"/>
            <a:ext cx="581752" cy="970624"/>
          </a:xfrm>
          <a:prstGeom prst="rect">
            <a:avLst/>
          </a:prstGeom>
        </p:spPr>
      </p:pic>
      <p:pic>
        <p:nvPicPr>
          <p:cNvPr id="24" name="Picture 23" descr="building2.png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82" y="3176153"/>
            <a:ext cx="617275" cy="1011767"/>
          </a:xfrm>
          <a:prstGeom prst="rect">
            <a:avLst/>
          </a:prstGeom>
        </p:spPr>
      </p:pic>
      <p:pic>
        <p:nvPicPr>
          <p:cNvPr id="25" name="Picture 24" descr="central-office.png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85" y="3465521"/>
            <a:ext cx="1041400" cy="723057"/>
          </a:xfrm>
          <a:prstGeom prst="rect">
            <a:avLst/>
          </a:prstGeom>
        </p:spPr>
      </p:pic>
      <p:pic>
        <p:nvPicPr>
          <p:cNvPr id="28" name="Picture 27" descr="house.png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73" y="3536772"/>
            <a:ext cx="935567" cy="660257"/>
          </a:xfrm>
          <a:prstGeom prst="rect">
            <a:avLst/>
          </a:prstGeom>
        </p:spPr>
      </p:pic>
      <p:pic>
        <p:nvPicPr>
          <p:cNvPr id="32" name="Picture 31" descr="car2.png"/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1" y="3636155"/>
            <a:ext cx="918385" cy="54279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276698" y="3176153"/>
            <a:ext cx="949568" cy="1014080"/>
            <a:chOff x="708908" y="2540000"/>
            <a:chExt cx="1243636" cy="1328126"/>
          </a:xfrm>
        </p:grpSpPr>
        <p:pic>
          <p:nvPicPr>
            <p:cNvPr id="54" name="Picture 53" descr="building2.png"/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64" y="2540000"/>
              <a:ext cx="538538" cy="882711"/>
            </a:xfrm>
            <a:prstGeom prst="rect">
              <a:avLst/>
            </a:prstGeom>
          </p:spPr>
        </p:pic>
        <p:pic>
          <p:nvPicPr>
            <p:cNvPr id="52" name="Picture 51" descr="building1.png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804" y="2718699"/>
              <a:ext cx="366358" cy="611249"/>
            </a:xfrm>
            <a:prstGeom prst="rect">
              <a:avLst/>
            </a:prstGeom>
          </p:spPr>
        </p:pic>
        <p:pic>
          <p:nvPicPr>
            <p:cNvPr id="53" name="Picture 52" descr="building2.png"/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08" y="2885471"/>
              <a:ext cx="499852" cy="819301"/>
            </a:xfrm>
            <a:prstGeom prst="rect">
              <a:avLst/>
            </a:prstGeom>
          </p:spPr>
        </p:pic>
        <p:pic>
          <p:nvPicPr>
            <p:cNvPr id="45" name="Picture 44" descr="building1.png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850" y="2910044"/>
              <a:ext cx="376694" cy="628494"/>
            </a:xfrm>
            <a:prstGeom prst="rect">
              <a:avLst/>
            </a:prstGeom>
          </p:spPr>
        </p:pic>
        <p:pic>
          <p:nvPicPr>
            <p:cNvPr id="55" name="Picture 54" descr="building2.png"/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583" y="2893110"/>
              <a:ext cx="477879" cy="783286"/>
            </a:xfrm>
            <a:prstGeom prst="rect">
              <a:avLst/>
            </a:prstGeom>
          </p:spPr>
        </p:pic>
        <p:pic>
          <p:nvPicPr>
            <p:cNvPr id="44" name="Picture 43" descr="building1.png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52" y="3022498"/>
              <a:ext cx="506835" cy="845628"/>
            </a:xfrm>
            <a:prstGeom prst="rect">
              <a:avLst/>
            </a:prstGeom>
          </p:spPr>
        </p:pic>
      </p:grpSp>
      <p:pic>
        <p:nvPicPr>
          <p:cNvPr id="7" name="Picture 6" descr="cloud_flat-with-edge.png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30" y="1670257"/>
            <a:ext cx="1241601" cy="367472"/>
          </a:xfrm>
          <a:prstGeom prst="rect">
            <a:avLst/>
          </a:prstGeom>
        </p:spPr>
      </p:pic>
      <p:pic>
        <p:nvPicPr>
          <p:cNvPr id="9" name="Picture 8" descr="cloud_flat.png"/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80" y="1269543"/>
            <a:ext cx="1286051" cy="355765"/>
          </a:xfrm>
          <a:prstGeom prst="rect">
            <a:avLst/>
          </a:prstGeom>
        </p:spPr>
      </p:pic>
      <p:pic>
        <p:nvPicPr>
          <p:cNvPr id="4" name="Picture 3" descr="cell-tower.png"/>
          <p:cNvPicPr>
            <a:picLocks noChangeAspect="1"/>
          </p:cNvPicPr>
          <p:nvPr/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96" y="410891"/>
            <a:ext cx="378669" cy="963402"/>
          </a:xfrm>
          <a:prstGeom prst="rect">
            <a:avLst/>
          </a:prstGeom>
        </p:spPr>
      </p:pic>
      <p:pic>
        <p:nvPicPr>
          <p:cNvPr id="10" name="Picture 9" descr="radio-waves.png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95" y="441360"/>
            <a:ext cx="231322" cy="393917"/>
          </a:xfrm>
          <a:prstGeom prst="rect">
            <a:avLst/>
          </a:prstGeom>
        </p:spPr>
      </p:pic>
      <p:pic>
        <p:nvPicPr>
          <p:cNvPr id="33" name="Picture 32" descr="radio-waves.png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1816" y="441360"/>
            <a:ext cx="236170" cy="39391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8205763" y="625442"/>
            <a:ext cx="761647" cy="43439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4572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orbel"/>
                <a:cs typeface="Corbel"/>
              </a:rPr>
              <a:t>Label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53755" y="556792"/>
            <a:ext cx="500908" cy="56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4572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orbel"/>
                <a:cs typeface="Corbel"/>
              </a:rPr>
              <a:t>Label</a:t>
            </a:r>
          </a:p>
        </p:txBody>
      </p:sp>
      <p:pic>
        <p:nvPicPr>
          <p:cNvPr id="15" name="Picture 14" descr="server.png"/>
          <p:cNvPicPr>
            <a:picLocks noChangeAspect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1" y="1022526"/>
            <a:ext cx="621060" cy="367150"/>
          </a:xfrm>
          <a:prstGeom prst="rect">
            <a:avLst/>
          </a:prstGeom>
        </p:spPr>
      </p:pic>
      <p:pic>
        <p:nvPicPr>
          <p:cNvPr id="16" name="Picture 15" descr="server-rack.png"/>
          <p:cNvPicPr>
            <a:picLocks noChangeAspect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3" y="483849"/>
            <a:ext cx="616839" cy="8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0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 descr="switch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0" y="3866558"/>
            <a:ext cx="598706" cy="344401"/>
          </a:xfrm>
          <a:prstGeom prst="rect">
            <a:avLst/>
          </a:prstGeom>
        </p:spPr>
      </p:pic>
      <p:pic>
        <p:nvPicPr>
          <p:cNvPr id="141" name="Picture 140" descr="server-rack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52" y="3275607"/>
            <a:ext cx="641351" cy="925827"/>
          </a:xfrm>
          <a:prstGeom prst="rect">
            <a:avLst/>
          </a:prstGeom>
        </p:spPr>
      </p:pic>
      <p:pic>
        <p:nvPicPr>
          <p:cNvPr id="143" name="Picture 142" descr="server-rack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49" y="3275607"/>
            <a:ext cx="641351" cy="925827"/>
          </a:xfrm>
          <a:prstGeom prst="rect">
            <a:avLst/>
          </a:prstGeom>
        </p:spPr>
      </p:pic>
      <p:pic>
        <p:nvPicPr>
          <p:cNvPr id="144" name="Picture 143" descr="server-rack.pn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20" y="3275607"/>
            <a:ext cx="641351" cy="925827"/>
          </a:xfrm>
          <a:prstGeom prst="rect">
            <a:avLst/>
          </a:prstGeom>
        </p:spPr>
      </p:pic>
      <p:pic>
        <p:nvPicPr>
          <p:cNvPr id="146" name="Picture 145" descr="server-rack.pn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04" y="3275607"/>
            <a:ext cx="641351" cy="925827"/>
          </a:xfrm>
          <a:prstGeom prst="rect">
            <a:avLst/>
          </a:prstGeom>
        </p:spPr>
      </p:pic>
      <p:pic>
        <p:nvPicPr>
          <p:cNvPr id="148" name="Picture 147" descr="server-rack.pn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39" y="3275607"/>
            <a:ext cx="641351" cy="925827"/>
          </a:xfrm>
          <a:prstGeom prst="rect">
            <a:avLst/>
          </a:prstGeom>
        </p:spPr>
      </p:pic>
      <p:pic>
        <p:nvPicPr>
          <p:cNvPr id="150" name="Picture 149" descr="server-rack.pn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24" y="3275607"/>
            <a:ext cx="641351" cy="925827"/>
          </a:xfrm>
          <a:prstGeom prst="rect">
            <a:avLst/>
          </a:prstGeom>
        </p:spPr>
      </p:pic>
      <p:pic>
        <p:nvPicPr>
          <p:cNvPr id="152" name="Picture 151" descr="server-rack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15" y="3275607"/>
            <a:ext cx="641351" cy="925827"/>
          </a:xfrm>
          <a:prstGeom prst="rect">
            <a:avLst/>
          </a:prstGeom>
        </p:spPr>
      </p:pic>
      <p:pic>
        <p:nvPicPr>
          <p:cNvPr id="93" name="Picture 92" descr="cell-tower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59" y="775240"/>
            <a:ext cx="606344" cy="1021263"/>
          </a:xfrm>
          <a:prstGeom prst="rect">
            <a:avLst/>
          </a:prstGeom>
        </p:spPr>
      </p:pic>
      <p:cxnSp>
        <p:nvCxnSpPr>
          <p:cNvPr id="142" name="Straight Connector 141"/>
          <p:cNvCxnSpPr>
            <a:stCxn id="132" idx="0"/>
            <a:endCxn id="104" idx="0"/>
          </p:cNvCxnSpPr>
          <p:nvPr/>
        </p:nvCxnSpPr>
        <p:spPr>
          <a:xfrm flipH="1">
            <a:off x="1352702" y="2690952"/>
            <a:ext cx="1849603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2" idx="0"/>
            <a:endCxn id="106" idx="0"/>
          </p:cNvCxnSpPr>
          <p:nvPr/>
        </p:nvCxnSpPr>
        <p:spPr>
          <a:xfrm flipH="1">
            <a:off x="2279802" y="2690952"/>
            <a:ext cx="922503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2" idx="0"/>
            <a:endCxn id="113" idx="0"/>
          </p:cNvCxnSpPr>
          <p:nvPr/>
        </p:nvCxnSpPr>
        <p:spPr>
          <a:xfrm>
            <a:off x="3202305" y="2690952"/>
            <a:ext cx="0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0" idx="0"/>
            <a:endCxn id="115" idx="0"/>
          </p:cNvCxnSpPr>
          <p:nvPr/>
        </p:nvCxnSpPr>
        <p:spPr>
          <a:xfrm>
            <a:off x="4132591" y="2690952"/>
            <a:ext cx="0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32" idx="0"/>
            <a:endCxn id="115" idx="0"/>
          </p:cNvCxnSpPr>
          <p:nvPr/>
        </p:nvCxnSpPr>
        <p:spPr>
          <a:xfrm>
            <a:off x="3202305" y="2690952"/>
            <a:ext cx="930286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2" idx="0"/>
            <a:endCxn id="118" idx="0"/>
          </p:cNvCxnSpPr>
          <p:nvPr/>
        </p:nvCxnSpPr>
        <p:spPr>
          <a:xfrm>
            <a:off x="3202305" y="2690952"/>
            <a:ext cx="1854200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2" idx="0"/>
            <a:endCxn id="120" idx="0"/>
          </p:cNvCxnSpPr>
          <p:nvPr/>
        </p:nvCxnSpPr>
        <p:spPr>
          <a:xfrm>
            <a:off x="3202305" y="2690952"/>
            <a:ext cx="2784486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32" idx="0"/>
            <a:endCxn id="122" idx="0"/>
          </p:cNvCxnSpPr>
          <p:nvPr/>
        </p:nvCxnSpPr>
        <p:spPr>
          <a:xfrm>
            <a:off x="3202305" y="2690952"/>
            <a:ext cx="3711586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32" idx="0"/>
            <a:endCxn id="124" idx="0"/>
          </p:cNvCxnSpPr>
          <p:nvPr/>
        </p:nvCxnSpPr>
        <p:spPr>
          <a:xfrm>
            <a:off x="3202305" y="2690952"/>
            <a:ext cx="4651386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30" idx="0"/>
            <a:endCxn id="113" idx="0"/>
          </p:cNvCxnSpPr>
          <p:nvPr/>
        </p:nvCxnSpPr>
        <p:spPr>
          <a:xfrm flipH="1">
            <a:off x="3202305" y="2690952"/>
            <a:ext cx="930286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30" idx="0"/>
            <a:endCxn id="106" idx="0"/>
          </p:cNvCxnSpPr>
          <p:nvPr/>
        </p:nvCxnSpPr>
        <p:spPr>
          <a:xfrm flipH="1">
            <a:off x="2279802" y="2690952"/>
            <a:ext cx="1852789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30" idx="0"/>
            <a:endCxn id="104" idx="0"/>
          </p:cNvCxnSpPr>
          <p:nvPr/>
        </p:nvCxnSpPr>
        <p:spPr>
          <a:xfrm flipH="1">
            <a:off x="1352702" y="2690952"/>
            <a:ext cx="2779889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30" idx="0"/>
            <a:endCxn id="118" idx="0"/>
          </p:cNvCxnSpPr>
          <p:nvPr/>
        </p:nvCxnSpPr>
        <p:spPr>
          <a:xfrm>
            <a:off x="4132591" y="2690952"/>
            <a:ext cx="923914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30" idx="0"/>
            <a:endCxn id="120" idx="0"/>
          </p:cNvCxnSpPr>
          <p:nvPr/>
        </p:nvCxnSpPr>
        <p:spPr>
          <a:xfrm>
            <a:off x="4132591" y="2690952"/>
            <a:ext cx="1854200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30" idx="0"/>
            <a:endCxn id="122" idx="0"/>
          </p:cNvCxnSpPr>
          <p:nvPr/>
        </p:nvCxnSpPr>
        <p:spPr>
          <a:xfrm>
            <a:off x="4132591" y="2690952"/>
            <a:ext cx="2781300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30" idx="0"/>
            <a:endCxn id="124" idx="0"/>
          </p:cNvCxnSpPr>
          <p:nvPr/>
        </p:nvCxnSpPr>
        <p:spPr>
          <a:xfrm>
            <a:off x="4132591" y="2690952"/>
            <a:ext cx="3721100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Domains of Use</a:t>
            </a:r>
          </a:p>
        </p:txBody>
      </p:sp>
      <p:cxnSp>
        <p:nvCxnSpPr>
          <p:cNvPr id="212" name="Straight Connector 211"/>
          <p:cNvCxnSpPr>
            <a:stCxn id="128" idx="0"/>
            <a:endCxn id="104" idx="0"/>
          </p:cNvCxnSpPr>
          <p:nvPr/>
        </p:nvCxnSpPr>
        <p:spPr>
          <a:xfrm flipH="1">
            <a:off x="1352702" y="2690952"/>
            <a:ext cx="3703803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28" idx="0"/>
            <a:endCxn id="113" idx="0"/>
          </p:cNvCxnSpPr>
          <p:nvPr/>
        </p:nvCxnSpPr>
        <p:spPr>
          <a:xfrm flipH="1">
            <a:off x="3202305" y="2690952"/>
            <a:ext cx="1854200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28" idx="0"/>
            <a:endCxn id="115" idx="0"/>
          </p:cNvCxnSpPr>
          <p:nvPr/>
        </p:nvCxnSpPr>
        <p:spPr>
          <a:xfrm flipH="1">
            <a:off x="4132591" y="2690952"/>
            <a:ext cx="923914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28" idx="0"/>
            <a:endCxn id="118" idx="0"/>
          </p:cNvCxnSpPr>
          <p:nvPr/>
        </p:nvCxnSpPr>
        <p:spPr>
          <a:xfrm>
            <a:off x="5056505" y="2690952"/>
            <a:ext cx="0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28" idx="0"/>
            <a:endCxn id="120" idx="0"/>
          </p:cNvCxnSpPr>
          <p:nvPr/>
        </p:nvCxnSpPr>
        <p:spPr>
          <a:xfrm>
            <a:off x="5056505" y="2690952"/>
            <a:ext cx="930286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28" idx="0"/>
            <a:endCxn id="122" idx="0"/>
          </p:cNvCxnSpPr>
          <p:nvPr/>
        </p:nvCxnSpPr>
        <p:spPr>
          <a:xfrm>
            <a:off x="5056505" y="2690952"/>
            <a:ext cx="1857386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126" idx="0"/>
            <a:endCxn id="104" idx="0"/>
          </p:cNvCxnSpPr>
          <p:nvPr/>
        </p:nvCxnSpPr>
        <p:spPr>
          <a:xfrm flipH="1">
            <a:off x="1352702" y="2690952"/>
            <a:ext cx="4634089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126" idx="0"/>
            <a:endCxn id="113" idx="0"/>
          </p:cNvCxnSpPr>
          <p:nvPr/>
        </p:nvCxnSpPr>
        <p:spPr>
          <a:xfrm flipH="1">
            <a:off x="3202305" y="2690952"/>
            <a:ext cx="2784486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126" idx="0"/>
            <a:endCxn id="118" idx="0"/>
          </p:cNvCxnSpPr>
          <p:nvPr/>
        </p:nvCxnSpPr>
        <p:spPr>
          <a:xfrm flipH="1">
            <a:off x="5056505" y="2690952"/>
            <a:ext cx="930286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126" idx="0"/>
            <a:endCxn id="122" idx="0"/>
          </p:cNvCxnSpPr>
          <p:nvPr/>
        </p:nvCxnSpPr>
        <p:spPr>
          <a:xfrm>
            <a:off x="5986791" y="2690952"/>
            <a:ext cx="927100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126" idx="0"/>
            <a:endCxn id="124" idx="0"/>
          </p:cNvCxnSpPr>
          <p:nvPr/>
        </p:nvCxnSpPr>
        <p:spPr>
          <a:xfrm>
            <a:off x="5986791" y="2690952"/>
            <a:ext cx="1866900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126" idx="0"/>
            <a:endCxn id="120" idx="0"/>
          </p:cNvCxnSpPr>
          <p:nvPr/>
        </p:nvCxnSpPr>
        <p:spPr>
          <a:xfrm>
            <a:off x="5986791" y="2690952"/>
            <a:ext cx="0" cy="58465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8" name="Group 247"/>
          <p:cNvGrpSpPr/>
          <p:nvPr/>
        </p:nvGrpSpPr>
        <p:grpSpPr>
          <a:xfrm>
            <a:off x="3820219" y="2538010"/>
            <a:ext cx="598706" cy="344401"/>
            <a:chOff x="3769419" y="2741133"/>
            <a:chExt cx="574073" cy="330231"/>
          </a:xfrm>
        </p:grpSpPr>
        <p:sp>
          <p:nvSpPr>
            <p:cNvPr id="130" name="Rectangle 129"/>
            <p:cNvSpPr/>
            <p:nvPr/>
          </p:nvSpPr>
          <p:spPr>
            <a:xfrm>
              <a:off x="3964164" y="2887782"/>
              <a:ext cx="20955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128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419" y="2741133"/>
              <a:ext cx="574073" cy="330231"/>
            </a:xfrm>
            <a:prstGeom prst="rect">
              <a:avLst/>
            </a:prstGeom>
          </p:spPr>
        </p:pic>
      </p:grpSp>
      <p:grpSp>
        <p:nvGrpSpPr>
          <p:cNvPr id="247" name="Group 246"/>
          <p:cNvGrpSpPr/>
          <p:nvPr/>
        </p:nvGrpSpPr>
        <p:grpSpPr>
          <a:xfrm>
            <a:off x="2889933" y="2538010"/>
            <a:ext cx="598706" cy="344401"/>
            <a:chOff x="2839133" y="2741133"/>
            <a:chExt cx="574073" cy="330231"/>
          </a:xfrm>
        </p:grpSpPr>
        <p:sp>
          <p:nvSpPr>
            <p:cNvPr id="132" name="Rectangle 131"/>
            <p:cNvSpPr/>
            <p:nvPr/>
          </p:nvSpPr>
          <p:spPr>
            <a:xfrm>
              <a:off x="3033878" y="2887782"/>
              <a:ext cx="20955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133" y="2741133"/>
              <a:ext cx="574073" cy="330231"/>
            </a:xfrm>
            <a:prstGeom prst="rect">
              <a:avLst/>
            </a:prstGeom>
          </p:spPr>
        </p:pic>
      </p:grpSp>
      <p:sp>
        <p:nvSpPr>
          <p:cNvPr id="263" name="Rounded Rectangle 262"/>
          <p:cNvSpPr/>
          <p:nvPr/>
        </p:nvSpPr>
        <p:spPr>
          <a:xfrm>
            <a:off x="1053031" y="2207266"/>
            <a:ext cx="7066197" cy="28944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orbel"/>
                <a:cs typeface="Corbel"/>
              </a:rPr>
              <a:t>Cord Controller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1364858" y="1781856"/>
            <a:ext cx="183174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23">
              <a:spcBef>
                <a:spcPts val="400"/>
              </a:spcBef>
            </a:pPr>
            <a:r>
              <a:rPr lang="en-US" sz="1400" dirty="0">
                <a:latin typeface="Corbel"/>
                <a:cs typeface="Corbel"/>
              </a:rPr>
              <a:t>Mobile</a:t>
            </a:r>
            <a:br>
              <a:rPr lang="en-US" sz="1400" dirty="0">
                <a:latin typeface="Corbel"/>
                <a:cs typeface="Corbel"/>
              </a:rPr>
            </a:br>
            <a:r>
              <a:rPr lang="en-US" sz="1000" dirty="0" err="1">
                <a:latin typeface="Corbel"/>
                <a:cs typeface="Corbel"/>
              </a:rPr>
              <a:t>vBBU</a:t>
            </a:r>
            <a:r>
              <a:rPr lang="en-US" sz="1000" dirty="0">
                <a:latin typeface="Corbel"/>
                <a:cs typeface="Corbel"/>
              </a:rPr>
              <a:t>. </a:t>
            </a:r>
            <a:r>
              <a:rPr lang="en-US" sz="1000" dirty="0" err="1">
                <a:latin typeface="Corbel"/>
                <a:cs typeface="Corbel"/>
              </a:rPr>
              <a:t>vMME</a:t>
            </a:r>
            <a:r>
              <a:rPr lang="en-US" sz="1000" dirty="0">
                <a:latin typeface="Corbel"/>
                <a:cs typeface="Corbel"/>
              </a:rPr>
              <a:t>, </a:t>
            </a:r>
            <a:r>
              <a:rPr lang="en-US" sz="1000" dirty="0" err="1">
                <a:latin typeface="Corbel"/>
                <a:cs typeface="Corbel"/>
              </a:rPr>
              <a:t>vSGW</a:t>
            </a:r>
            <a:r>
              <a:rPr lang="en-US" sz="1000" dirty="0">
                <a:latin typeface="Corbel"/>
                <a:cs typeface="Corbel"/>
              </a:rPr>
              <a:t>, </a:t>
            </a:r>
            <a:r>
              <a:rPr lang="en-US" sz="1000" dirty="0" err="1">
                <a:latin typeface="Corbel"/>
                <a:cs typeface="Corbel"/>
              </a:rPr>
              <a:t>vPGW</a:t>
            </a:r>
            <a:r>
              <a:rPr lang="en-US" sz="1000" dirty="0">
                <a:latin typeface="Corbel"/>
                <a:cs typeface="Corbel"/>
              </a:rPr>
              <a:t>, </a:t>
            </a:r>
            <a:r>
              <a:rPr lang="en-US" sz="1000" dirty="0" err="1">
                <a:latin typeface="Corbel"/>
                <a:cs typeface="Corbel"/>
              </a:rPr>
              <a:t>vCDN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7321509" y="4185774"/>
            <a:ext cx="11017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23">
              <a:spcBef>
                <a:spcPts val="400"/>
              </a:spcBef>
            </a:pPr>
            <a:r>
              <a:rPr lang="en-US" sz="1400" dirty="0">
                <a:latin typeface="Corbel"/>
                <a:cs typeface="Corbel"/>
              </a:rPr>
              <a:t>ROADM </a:t>
            </a:r>
            <a:r>
              <a:rPr lang="en-US" sz="1400" dirty="0" err="1">
                <a:latin typeface="Corbel"/>
                <a:cs typeface="Corbel"/>
              </a:rPr>
              <a:t>(Core)</a:t>
            </a: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28039" y="4185774"/>
            <a:ext cx="114366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23">
              <a:spcBef>
                <a:spcPts val="400"/>
              </a:spcBef>
            </a:pPr>
            <a:r>
              <a:rPr lang="en-US" sz="1400" dirty="0">
                <a:latin typeface="Corbel"/>
                <a:cs typeface="Corbel"/>
              </a:rPr>
              <a:t>Metro Ethernet</a:t>
            </a:r>
            <a:endParaRPr lang="en-US" sz="1400">
              <a:latin typeface="Corbel"/>
              <a:cs typeface="Corbel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2061737" y="4185774"/>
            <a:ext cx="40606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23">
              <a:spcBef>
                <a:spcPts val="400"/>
              </a:spcBef>
            </a:pPr>
            <a:r>
              <a:rPr lang="en-US" sz="1400" dirty="0">
                <a:latin typeface="Corbel"/>
                <a:cs typeface="Corbel"/>
              </a:rPr>
              <a:t>BBUs</a:t>
            </a:r>
            <a:endParaRPr lang="en-US" sz="1400">
              <a:latin typeface="Corbel"/>
              <a:cs typeface="Corbel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2797640" y="4185774"/>
            <a:ext cx="773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23">
              <a:spcBef>
                <a:spcPts val="400"/>
              </a:spcBef>
            </a:pPr>
            <a:r>
              <a:rPr lang="en-US" sz="1400" dirty="0">
                <a:latin typeface="Corbel"/>
                <a:cs typeface="Corbel"/>
              </a:rPr>
              <a:t>PON OLTs</a:t>
            </a:r>
            <a:endParaRPr lang="en-US" sz="1400">
              <a:latin typeface="Corbel"/>
              <a:cs typeface="Corbe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79707" y="1781856"/>
            <a:ext cx="13843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23">
              <a:spcBef>
                <a:spcPts val="400"/>
              </a:spcBef>
            </a:pPr>
            <a:r>
              <a:rPr lang="en-US" sz="1400" dirty="0">
                <a:latin typeface="Corbel"/>
                <a:cs typeface="Corbel"/>
              </a:rPr>
              <a:t>Residential</a:t>
            </a:r>
            <a:br>
              <a:rPr lang="en-US" sz="1400" dirty="0">
                <a:latin typeface="Corbel"/>
                <a:cs typeface="Corbel"/>
              </a:rPr>
            </a:br>
            <a:r>
              <a:rPr lang="en-US" sz="1000" dirty="0" err="1">
                <a:latin typeface="Corbel"/>
                <a:cs typeface="Corbel"/>
              </a:rPr>
              <a:t>vOLT, vSG, vRouter, vCDN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67423" y="1781856"/>
            <a:ext cx="209031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23">
              <a:spcBef>
                <a:spcPts val="400"/>
              </a:spcBef>
            </a:pPr>
            <a:r>
              <a:rPr lang="en-US" sz="1400" dirty="0">
                <a:latin typeface="Corbel"/>
                <a:cs typeface="Corbel"/>
              </a:rPr>
              <a:t>Enterprise</a:t>
            </a:r>
            <a:br>
              <a:rPr lang="en-US" sz="1400" dirty="0">
                <a:latin typeface="Corbel"/>
                <a:cs typeface="Corbel"/>
              </a:rPr>
            </a:br>
            <a:r>
              <a:rPr lang="en-US" sz="1000" dirty="0" err="1">
                <a:latin typeface="Corbel"/>
                <a:cs typeface="Corbel"/>
              </a:rPr>
              <a:t>vCarrierEthernet, vOAM, vWanEx, vIDS</a:t>
            </a:r>
            <a:endParaRPr lang="en-US" sz="1000" dirty="0">
              <a:latin typeface="Corbel"/>
              <a:cs typeface="Corbel"/>
            </a:endParaRPr>
          </a:p>
        </p:txBody>
      </p:sp>
      <p:pic>
        <p:nvPicPr>
          <p:cNvPr id="91" name="Picture 90" descr="building2.png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01" y="686346"/>
            <a:ext cx="678160" cy="1110157"/>
          </a:xfrm>
          <a:prstGeom prst="rect">
            <a:avLst/>
          </a:prstGeom>
        </p:spPr>
      </p:pic>
      <p:pic>
        <p:nvPicPr>
          <p:cNvPr id="92" name="Picture 91" descr="house.png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79" y="1197334"/>
            <a:ext cx="816038" cy="5845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1E2DF-5279-024C-809C-CD16853F95A6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57" name="Group 256"/>
          <p:cNvGrpSpPr/>
          <p:nvPr/>
        </p:nvGrpSpPr>
        <p:grpSpPr>
          <a:xfrm>
            <a:off x="6601519" y="3122665"/>
            <a:ext cx="598706" cy="344401"/>
            <a:chOff x="6550719" y="3436458"/>
            <a:chExt cx="574073" cy="330231"/>
          </a:xfrm>
        </p:grpSpPr>
        <p:sp>
          <p:nvSpPr>
            <p:cNvPr id="122" name="Rectangle 121"/>
            <p:cNvSpPr/>
            <p:nvPr/>
          </p:nvSpPr>
          <p:spPr>
            <a:xfrm>
              <a:off x="6745464" y="3583107"/>
              <a:ext cx="20955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" name="Picture 120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719" y="3436458"/>
              <a:ext cx="574073" cy="330231"/>
            </a:xfrm>
            <a:prstGeom prst="rect">
              <a:avLst/>
            </a:prstGeom>
          </p:spPr>
        </p:pic>
      </p:grpSp>
      <p:grpSp>
        <p:nvGrpSpPr>
          <p:cNvPr id="256" name="Group 255"/>
          <p:cNvGrpSpPr/>
          <p:nvPr/>
        </p:nvGrpSpPr>
        <p:grpSpPr>
          <a:xfrm>
            <a:off x="5674419" y="3122665"/>
            <a:ext cx="598706" cy="344401"/>
            <a:chOff x="5623619" y="3436458"/>
            <a:chExt cx="574073" cy="330231"/>
          </a:xfrm>
        </p:grpSpPr>
        <p:sp>
          <p:nvSpPr>
            <p:cNvPr id="120" name="Rectangle 119"/>
            <p:cNvSpPr/>
            <p:nvPr/>
          </p:nvSpPr>
          <p:spPr>
            <a:xfrm>
              <a:off x="5818364" y="3583107"/>
              <a:ext cx="20955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" name="Picture 118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619" y="3436458"/>
              <a:ext cx="574073" cy="330231"/>
            </a:xfrm>
            <a:prstGeom prst="rect">
              <a:avLst/>
            </a:prstGeom>
          </p:spPr>
        </p:pic>
      </p:grpSp>
      <p:grpSp>
        <p:nvGrpSpPr>
          <p:cNvPr id="255" name="Group 254"/>
          <p:cNvGrpSpPr/>
          <p:nvPr/>
        </p:nvGrpSpPr>
        <p:grpSpPr>
          <a:xfrm>
            <a:off x="4744133" y="3122665"/>
            <a:ext cx="598706" cy="344401"/>
            <a:chOff x="4693333" y="3436458"/>
            <a:chExt cx="574073" cy="330231"/>
          </a:xfrm>
        </p:grpSpPr>
        <p:sp>
          <p:nvSpPr>
            <p:cNvPr id="118" name="Rectangle 117"/>
            <p:cNvSpPr/>
            <p:nvPr/>
          </p:nvSpPr>
          <p:spPr>
            <a:xfrm>
              <a:off x="4888078" y="3583107"/>
              <a:ext cx="20955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333" y="3436458"/>
              <a:ext cx="574073" cy="330231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>
            <a:stCxn id="106" idx="0"/>
            <a:endCxn id="128" idx="1"/>
          </p:cNvCxnSpPr>
          <p:nvPr/>
        </p:nvCxnSpPr>
        <p:spPr>
          <a:xfrm flipV="1">
            <a:off x="2279802" y="2725720"/>
            <a:ext cx="2667432" cy="549887"/>
          </a:xfrm>
          <a:prstGeom prst="line">
            <a:avLst/>
          </a:prstGeom>
          <a:ln w="9525" cap="rnd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6" idx="3"/>
            <a:endCxn id="126" idx="1"/>
          </p:cNvCxnSpPr>
          <p:nvPr/>
        </p:nvCxnSpPr>
        <p:spPr>
          <a:xfrm flipV="1">
            <a:off x="2389073" y="2725720"/>
            <a:ext cx="3488447" cy="584655"/>
          </a:xfrm>
          <a:prstGeom prst="line">
            <a:avLst/>
          </a:prstGeom>
          <a:ln w="9525" cap="rnd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5" idx="0"/>
            <a:endCxn id="126" idx="1"/>
          </p:cNvCxnSpPr>
          <p:nvPr/>
        </p:nvCxnSpPr>
        <p:spPr>
          <a:xfrm flipV="1">
            <a:off x="4132591" y="2725720"/>
            <a:ext cx="1744929" cy="549887"/>
          </a:xfrm>
          <a:prstGeom prst="line">
            <a:avLst/>
          </a:prstGeom>
          <a:ln w="9525" cap="rnd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4" idx="0"/>
            <a:endCxn id="128" idx="2"/>
          </p:cNvCxnSpPr>
          <p:nvPr/>
        </p:nvCxnSpPr>
        <p:spPr>
          <a:xfrm flipH="1" flipV="1">
            <a:off x="5056505" y="2760488"/>
            <a:ext cx="2797186" cy="515119"/>
          </a:xfrm>
          <a:prstGeom prst="line">
            <a:avLst/>
          </a:prstGeom>
          <a:ln w="9525" cap="rnd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820219" y="3122665"/>
            <a:ext cx="598706" cy="344401"/>
            <a:chOff x="3820219" y="3153790"/>
            <a:chExt cx="598706" cy="344401"/>
          </a:xfrm>
        </p:grpSpPr>
        <p:sp>
          <p:nvSpPr>
            <p:cNvPr id="115" name="Rectangle 114"/>
            <p:cNvSpPr/>
            <p:nvPr/>
          </p:nvSpPr>
          <p:spPr>
            <a:xfrm>
              <a:off x="4023320" y="3306732"/>
              <a:ext cx="218542" cy="69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113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219" y="3153790"/>
              <a:ext cx="598706" cy="34440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674419" y="2538010"/>
            <a:ext cx="598706" cy="344401"/>
            <a:chOff x="5674419" y="2569135"/>
            <a:chExt cx="598706" cy="344401"/>
          </a:xfrm>
        </p:grpSpPr>
        <p:sp>
          <p:nvSpPr>
            <p:cNvPr id="126" name="Rectangle 125"/>
            <p:cNvSpPr/>
            <p:nvPr/>
          </p:nvSpPr>
          <p:spPr>
            <a:xfrm>
              <a:off x="5877520" y="2722077"/>
              <a:ext cx="218542" cy="69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124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419" y="2569135"/>
              <a:ext cx="598706" cy="34440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744133" y="2538010"/>
            <a:ext cx="598706" cy="344401"/>
            <a:chOff x="4744133" y="2569135"/>
            <a:chExt cx="598706" cy="344401"/>
          </a:xfrm>
        </p:grpSpPr>
        <p:sp>
          <p:nvSpPr>
            <p:cNvPr id="128" name="Rectangle 127"/>
            <p:cNvSpPr/>
            <p:nvPr/>
          </p:nvSpPr>
          <p:spPr>
            <a:xfrm>
              <a:off x="4947234" y="2722077"/>
              <a:ext cx="218542" cy="69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133" y="2569135"/>
              <a:ext cx="598706" cy="3444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889933" y="3122665"/>
            <a:ext cx="598706" cy="344401"/>
            <a:chOff x="2889933" y="3153790"/>
            <a:chExt cx="598706" cy="344401"/>
          </a:xfrm>
        </p:grpSpPr>
        <p:sp>
          <p:nvSpPr>
            <p:cNvPr id="113" name="Rectangle 112"/>
            <p:cNvSpPr/>
            <p:nvPr/>
          </p:nvSpPr>
          <p:spPr>
            <a:xfrm>
              <a:off x="3093034" y="3306732"/>
              <a:ext cx="218542" cy="69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Picture 111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933" y="3153790"/>
              <a:ext cx="598706" cy="34440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541319" y="3122665"/>
            <a:ext cx="598706" cy="344401"/>
            <a:chOff x="7541319" y="3153790"/>
            <a:chExt cx="598706" cy="344401"/>
          </a:xfrm>
        </p:grpSpPr>
        <p:sp>
          <p:nvSpPr>
            <p:cNvPr id="124" name="Rectangle 123"/>
            <p:cNvSpPr/>
            <p:nvPr/>
          </p:nvSpPr>
          <p:spPr>
            <a:xfrm>
              <a:off x="7744420" y="3306732"/>
              <a:ext cx="218542" cy="69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122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319" y="3153790"/>
              <a:ext cx="598706" cy="34440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967430" y="3122665"/>
            <a:ext cx="598706" cy="344401"/>
            <a:chOff x="1967430" y="3153790"/>
            <a:chExt cx="598706" cy="344401"/>
          </a:xfrm>
        </p:grpSpPr>
        <p:sp>
          <p:nvSpPr>
            <p:cNvPr id="106" name="Rectangle 105"/>
            <p:cNvSpPr/>
            <p:nvPr/>
          </p:nvSpPr>
          <p:spPr>
            <a:xfrm>
              <a:off x="2170531" y="3306732"/>
              <a:ext cx="218542" cy="69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30" y="3153790"/>
              <a:ext cx="598706" cy="344401"/>
            </a:xfrm>
            <a:prstGeom prst="rect">
              <a:avLst/>
            </a:prstGeom>
          </p:spPr>
        </p:pic>
      </p:grpSp>
      <p:pic>
        <p:nvPicPr>
          <p:cNvPr id="139" name="Picture 138" descr="switch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0" y="3746967"/>
            <a:ext cx="598706" cy="344401"/>
          </a:xfrm>
          <a:prstGeom prst="rect">
            <a:avLst/>
          </a:prstGeom>
        </p:spPr>
      </p:pic>
      <p:pic>
        <p:nvPicPr>
          <p:cNvPr id="154" name="Picture 153" descr="switch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0" y="3631324"/>
            <a:ext cx="598706" cy="344401"/>
          </a:xfrm>
          <a:prstGeom prst="rect">
            <a:avLst/>
          </a:prstGeom>
        </p:spPr>
      </p:pic>
      <p:pic>
        <p:nvPicPr>
          <p:cNvPr id="155" name="Picture 154" descr="switch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0" y="3515807"/>
            <a:ext cx="598706" cy="344401"/>
          </a:xfrm>
          <a:prstGeom prst="rect">
            <a:avLst/>
          </a:prstGeom>
        </p:spPr>
      </p:pic>
      <p:pic>
        <p:nvPicPr>
          <p:cNvPr id="156" name="Picture 155" descr="switch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0" y="3398515"/>
            <a:ext cx="598706" cy="344401"/>
          </a:xfrm>
          <a:prstGeom prst="rect">
            <a:avLst/>
          </a:prstGeom>
        </p:spPr>
      </p:pic>
      <p:pic>
        <p:nvPicPr>
          <p:cNvPr id="158" name="Picture 157" descr="switch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0" y="3280573"/>
            <a:ext cx="598706" cy="344401"/>
          </a:xfrm>
          <a:prstGeom prst="rect">
            <a:avLst/>
          </a:prstGeom>
        </p:spPr>
      </p:pic>
      <p:grpSp>
        <p:nvGrpSpPr>
          <p:cNvPr id="251" name="Group 250"/>
          <p:cNvGrpSpPr/>
          <p:nvPr/>
        </p:nvGrpSpPr>
        <p:grpSpPr>
          <a:xfrm>
            <a:off x="1040330" y="3122665"/>
            <a:ext cx="598706" cy="344401"/>
            <a:chOff x="989530" y="3436458"/>
            <a:chExt cx="574073" cy="330231"/>
          </a:xfrm>
        </p:grpSpPr>
        <p:sp>
          <p:nvSpPr>
            <p:cNvPr id="104" name="Rectangle 103"/>
            <p:cNvSpPr/>
            <p:nvPr/>
          </p:nvSpPr>
          <p:spPr>
            <a:xfrm>
              <a:off x="1184275" y="3583107"/>
              <a:ext cx="20955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102" descr="switch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530" y="3436458"/>
              <a:ext cx="574073" cy="330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099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Mobile CORD (M-CORD) @ MWC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855" y="887153"/>
            <a:ext cx="7736619" cy="40273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0093" b="6446"/>
          <a:stretch/>
        </p:blipFill>
        <p:spPr>
          <a:xfrm>
            <a:off x="830259" y="3071764"/>
            <a:ext cx="7565809" cy="177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969" b="71044"/>
          <a:stretch/>
        </p:blipFill>
        <p:spPr>
          <a:xfrm>
            <a:off x="1344157" y="1017347"/>
            <a:ext cx="6538011" cy="1763598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44" y="4869656"/>
            <a:ext cx="452783" cy="273844"/>
          </a:xfrm>
          <a:prstGeom prst="rect">
            <a:avLst/>
          </a:prstGeom>
        </p:spPr>
        <p:txBody>
          <a:bodyPr/>
          <a:lstStyle/>
          <a:p>
            <a:fld id="{EB2E0DE6-AFBA-9749-B768-F702E93C15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1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3" y="76431"/>
            <a:ext cx="9034670" cy="673975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/>
              <a:t>CORD (Central Office Re-Invented as Data Center)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dirty="0"/>
              <a:t>High Level Architecture</a:t>
            </a:r>
            <a:endParaRPr lang="en-US" sz="2800" dirty="0"/>
          </a:p>
        </p:txBody>
      </p:sp>
      <p:pic>
        <p:nvPicPr>
          <p:cNvPr id="93" name="Picture 92" descr="68_big.jpg"/>
          <p:cNvPicPr>
            <a:picLocks noChangeAspect="1"/>
          </p:cNvPicPr>
          <p:nvPr/>
        </p:nvPicPr>
        <p:blipFill rotWithShape="1">
          <a:blip r:embed="rId3" cstate="print">
            <a:duotone>
              <a:srgbClr val="66666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85" y="1066433"/>
            <a:ext cx="1371892" cy="89142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4" name="Picture 93" descr="TelecomCenter.jpg"/>
          <p:cNvPicPr>
            <a:picLocks noChangeAspect="1"/>
          </p:cNvPicPr>
          <p:nvPr/>
        </p:nvPicPr>
        <p:blipFill>
          <a:blip r:embed="rId5" cstate="print">
            <a:duotone>
              <a:srgbClr val="66666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85" y="2309565"/>
            <a:ext cx="1390059" cy="92215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5" name="Picture 94" descr="ComputerWiresImage.jpg"/>
          <p:cNvPicPr>
            <a:picLocks noChangeAspect="1"/>
          </p:cNvPicPr>
          <p:nvPr/>
        </p:nvPicPr>
        <p:blipFill>
          <a:blip r:embed="rId6" cstate="print">
            <a:duotone>
              <a:srgbClr val="66666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85" y="3599858"/>
            <a:ext cx="1371892" cy="82960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6" name="Right Arrow 95"/>
          <p:cNvSpPr/>
          <p:nvPr/>
        </p:nvSpPr>
        <p:spPr>
          <a:xfrm>
            <a:off x="2541725" y="3237196"/>
            <a:ext cx="804069" cy="389957"/>
          </a:xfrm>
          <a:prstGeom prst="rightArrow">
            <a:avLst/>
          </a:prstGeom>
          <a:solidFill>
            <a:srgbClr val="376092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375" tIns="45688" rIns="91375" bIns="4568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54247" y="1928926"/>
            <a:ext cx="1739225" cy="2462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FFFFFF"/>
                </a:solidFill>
                <a:latin typeface="Calibri"/>
              </a:rPr>
              <a:t>Large number of COs</a:t>
            </a:r>
            <a:endParaRPr lang="en-US" sz="1000" b="1" dirty="0">
              <a:latin typeface="Calibri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3277" y="3223073"/>
            <a:ext cx="1790194" cy="2462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FFFFFF"/>
                </a:solidFill>
                <a:latin typeface="Calibri"/>
              </a:rPr>
              <a:t>Evolved over 40-50 years</a:t>
            </a:r>
            <a:endParaRPr lang="en-US" sz="1000" b="1" dirty="0">
              <a:latin typeface="Calibri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3276" y="4429463"/>
            <a:ext cx="1790194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FFFFFF"/>
                </a:solidFill>
                <a:latin typeface="Calibri"/>
              </a:rPr>
              <a:t>300+ Types of equipment</a:t>
            </a:r>
            <a:br>
              <a:rPr lang="en-US" sz="1000" b="1" dirty="0">
                <a:solidFill>
                  <a:srgbClr val="FFFFFF"/>
                </a:solidFill>
                <a:latin typeface="Calibri"/>
              </a:rPr>
            </a:br>
            <a:r>
              <a:rPr lang="en-US" sz="1000" b="1" dirty="0">
                <a:solidFill>
                  <a:srgbClr val="FFFFFF"/>
                </a:solidFill>
                <a:latin typeface="Calibri"/>
              </a:rPr>
              <a:t>Huge source of CAPEX/OPEX</a:t>
            </a:r>
            <a:endParaRPr lang="en-US" sz="1000" b="1" dirty="0"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5603" y="1076132"/>
            <a:ext cx="5394751" cy="3755872"/>
            <a:chOff x="3764607" y="1129079"/>
            <a:chExt cx="5394751" cy="3755872"/>
          </a:xfrm>
        </p:grpSpPr>
        <p:sp>
          <p:nvSpPr>
            <p:cNvPr id="92" name="Rectangle 91"/>
            <p:cNvSpPr/>
            <p:nvPr/>
          </p:nvSpPr>
          <p:spPr bwMode="auto">
            <a:xfrm>
              <a:off x="4688450" y="1129138"/>
              <a:ext cx="1477453" cy="508179"/>
            </a:xfrm>
            <a:prstGeom prst="rect">
              <a:avLst/>
            </a:prstGeom>
            <a:solidFill>
              <a:srgbClr val="AD0004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375" tIns="45688" rIns="91375" bIns="4568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SDN Controller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ONOS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376231" y="1129079"/>
              <a:ext cx="1525648" cy="508179"/>
            </a:xfrm>
            <a:prstGeom prst="rect">
              <a:avLst/>
            </a:prstGeom>
            <a:solidFill>
              <a:srgbClr val="376092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375" tIns="45688" rIns="91375" bIns="4568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VNF/Services Mgmt. XOS </a:t>
              </a: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764607" y="1820222"/>
              <a:ext cx="4998204" cy="1460905"/>
              <a:chOff x="3764607" y="1820222"/>
              <a:chExt cx="4998204" cy="1460905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4039028" y="2988947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4755572" y="2983732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5522436" y="2983732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7199345" y="2778761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7199346" y="2997151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7964054" y="2997151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4708181" y="1900729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5676137" y="1900729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6532529" y="1897751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7461668" y="1900729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cxnSp>
            <p:nvCxnSpPr>
              <p:cNvPr id="112" name="Straight Connector 111"/>
              <p:cNvCxnSpPr>
                <a:stCxn id="121" idx="0"/>
                <a:endCxn id="108" idx="2"/>
              </p:cNvCxnSpPr>
              <p:nvPr/>
            </p:nvCxnSpPr>
            <p:spPr>
              <a:xfrm flipV="1">
                <a:off x="4348740" y="2087067"/>
                <a:ext cx="669155" cy="68349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Straight Connector 112"/>
              <p:cNvCxnSpPr>
                <a:stCxn id="102" idx="0"/>
                <a:endCxn id="108" idx="2"/>
              </p:cNvCxnSpPr>
              <p:nvPr/>
            </p:nvCxnSpPr>
            <p:spPr>
              <a:xfrm flipV="1">
                <a:off x="4348741" y="2087067"/>
                <a:ext cx="669154" cy="90188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Straight Connector 113"/>
              <p:cNvCxnSpPr>
                <a:stCxn id="122" idx="0"/>
                <a:endCxn id="108" idx="2"/>
              </p:cNvCxnSpPr>
              <p:nvPr/>
            </p:nvCxnSpPr>
            <p:spPr>
              <a:xfrm flipH="1" flipV="1">
                <a:off x="5017895" y="2087067"/>
                <a:ext cx="47390" cy="678275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Straight Connector 114"/>
              <p:cNvCxnSpPr>
                <a:stCxn id="103" idx="0"/>
                <a:endCxn id="108" idx="2"/>
              </p:cNvCxnSpPr>
              <p:nvPr/>
            </p:nvCxnSpPr>
            <p:spPr>
              <a:xfrm flipH="1" flipV="1">
                <a:off x="5017895" y="2087067"/>
                <a:ext cx="47391" cy="896665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Straight Connector 115"/>
              <p:cNvCxnSpPr>
                <a:stCxn id="123" idx="0"/>
                <a:endCxn id="108" idx="2"/>
              </p:cNvCxnSpPr>
              <p:nvPr/>
            </p:nvCxnSpPr>
            <p:spPr>
              <a:xfrm flipH="1" flipV="1">
                <a:off x="5017895" y="2087067"/>
                <a:ext cx="814254" cy="678275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Straight Connector 116"/>
              <p:cNvCxnSpPr>
                <a:stCxn id="104" idx="0"/>
                <a:endCxn id="108" idx="2"/>
              </p:cNvCxnSpPr>
              <p:nvPr/>
            </p:nvCxnSpPr>
            <p:spPr>
              <a:xfrm flipH="1" flipV="1">
                <a:off x="5017895" y="2087067"/>
                <a:ext cx="814255" cy="896665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8" name="Straight Connector 117"/>
              <p:cNvCxnSpPr>
                <a:endCxn id="108" idx="2"/>
              </p:cNvCxnSpPr>
              <p:nvPr/>
            </p:nvCxnSpPr>
            <p:spPr>
              <a:xfrm flipH="1" flipV="1">
                <a:off x="5017895" y="2087067"/>
                <a:ext cx="1713762" cy="68498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9" name="Straight Connector 118"/>
              <p:cNvCxnSpPr>
                <a:stCxn id="105" idx="0"/>
                <a:endCxn id="108" idx="2"/>
              </p:cNvCxnSpPr>
              <p:nvPr/>
            </p:nvCxnSpPr>
            <p:spPr>
              <a:xfrm flipH="1" flipV="1">
                <a:off x="5017895" y="2087067"/>
                <a:ext cx="2491164" cy="69169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0" name="Straight Connector 119"/>
              <p:cNvCxnSpPr>
                <a:stCxn id="131" idx="0"/>
                <a:endCxn id="108" idx="2"/>
              </p:cNvCxnSpPr>
              <p:nvPr/>
            </p:nvCxnSpPr>
            <p:spPr>
              <a:xfrm flipH="1" flipV="1">
                <a:off x="5017895" y="2087067"/>
                <a:ext cx="3255872" cy="69169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1" name="Rounded Rectangle 120"/>
              <p:cNvSpPr/>
              <p:nvPr/>
            </p:nvSpPr>
            <p:spPr>
              <a:xfrm>
                <a:off x="4039027" y="2770557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4755571" y="2765342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5522435" y="2765342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cxnSp>
            <p:nvCxnSpPr>
              <p:cNvPr id="124" name="Straight Connector 123"/>
              <p:cNvCxnSpPr>
                <a:stCxn id="121" idx="0"/>
                <a:endCxn id="109" idx="2"/>
              </p:cNvCxnSpPr>
              <p:nvPr/>
            </p:nvCxnSpPr>
            <p:spPr>
              <a:xfrm flipV="1">
                <a:off x="4348740" y="2087067"/>
                <a:ext cx="1637110" cy="68349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Straight Connector 124"/>
              <p:cNvCxnSpPr>
                <a:stCxn id="131" idx="2"/>
                <a:endCxn id="109" idx="2"/>
              </p:cNvCxnSpPr>
              <p:nvPr/>
            </p:nvCxnSpPr>
            <p:spPr>
              <a:xfrm flipH="1" flipV="1">
                <a:off x="5985850" y="2087067"/>
                <a:ext cx="2287917" cy="87803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>
                <a:stCxn id="122" idx="0"/>
                <a:endCxn id="109" idx="2"/>
              </p:cNvCxnSpPr>
              <p:nvPr/>
            </p:nvCxnSpPr>
            <p:spPr>
              <a:xfrm flipV="1">
                <a:off x="5065285" y="2087067"/>
                <a:ext cx="920566" cy="678275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Straight Connector 126"/>
              <p:cNvCxnSpPr>
                <a:stCxn id="123" idx="0"/>
                <a:endCxn id="109" idx="2"/>
              </p:cNvCxnSpPr>
              <p:nvPr/>
            </p:nvCxnSpPr>
            <p:spPr>
              <a:xfrm flipV="1">
                <a:off x="5832149" y="2087067"/>
                <a:ext cx="153702" cy="678275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Straight Connector 127"/>
              <p:cNvCxnSpPr>
                <a:endCxn id="109" idx="2"/>
              </p:cNvCxnSpPr>
              <p:nvPr/>
            </p:nvCxnSpPr>
            <p:spPr>
              <a:xfrm flipH="1" flipV="1">
                <a:off x="5985850" y="2087067"/>
                <a:ext cx="745806" cy="68498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Straight Connector 128"/>
              <p:cNvCxnSpPr>
                <a:stCxn id="105" idx="0"/>
                <a:endCxn id="109" idx="2"/>
              </p:cNvCxnSpPr>
              <p:nvPr/>
            </p:nvCxnSpPr>
            <p:spPr>
              <a:xfrm flipH="1" flipV="1">
                <a:off x="5985850" y="2087067"/>
                <a:ext cx="1523209" cy="69169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Straight Connector 129"/>
              <p:cNvCxnSpPr>
                <a:stCxn id="131" idx="0"/>
                <a:endCxn id="109" idx="2"/>
              </p:cNvCxnSpPr>
              <p:nvPr/>
            </p:nvCxnSpPr>
            <p:spPr>
              <a:xfrm flipH="1" flipV="1">
                <a:off x="5985850" y="2087067"/>
                <a:ext cx="2287917" cy="69169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1" name="Rounded Rectangle 130"/>
              <p:cNvSpPr/>
              <p:nvPr/>
            </p:nvSpPr>
            <p:spPr>
              <a:xfrm>
                <a:off x="7964053" y="2778761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cxnSp>
            <p:nvCxnSpPr>
              <p:cNvPr id="132" name="Straight Connector 131"/>
              <p:cNvCxnSpPr>
                <a:stCxn id="121" idx="0"/>
                <a:endCxn id="110" idx="2"/>
              </p:cNvCxnSpPr>
              <p:nvPr/>
            </p:nvCxnSpPr>
            <p:spPr>
              <a:xfrm flipV="1">
                <a:off x="4348740" y="2084090"/>
                <a:ext cx="2493502" cy="68646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Straight Connector 132"/>
              <p:cNvCxnSpPr>
                <a:stCxn id="121" idx="0"/>
                <a:endCxn id="111" idx="2"/>
              </p:cNvCxnSpPr>
              <p:nvPr/>
            </p:nvCxnSpPr>
            <p:spPr>
              <a:xfrm flipV="1">
                <a:off x="4348740" y="2087067"/>
                <a:ext cx="3422641" cy="68349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Straight Connector 133"/>
              <p:cNvCxnSpPr>
                <a:stCxn id="122" idx="0"/>
                <a:endCxn id="110" idx="2"/>
              </p:cNvCxnSpPr>
              <p:nvPr/>
            </p:nvCxnSpPr>
            <p:spPr>
              <a:xfrm flipV="1">
                <a:off x="5065285" y="2084090"/>
                <a:ext cx="1776957" cy="68125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Straight Connector 134"/>
              <p:cNvCxnSpPr>
                <a:stCxn id="122" idx="0"/>
                <a:endCxn id="111" idx="2"/>
              </p:cNvCxnSpPr>
              <p:nvPr/>
            </p:nvCxnSpPr>
            <p:spPr>
              <a:xfrm flipV="1">
                <a:off x="5065285" y="2087067"/>
                <a:ext cx="2706096" cy="678275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Straight Connector 135"/>
              <p:cNvCxnSpPr>
                <a:stCxn id="123" idx="0"/>
                <a:endCxn id="110" idx="2"/>
              </p:cNvCxnSpPr>
              <p:nvPr/>
            </p:nvCxnSpPr>
            <p:spPr>
              <a:xfrm flipV="1">
                <a:off x="5832149" y="2084090"/>
                <a:ext cx="1010093" cy="68125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Straight Connector 136"/>
              <p:cNvCxnSpPr>
                <a:stCxn id="123" idx="0"/>
                <a:endCxn id="111" idx="2"/>
              </p:cNvCxnSpPr>
              <p:nvPr/>
            </p:nvCxnSpPr>
            <p:spPr>
              <a:xfrm flipV="1">
                <a:off x="5832149" y="2087067"/>
                <a:ext cx="1939232" cy="678275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Straight Connector 137"/>
              <p:cNvCxnSpPr>
                <a:endCxn id="110" idx="2"/>
              </p:cNvCxnSpPr>
              <p:nvPr/>
            </p:nvCxnSpPr>
            <p:spPr>
              <a:xfrm flipV="1">
                <a:off x="6731656" y="2084090"/>
                <a:ext cx="110586" cy="68796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Straight Connector 138"/>
              <p:cNvCxnSpPr>
                <a:endCxn id="111" idx="2"/>
              </p:cNvCxnSpPr>
              <p:nvPr/>
            </p:nvCxnSpPr>
            <p:spPr>
              <a:xfrm flipV="1">
                <a:off x="6731656" y="2087067"/>
                <a:ext cx="1039725" cy="68498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Straight Connector 139"/>
              <p:cNvCxnSpPr>
                <a:stCxn id="105" idx="0"/>
                <a:endCxn id="110" idx="2"/>
              </p:cNvCxnSpPr>
              <p:nvPr/>
            </p:nvCxnSpPr>
            <p:spPr>
              <a:xfrm flipH="1" flipV="1">
                <a:off x="6842242" y="2084090"/>
                <a:ext cx="666817" cy="6946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Straight Connector 140"/>
              <p:cNvCxnSpPr>
                <a:stCxn id="131" idx="0"/>
                <a:endCxn id="110" idx="2"/>
              </p:cNvCxnSpPr>
              <p:nvPr/>
            </p:nvCxnSpPr>
            <p:spPr>
              <a:xfrm flipH="1" flipV="1">
                <a:off x="6842242" y="2084090"/>
                <a:ext cx="1431525" cy="6946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Straight Connector 141"/>
              <p:cNvCxnSpPr>
                <a:stCxn id="111" idx="2"/>
                <a:endCxn id="105" idx="0"/>
              </p:cNvCxnSpPr>
              <p:nvPr/>
            </p:nvCxnSpPr>
            <p:spPr>
              <a:xfrm flipH="1">
                <a:off x="7509059" y="2087067"/>
                <a:ext cx="262322" cy="69169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Straight Connector 142"/>
              <p:cNvCxnSpPr>
                <a:stCxn id="111" idx="2"/>
                <a:endCxn id="131" idx="0"/>
              </p:cNvCxnSpPr>
              <p:nvPr/>
            </p:nvCxnSpPr>
            <p:spPr>
              <a:xfrm>
                <a:off x="7771381" y="2087067"/>
                <a:ext cx="502386" cy="69169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44" name="Rounded Rectangle 143"/>
              <p:cNvSpPr/>
              <p:nvPr/>
            </p:nvSpPr>
            <p:spPr>
              <a:xfrm>
                <a:off x="3869113" y="1820222"/>
                <a:ext cx="4893698" cy="1460905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AD0004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764607" y="1902912"/>
                <a:ext cx="1063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Leaf-Spine 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Fabric</a:t>
                </a:r>
              </a:p>
            </p:txBody>
          </p:sp>
          <p:sp>
            <p:nvSpPr>
              <p:cNvPr id="146" name="Rounded Rectangle 145"/>
              <p:cNvSpPr/>
              <p:nvPr/>
            </p:nvSpPr>
            <p:spPr>
              <a:xfrm>
                <a:off x="6421945" y="3000982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6421944" y="2782592"/>
                <a:ext cx="619426" cy="186339"/>
              </a:xfrm>
              <a:prstGeom prst="roundRect">
                <a:avLst/>
              </a:prstGeom>
              <a:solidFill>
                <a:srgbClr val="66666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latin typeface="Calibri"/>
                  </a:rPr>
                  <a:t>White Box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5159241" y="2297568"/>
                <a:ext cx="2646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AD0004"/>
                    </a:solidFill>
                    <a:latin typeface="Calibri"/>
                  </a:rPr>
                  <a:t>SDN enabled Central Office Fabric</a:t>
                </a: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3869113" y="3364962"/>
              <a:ext cx="4975606" cy="1519989"/>
              <a:chOff x="3869113" y="3364962"/>
              <a:chExt cx="4975606" cy="1519989"/>
            </a:xfrm>
          </p:grpSpPr>
          <p:pic>
            <p:nvPicPr>
              <p:cNvPr id="150" name="Picture 149" descr="rack_42U.gif"/>
              <p:cNvPicPr>
                <a:picLocks noChangeAspect="1"/>
              </p:cNvPicPr>
              <p:nvPr/>
            </p:nvPicPr>
            <p:blipFill>
              <a:blip r:embed="rId7">
                <a:duotone>
                  <a:srgbClr val="66666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06807" y="3364963"/>
                <a:ext cx="619426" cy="1227465"/>
              </a:xfrm>
              <a:prstGeom prst="rect">
                <a:avLst/>
              </a:prstGeom>
            </p:spPr>
          </p:pic>
          <p:pic>
            <p:nvPicPr>
              <p:cNvPr id="151" name="Picture 150" descr="rack_42U.gif"/>
              <p:cNvPicPr>
                <a:picLocks noChangeAspect="1"/>
              </p:cNvPicPr>
              <p:nvPr/>
            </p:nvPicPr>
            <p:blipFill>
              <a:blip r:embed="rId7">
                <a:duotone>
                  <a:srgbClr val="66666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29405" y="3364963"/>
                <a:ext cx="619426" cy="1227465"/>
              </a:xfrm>
              <a:prstGeom prst="rect">
                <a:avLst/>
              </a:prstGeom>
            </p:spPr>
          </p:pic>
          <p:pic>
            <p:nvPicPr>
              <p:cNvPr id="152" name="Picture 151" descr="rack_42U.gif"/>
              <p:cNvPicPr>
                <a:picLocks noChangeAspect="1"/>
              </p:cNvPicPr>
              <p:nvPr/>
            </p:nvPicPr>
            <p:blipFill>
              <a:blip r:embed="rId7">
                <a:duotone>
                  <a:srgbClr val="66666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95052" y="3364963"/>
                <a:ext cx="619426" cy="1227465"/>
              </a:xfrm>
              <a:prstGeom prst="rect">
                <a:avLst/>
              </a:prstGeom>
            </p:spPr>
          </p:pic>
          <p:pic>
            <p:nvPicPr>
              <p:cNvPr id="153" name="Picture 152" descr="rack_42U.gif"/>
              <p:cNvPicPr>
                <a:picLocks noChangeAspect="1"/>
              </p:cNvPicPr>
              <p:nvPr/>
            </p:nvPicPr>
            <p:blipFill>
              <a:blip r:embed="rId7">
                <a:duotone>
                  <a:srgbClr val="66666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63033" y="3364963"/>
                <a:ext cx="619426" cy="1227465"/>
              </a:xfrm>
              <a:prstGeom prst="rect">
                <a:avLst/>
              </a:prstGeom>
            </p:spPr>
          </p:pic>
          <p:sp>
            <p:nvSpPr>
              <p:cNvPr id="154" name="Rounded Rectangle 153"/>
              <p:cNvSpPr/>
              <p:nvPr/>
            </p:nvSpPr>
            <p:spPr>
              <a:xfrm>
                <a:off x="3869113" y="3364962"/>
                <a:ext cx="4893698" cy="1460905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AD0004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193213" y="4546397"/>
                <a:ext cx="43487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rgbClr val="AD0004"/>
                    </a:solidFill>
                  </a:rPr>
                  <a:t>Commodity servers, switches, and network access</a:t>
                </a:r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3882874" y="3460375"/>
                <a:ext cx="671203" cy="1132053"/>
                <a:chOff x="1296950" y="4059584"/>
                <a:chExt cx="671203" cy="1132053"/>
              </a:xfrm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1478501" y="4059584"/>
                  <a:ext cx="489652" cy="1132053"/>
                </a:xfrm>
                <a:prstGeom prst="rect">
                  <a:avLst/>
                </a:prstGeom>
                <a:solidFill>
                  <a:srgbClr val="CCCCCC">
                    <a:lumMod val="75000"/>
                  </a:srgb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lIns="91375" tIns="45688" rIns="91375" bIns="45688" rtlCol="0" anchor="ctr"/>
                <a:lstStyle/>
                <a:p>
                  <a:pPr>
                    <a:defRPr/>
                  </a:pPr>
                  <a:endParaRPr lang="en-US" sz="9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8" name="Group 167"/>
                <p:cNvGrpSpPr/>
                <p:nvPr/>
              </p:nvGrpSpPr>
              <p:grpSpPr>
                <a:xfrm>
                  <a:off x="1296950" y="4220798"/>
                  <a:ext cx="177832" cy="757664"/>
                  <a:chOff x="1069704" y="3423569"/>
                  <a:chExt cx="177832" cy="681898"/>
                </a:xfrm>
              </p:grpSpPr>
              <p:cxnSp>
                <p:nvCxnSpPr>
                  <p:cNvPr id="169" name="Straight Connector 168"/>
                  <p:cNvCxnSpPr/>
                  <p:nvPr/>
                </p:nvCxnSpPr>
                <p:spPr>
                  <a:xfrm rot="5400000">
                    <a:off x="1158938" y="3565371"/>
                    <a:ext cx="5008" cy="172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 rot="5400000">
                    <a:off x="1158938" y="3641317"/>
                    <a:ext cx="5008" cy="172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rot="5400000">
                    <a:off x="1157198" y="3718930"/>
                    <a:ext cx="5008" cy="172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5400000">
                    <a:off x="1158938" y="3793206"/>
                    <a:ext cx="5008" cy="172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rot="5400000">
                    <a:off x="1158068" y="3861640"/>
                    <a:ext cx="5008" cy="172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 rot="5400000">
                    <a:off x="1157198" y="3936751"/>
                    <a:ext cx="5008" cy="172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E47B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 rot="5400000">
                    <a:off x="1158068" y="4016869"/>
                    <a:ext cx="5008" cy="172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AD0004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rot="5400000">
                    <a:off x="1154164" y="3339979"/>
                    <a:ext cx="5008" cy="172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 rot="5400000">
                    <a:off x="1153294" y="3415090"/>
                    <a:ext cx="5008" cy="172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E47B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 rot="5400000">
                    <a:off x="1154164" y="3495208"/>
                    <a:ext cx="5008" cy="172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AD0004"/>
                    </a:solidFill>
                    <a:prstDash val="solid"/>
                  </a:ln>
                  <a:effectLst/>
                </p:spPr>
              </p:cxnSp>
            </p:grpSp>
          </p:grpSp>
          <p:grpSp>
            <p:nvGrpSpPr>
              <p:cNvPr id="157" name="Group 156"/>
              <p:cNvGrpSpPr/>
              <p:nvPr/>
            </p:nvGrpSpPr>
            <p:grpSpPr>
              <a:xfrm>
                <a:off x="7901879" y="3473238"/>
                <a:ext cx="942840" cy="654232"/>
                <a:chOff x="7604610" y="3288405"/>
                <a:chExt cx="942840" cy="588809"/>
              </a:xfrm>
            </p:grpSpPr>
            <p:pic>
              <p:nvPicPr>
                <p:cNvPr id="158" name="Picture 157" descr="DWDM.jp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4610" y="3288405"/>
                  <a:ext cx="740848" cy="588809"/>
                </a:xfrm>
                <a:prstGeom prst="rect">
                  <a:avLst/>
                </a:prstGeom>
              </p:spPr>
            </p:pic>
            <p:grpSp>
              <p:nvGrpSpPr>
                <p:cNvPr id="159" name="Group 19"/>
                <p:cNvGrpSpPr>
                  <a:grpSpLocks/>
                </p:cNvGrpSpPr>
                <p:nvPr/>
              </p:nvGrpSpPr>
              <p:grpSpPr bwMode="auto">
                <a:xfrm rot="5400000">
                  <a:off x="8212460" y="3507247"/>
                  <a:ext cx="414592" cy="255388"/>
                  <a:chOff x="9348395" y="4647304"/>
                  <a:chExt cx="980740" cy="358590"/>
                </a:xfrm>
              </p:grpSpPr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9332200" y="4662708"/>
                    <a:ext cx="9961" cy="35581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9495564" y="4662708"/>
                    <a:ext cx="9961" cy="35581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9660919" y="4666618"/>
                    <a:ext cx="11953" cy="35581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9822292" y="4662708"/>
                    <a:ext cx="9961" cy="35581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>
                    <a:off x="9967725" y="4664664"/>
                    <a:ext cx="11953" cy="35581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>
                    <a:off x="10129097" y="4666618"/>
                    <a:ext cx="11953" cy="35581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E47B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>
                    <a:off x="10302421" y="4664663"/>
                    <a:ext cx="9962" cy="35581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AD0004"/>
                    </a:solidFill>
                    <a:prstDash val="solid"/>
                  </a:ln>
                  <a:effectLst/>
                </p:spPr>
              </p:cxnSp>
            </p:grpSp>
          </p:grpSp>
        </p:grpSp>
        <p:sp>
          <p:nvSpPr>
            <p:cNvPr id="179" name="TextBox 178"/>
            <p:cNvSpPr txBox="1"/>
            <p:nvPr/>
          </p:nvSpPr>
          <p:spPr>
            <a:xfrm rot="5400000">
              <a:off x="8319335" y="3666270"/>
              <a:ext cx="13414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(Core)</a:t>
              </a:r>
            </a:p>
          </p:txBody>
        </p:sp>
      </p:grpSp>
      <p:grpSp>
        <p:nvGrpSpPr>
          <p:cNvPr id="180" name="Group 179"/>
          <p:cNvGrpSpPr>
            <a:grpSpLocks noChangeAspect="1"/>
          </p:cNvGrpSpPr>
          <p:nvPr/>
        </p:nvGrpSpPr>
        <p:grpSpPr>
          <a:xfrm>
            <a:off x="2361533" y="2175550"/>
            <a:ext cx="1099469" cy="1010264"/>
            <a:chOff x="2656933" y="868587"/>
            <a:chExt cx="3664923" cy="3367545"/>
          </a:xfrm>
        </p:grpSpPr>
        <p:sp>
          <p:nvSpPr>
            <p:cNvPr id="181" name="Oval 180"/>
            <p:cNvSpPr/>
            <p:nvPr/>
          </p:nvSpPr>
          <p:spPr>
            <a:xfrm>
              <a:off x="2656933" y="2124137"/>
              <a:ext cx="2165666" cy="2111995"/>
            </a:xfrm>
            <a:prstGeom prst="ellipse">
              <a:avLst/>
            </a:prstGeom>
            <a:solidFill>
              <a:srgbClr val="0080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4156190" y="2124137"/>
              <a:ext cx="2165666" cy="2111995"/>
            </a:xfrm>
            <a:prstGeom prst="ellipse">
              <a:avLst/>
            </a:prstGeom>
            <a:solidFill>
              <a:srgbClr val="3366FF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3458205" y="868587"/>
              <a:ext cx="2165666" cy="2111996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90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618635" y="2270827"/>
            <a:ext cx="60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/>
              </a:rPr>
              <a:t>Cloud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6080" y="2766256"/>
            <a:ext cx="492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SDN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2978608" y="2784792"/>
            <a:ext cx="484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NFV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7731" y="3830568"/>
            <a:ext cx="604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Access</a:t>
            </a:r>
          </a:p>
        </p:txBody>
      </p:sp>
      <p:sp>
        <p:nvSpPr>
          <p:cNvPr id="18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44" y="4869656"/>
            <a:ext cx="452783" cy="273844"/>
          </a:xfrm>
          <a:prstGeom prst="rect">
            <a:avLst/>
          </a:prstGeom>
        </p:spPr>
        <p:txBody>
          <a:bodyPr/>
          <a:lstStyle/>
          <a:p>
            <a:fld id="{EB2E0DE6-AFBA-9749-B768-F702E93C15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20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Domains of Use: Residential, Mobile, Enterprise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7161031" y="3629507"/>
            <a:ext cx="942840" cy="588809"/>
            <a:chOff x="7604610" y="3288405"/>
            <a:chExt cx="942840" cy="588809"/>
          </a:xfrm>
        </p:grpSpPr>
        <p:pic>
          <p:nvPicPr>
            <p:cNvPr id="114" name="Picture 113" descr="DWD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610" y="3288405"/>
              <a:ext cx="740848" cy="588809"/>
            </a:xfrm>
            <a:prstGeom prst="rect">
              <a:avLst/>
            </a:prstGeom>
          </p:spPr>
        </p:pic>
        <p:grpSp>
          <p:nvGrpSpPr>
            <p:cNvPr id="115" name="Group 19"/>
            <p:cNvGrpSpPr>
              <a:grpSpLocks/>
            </p:cNvGrpSpPr>
            <p:nvPr/>
          </p:nvGrpSpPr>
          <p:grpSpPr bwMode="auto">
            <a:xfrm rot="5400000">
              <a:off x="8212460" y="3507247"/>
              <a:ext cx="414592" cy="255388"/>
              <a:chOff x="9348395" y="4647304"/>
              <a:chExt cx="980740" cy="35859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9332200" y="4662708"/>
                <a:ext cx="9961" cy="3558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9495564" y="4662708"/>
                <a:ext cx="9961" cy="3558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9660919" y="4666618"/>
                <a:ext cx="11953" cy="3558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9822292" y="4662708"/>
                <a:ext cx="9961" cy="3558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9967725" y="4664664"/>
                <a:ext cx="11953" cy="35581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0129097" y="4666618"/>
                <a:ext cx="11953" cy="355819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0302421" y="4664663"/>
                <a:ext cx="9962" cy="355819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Rounded Rectangle 122"/>
          <p:cNvSpPr/>
          <p:nvPr/>
        </p:nvSpPr>
        <p:spPr>
          <a:xfrm>
            <a:off x="1302603" y="2714003"/>
            <a:ext cx="6599285" cy="1057731"/>
          </a:xfrm>
          <a:prstGeom prst="round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457123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 rot="5400000">
            <a:off x="7828226" y="3663185"/>
            <a:ext cx="1207342" cy="58477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 defTabSz="457123"/>
            <a:r>
              <a:rPr lang="en-US" sz="1600" kern="1200" dirty="0">
                <a:solidFill>
                  <a:prstClr val="black"/>
                </a:solidFill>
                <a:latin typeface="Calibri"/>
              </a:rPr>
              <a:t>ROADM</a:t>
            </a:r>
          </a:p>
          <a:p>
            <a:pPr algn="ctr" defTabSz="457123"/>
            <a:r>
              <a:rPr lang="en-US" sz="1600" kern="1200" dirty="0">
                <a:solidFill>
                  <a:prstClr val="black"/>
                </a:solidFill>
                <a:latin typeface="Calibri"/>
              </a:rPr>
              <a:t>(Core)</a:t>
            </a:r>
          </a:p>
        </p:txBody>
      </p:sp>
      <p:pic>
        <p:nvPicPr>
          <p:cNvPr id="12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43" y="2847276"/>
            <a:ext cx="489651" cy="1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21" y="2847276"/>
            <a:ext cx="489651" cy="1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90" y="2847276"/>
            <a:ext cx="489651" cy="1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77" y="2847276"/>
            <a:ext cx="489651" cy="1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39" y="3559284"/>
            <a:ext cx="489651" cy="1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33" y="3559284"/>
            <a:ext cx="489651" cy="1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46" y="3559284"/>
            <a:ext cx="489651" cy="1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51" y="3559284"/>
            <a:ext cx="489651" cy="1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59" y="3559284"/>
            <a:ext cx="489651" cy="1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rack_42U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89" y="3767485"/>
            <a:ext cx="711377" cy="1120418"/>
          </a:xfrm>
          <a:prstGeom prst="rect">
            <a:avLst/>
          </a:prstGeom>
        </p:spPr>
      </p:pic>
      <p:pic>
        <p:nvPicPr>
          <p:cNvPr id="135" name="Picture 134" descr="rack_42U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8" y="3767485"/>
            <a:ext cx="711377" cy="1120418"/>
          </a:xfrm>
          <a:prstGeom prst="rect">
            <a:avLst/>
          </a:prstGeom>
        </p:spPr>
      </p:pic>
      <p:pic>
        <p:nvPicPr>
          <p:cNvPr id="136" name="Picture 135" descr="rack_42U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3" y="3767485"/>
            <a:ext cx="711377" cy="1120418"/>
          </a:xfrm>
          <a:prstGeom prst="rect">
            <a:avLst/>
          </a:prstGeom>
        </p:spPr>
      </p:pic>
      <p:pic>
        <p:nvPicPr>
          <p:cNvPr id="137" name="Picture 136" descr="rack_42U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07" y="3767485"/>
            <a:ext cx="711377" cy="1120418"/>
          </a:xfrm>
          <a:prstGeom prst="rect">
            <a:avLst/>
          </a:prstGeom>
        </p:spPr>
      </p:pic>
      <p:cxnSp>
        <p:nvCxnSpPr>
          <p:cNvPr id="138" name="Straight Connector 137"/>
          <p:cNvCxnSpPr>
            <a:stCxn id="130" idx="0"/>
            <a:endCxn id="125" idx="2"/>
          </p:cNvCxnSpPr>
          <p:nvPr/>
        </p:nvCxnSpPr>
        <p:spPr>
          <a:xfrm flipH="1" flipV="1">
            <a:off x="3239171" y="3004324"/>
            <a:ext cx="983791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29" idx="0"/>
            <a:endCxn id="125" idx="2"/>
          </p:cNvCxnSpPr>
          <p:nvPr/>
        </p:nvCxnSpPr>
        <p:spPr>
          <a:xfrm flipH="1" flipV="1">
            <a:off x="3239169" y="3004324"/>
            <a:ext cx="1816997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1" idx="0"/>
            <a:endCxn id="125" idx="2"/>
          </p:cNvCxnSpPr>
          <p:nvPr/>
        </p:nvCxnSpPr>
        <p:spPr>
          <a:xfrm flipH="1" flipV="1">
            <a:off x="3239170" y="3004324"/>
            <a:ext cx="2650203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32" idx="0"/>
            <a:endCxn id="125" idx="2"/>
          </p:cNvCxnSpPr>
          <p:nvPr/>
        </p:nvCxnSpPr>
        <p:spPr>
          <a:xfrm flipH="1" flipV="1">
            <a:off x="3239175" y="3004324"/>
            <a:ext cx="3483409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3" idx="0"/>
            <a:endCxn id="125" idx="2"/>
          </p:cNvCxnSpPr>
          <p:nvPr/>
        </p:nvCxnSpPr>
        <p:spPr>
          <a:xfrm flipH="1" flipV="1">
            <a:off x="3239167" y="3004324"/>
            <a:ext cx="4316615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0" idx="0"/>
            <a:endCxn id="126" idx="2"/>
          </p:cNvCxnSpPr>
          <p:nvPr/>
        </p:nvCxnSpPr>
        <p:spPr>
          <a:xfrm flipV="1">
            <a:off x="4222966" y="3004324"/>
            <a:ext cx="54287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29" idx="0"/>
            <a:endCxn id="126" idx="2"/>
          </p:cNvCxnSpPr>
          <p:nvPr/>
        </p:nvCxnSpPr>
        <p:spPr>
          <a:xfrm flipH="1" flipV="1">
            <a:off x="4277253" y="3004324"/>
            <a:ext cx="778919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1" idx="0"/>
            <a:endCxn id="126" idx="2"/>
          </p:cNvCxnSpPr>
          <p:nvPr/>
        </p:nvCxnSpPr>
        <p:spPr>
          <a:xfrm flipH="1" flipV="1">
            <a:off x="4277239" y="3004324"/>
            <a:ext cx="1612125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2" idx="0"/>
            <a:endCxn id="126" idx="2"/>
          </p:cNvCxnSpPr>
          <p:nvPr/>
        </p:nvCxnSpPr>
        <p:spPr>
          <a:xfrm flipH="1" flipV="1">
            <a:off x="4277253" y="3004324"/>
            <a:ext cx="2445331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3" idx="0"/>
            <a:endCxn id="126" idx="2"/>
          </p:cNvCxnSpPr>
          <p:nvPr/>
        </p:nvCxnSpPr>
        <p:spPr>
          <a:xfrm flipH="1" flipV="1">
            <a:off x="4277253" y="3004324"/>
            <a:ext cx="3278537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3" idx="0"/>
            <a:endCxn id="127" idx="2"/>
          </p:cNvCxnSpPr>
          <p:nvPr/>
        </p:nvCxnSpPr>
        <p:spPr>
          <a:xfrm flipH="1" flipV="1">
            <a:off x="5315324" y="3004324"/>
            <a:ext cx="2240459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2" idx="0"/>
            <a:endCxn id="127" idx="2"/>
          </p:cNvCxnSpPr>
          <p:nvPr/>
        </p:nvCxnSpPr>
        <p:spPr>
          <a:xfrm flipH="1" flipV="1">
            <a:off x="5315331" y="3004324"/>
            <a:ext cx="1407253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1" idx="0"/>
            <a:endCxn id="127" idx="2"/>
          </p:cNvCxnSpPr>
          <p:nvPr/>
        </p:nvCxnSpPr>
        <p:spPr>
          <a:xfrm flipH="1" flipV="1">
            <a:off x="5315321" y="3004324"/>
            <a:ext cx="574047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29" idx="0"/>
            <a:endCxn id="127" idx="2"/>
          </p:cNvCxnSpPr>
          <p:nvPr/>
        </p:nvCxnSpPr>
        <p:spPr>
          <a:xfrm flipV="1">
            <a:off x="5056170" y="3004324"/>
            <a:ext cx="259159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30" idx="0"/>
            <a:endCxn id="127" idx="2"/>
          </p:cNvCxnSpPr>
          <p:nvPr/>
        </p:nvCxnSpPr>
        <p:spPr>
          <a:xfrm flipV="1">
            <a:off x="4222953" y="3004324"/>
            <a:ext cx="1092365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1480361" y="3008994"/>
            <a:ext cx="4873032" cy="704104"/>
            <a:chOff x="1480351" y="3166807"/>
            <a:chExt cx="4873032" cy="782323"/>
          </a:xfrm>
        </p:grpSpPr>
        <p:cxnSp>
          <p:nvCxnSpPr>
            <p:cNvPr id="154" name="Straight Connector 153"/>
            <p:cNvCxnSpPr>
              <a:stCxn id="156" idx="0"/>
              <a:endCxn id="127" idx="2"/>
            </p:cNvCxnSpPr>
            <p:nvPr/>
          </p:nvCxnSpPr>
          <p:spPr>
            <a:xfrm flipV="1">
              <a:off x="1725177" y="3166808"/>
              <a:ext cx="3590128" cy="607824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/>
            <p:nvPr/>
          </p:nvGrpSpPr>
          <p:grpSpPr>
            <a:xfrm>
              <a:off x="1480351" y="3166807"/>
              <a:ext cx="4873032" cy="782323"/>
              <a:chOff x="1478502" y="3170548"/>
              <a:chExt cx="4873032" cy="782323"/>
            </a:xfrm>
          </p:grpSpPr>
          <p:pic>
            <p:nvPicPr>
              <p:cNvPr id="156" name="Picture 4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8502" y="3778373"/>
                <a:ext cx="489651" cy="174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7" name="Straight Connector 156"/>
              <p:cNvCxnSpPr>
                <a:stCxn id="156" idx="0"/>
                <a:endCxn id="125" idx="2"/>
              </p:cNvCxnSpPr>
              <p:nvPr/>
            </p:nvCxnSpPr>
            <p:spPr>
              <a:xfrm flipV="1">
                <a:off x="1723328" y="3170551"/>
                <a:ext cx="1513972" cy="607822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156" idx="0"/>
                <a:endCxn id="126" idx="2"/>
              </p:cNvCxnSpPr>
              <p:nvPr/>
            </p:nvCxnSpPr>
            <p:spPr>
              <a:xfrm flipV="1">
                <a:off x="1723328" y="3170550"/>
                <a:ext cx="2552050" cy="607823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56" idx="0"/>
                <a:endCxn id="128" idx="2"/>
              </p:cNvCxnSpPr>
              <p:nvPr/>
            </p:nvCxnSpPr>
            <p:spPr>
              <a:xfrm flipV="1">
                <a:off x="1723328" y="3170548"/>
                <a:ext cx="4628206" cy="607825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0" name="Group 159"/>
          <p:cNvGrpSpPr/>
          <p:nvPr/>
        </p:nvGrpSpPr>
        <p:grpSpPr>
          <a:xfrm>
            <a:off x="2311713" y="3008997"/>
            <a:ext cx="4041680" cy="707471"/>
            <a:chOff x="2311708" y="3166807"/>
            <a:chExt cx="4041680" cy="786064"/>
          </a:xfrm>
        </p:grpSpPr>
        <p:pic>
          <p:nvPicPr>
            <p:cNvPr id="161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708" y="3778373"/>
              <a:ext cx="489651" cy="17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2" name="Straight Connector 161"/>
            <p:cNvCxnSpPr>
              <a:stCxn id="161" idx="0"/>
              <a:endCxn id="125" idx="2"/>
            </p:cNvCxnSpPr>
            <p:nvPr/>
          </p:nvCxnSpPr>
          <p:spPr>
            <a:xfrm flipV="1">
              <a:off x="2556534" y="3166810"/>
              <a:ext cx="682620" cy="611563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61" idx="0"/>
              <a:endCxn id="126" idx="2"/>
            </p:cNvCxnSpPr>
            <p:nvPr/>
          </p:nvCxnSpPr>
          <p:spPr>
            <a:xfrm flipV="1">
              <a:off x="2556534" y="3166809"/>
              <a:ext cx="1720698" cy="611564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61" idx="0"/>
              <a:endCxn id="127" idx="2"/>
            </p:cNvCxnSpPr>
            <p:nvPr/>
          </p:nvCxnSpPr>
          <p:spPr>
            <a:xfrm flipV="1">
              <a:off x="2556534" y="3166808"/>
              <a:ext cx="2758776" cy="611565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61" idx="0"/>
              <a:endCxn id="128" idx="2"/>
            </p:cNvCxnSpPr>
            <p:nvPr/>
          </p:nvCxnSpPr>
          <p:spPr>
            <a:xfrm flipV="1">
              <a:off x="2556534" y="3166807"/>
              <a:ext cx="3796854" cy="611566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3144934" y="3008997"/>
            <a:ext cx="3208469" cy="707471"/>
            <a:chOff x="3144914" y="3166807"/>
            <a:chExt cx="3208469" cy="786064"/>
          </a:xfrm>
        </p:grpSpPr>
        <p:pic>
          <p:nvPicPr>
            <p:cNvPr id="167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914" y="3778373"/>
              <a:ext cx="489651" cy="17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8" name="Straight Connector 167"/>
            <p:cNvCxnSpPr>
              <a:stCxn id="167" idx="0"/>
              <a:endCxn id="125" idx="2"/>
            </p:cNvCxnSpPr>
            <p:nvPr/>
          </p:nvCxnSpPr>
          <p:spPr>
            <a:xfrm flipH="1" flipV="1">
              <a:off x="3239149" y="3166810"/>
              <a:ext cx="150591" cy="611563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7" idx="0"/>
              <a:endCxn id="126" idx="2"/>
            </p:cNvCxnSpPr>
            <p:nvPr/>
          </p:nvCxnSpPr>
          <p:spPr>
            <a:xfrm flipV="1">
              <a:off x="3389740" y="3166809"/>
              <a:ext cx="887487" cy="611564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67" idx="0"/>
              <a:endCxn id="127" idx="2"/>
            </p:cNvCxnSpPr>
            <p:nvPr/>
          </p:nvCxnSpPr>
          <p:spPr>
            <a:xfrm flipV="1">
              <a:off x="3389740" y="3166808"/>
              <a:ext cx="1925565" cy="611565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7" idx="0"/>
              <a:endCxn id="128" idx="2"/>
            </p:cNvCxnSpPr>
            <p:nvPr/>
          </p:nvCxnSpPr>
          <p:spPr>
            <a:xfrm flipV="1">
              <a:off x="3389740" y="3166807"/>
              <a:ext cx="2963643" cy="611566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2" name="Straight Connector 171"/>
          <p:cNvCxnSpPr>
            <a:stCxn id="130" idx="0"/>
            <a:endCxn id="128" idx="2"/>
          </p:cNvCxnSpPr>
          <p:nvPr/>
        </p:nvCxnSpPr>
        <p:spPr>
          <a:xfrm flipV="1">
            <a:off x="4222945" y="3004324"/>
            <a:ext cx="2130444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29" idx="0"/>
            <a:endCxn id="128" idx="2"/>
          </p:cNvCxnSpPr>
          <p:nvPr/>
        </p:nvCxnSpPr>
        <p:spPr>
          <a:xfrm flipV="1">
            <a:off x="5056151" y="3004324"/>
            <a:ext cx="1297238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31" idx="0"/>
            <a:endCxn id="128" idx="2"/>
          </p:cNvCxnSpPr>
          <p:nvPr/>
        </p:nvCxnSpPr>
        <p:spPr>
          <a:xfrm flipV="1">
            <a:off x="5889357" y="3004324"/>
            <a:ext cx="464032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32" idx="0"/>
            <a:endCxn id="128" idx="2"/>
          </p:cNvCxnSpPr>
          <p:nvPr/>
        </p:nvCxnSpPr>
        <p:spPr>
          <a:xfrm flipH="1" flipV="1">
            <a:off x="6353389" y="3004324"/>
            <a:ext cx="369174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33" idx="0"/>
            <a:endCxn id="128" idx="2"/>
          </p:cNvCxnSpPr>
          <p:nvPr/>
        </p:nvCxnSpPr>
        <p:spPr>
          <a:xfrm flipH="1" flipV="1">
            <a:off x="6353389" y="3004324"/>
            <a:ext cx="1202380" cy="5549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2222608" y="4768603"/>
            <a:ext cx="5089827" cy="40009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lIns="91426" tIns="45713" rIns="91426" bIns="45713" rtlCol="0">
            <a:spAutoFit/>
          </a:bodyPr>
          <a:lstStyle/>
          <a:p>
            <a:pPr defTabSz="457123"/>
            <a:r>
              <a:rPr lang="en-US" sz="2000" kern="12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Commodity Servers, Storage, Switches, and I/O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2938445" y="3812373"/>
            <a:ext cx="671203" cy="1018848"/>
            <a:chOff x="1296950" y="4059584"/>
            <a:chExt cx="671203" cy="1132053"/>
          </a:xfrm>
        </p:grpSpPr>
        <p:sp>
          <p:nvSpPr>
            <p:cNvPr id="179" name="Rectangle 178"/>
            <p:cNvSpPr/>
            <p:nvPr/>
          </p:nvSpPr>
          <p:spPr>
            <a:xfrm>
              <a:off x="1478501" y="4059584"/>
              <a:ext cx="489652" cy="11320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5" tIns="45688" rIns="91375" bIns="45688" rtlCol="0" anchor="ctr"/>
            <a:lstStyle/>
            <a:p>
              <a:pPr defTabSz="457123"/>
              <a:r>
                <a:rPr lang="en-US" sz="900" kern="1200" dirty="0">
                  <a:solidFill>
                    <a:prstClr val="white"/>
                  </a:solidFill>
                  <a:latin typeface="Calibri"/>
                </a:rPr>
                <a:t>PON</a:t>
              </a:r>
            </a:p>
            <a:p>
              <a:pPr defTabSz="457123"/>
              <a:r>
                <a:rPr lang="en-US" sz="900" kern="1200" dirty="0">
                  <a:solidFill>
                    <a:prstClr val="white"/>
                  </a:solidFill>
                  <a:latin typeface="Calibri"/>
                </a:rPr>
                <a:t>OLT MACs</a:t>
              </a: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1296950" y="4220798"/>
              <a:ext cx="177832" cy="757664"/>
              <a:chOff x="1069704" y="3423569"/>
              <a:chExt cx="177832" cy="681898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rot="5400000">
                <a:off x="1158938" y="3565371"/>
                <a:ext cx="5008" cy="1721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>
                <a:off x="1158938" y="3641317"/>
                <a:ext cx="5008" cy="1721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>
                <a:off x="1157198" y="3718930"/>
                <a:ext cx="5008" cy="1721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>
                <a:off x="1158938" y="3793206"/>
                <a:ext cx="5008" cy="1721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>
                <a:off x="1158068" y="3861640"/>
                <a:ext cx="5008" cy="1721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>
                <a:off x="1157198" y="3936751"/>
                <a:ext cx="5008" cy="172188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5400000">
                <a:off x="1158068" y="4016869"/>
                <a:ext cx="5008" cy="172188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>
                <a:off x="1154164" y="3339979"/>
                <a:ext cx="5008" cy="1721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5400000">
                <a:off x="1153294" y="3415090"/>
                <a:ext cx="5008" cy="172188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>
                <a:off x="1154164" y="3495208"/>
                <a:ext cx="5008" cy="172188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1" name="TextBox 190"/>
          <p:cNvSpPr txBox="1"/>
          <p:nvPr/>
        </p:nvSpPr>
        <p:spPr>
          <a:xfrm>
            <a:off x="1391878" y="2720276"/>
            <a:ext cx="1202870" cy="646317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pPr defTabSz="457123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Leaf-Spine</a:t>
            </a:r>
          </a:p>
          <a:p>
            <a:pPr defTabSz="457123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SDN Fabric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2120984" y="3812373"/>
            <a:ext cx="671203" cy="1018848"/>
            <a:chOff x="2120978" y="4059584"/>
            <a:chExt cx="671203" cy="113205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3" name="Rectangle 192"/>
            <p:cNvSpPr/>
            <p:nvPr/>
          </p:nvSpPr>
          <p:spPr>
            <a:xfrm>
              <a:off x="2302529" y="4059584"/>
              <a:ext cx="489652" cy="11320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5" tIns="45688" rIns="91375" bIns="45688" rtlCol="0" anchor="ctr"/>
            <a:lstStyle/>
            <a:p>
              <a:pPr defTabSz="457123"/>
              <a:r>
                <a:rPr lang="en-US" sz="900" kern="1200" dirty="0">
                  <a:solidFill>
                    <a:prstClr val="white"/>
                  </a:solidFill>
                  <a:latin typeface="Calibri"/>
                </a:rPr>
                <a:t>BBUs</a:t>
              </a:r>
              <a:br>
                <a:rPr lang="en-US" sz="900" kern="1200" dirty="0">
                  <a:solidFill>
                    <a:prstClr val="white"/>
                  </a:solidFill>
                  <a:latin typeface="Calibri"/>
                </a:rPr>
              </a:br>
              <a:r>
                <a:rPr lang="en-US" sz="900" kern="1200" dirty="0">
                  <a:solidFill>
                    <a:prstClr val="white"/>
                  </a:solidFill>
                  <a:latin typeface="Calibri"/>
                </a:rPr>
                <a:t>(Multi-RATs)</a:t>
              </a:r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2120978" y="4220798"/>
              <a:ext cx="177832" cy="757664"/>
              <a:chOff x="1069704" y="3423569"/>
              <a:chExt cx="177832" cy="681898"/>
            </a:xfrm>
            <a:grpFill/>
          </p:grpSpPr>
          <p:cxnSp>
            <p:nvCxnSpPr>
              <p:cNvPr id="195" name="Straight Connector 194"/>
              <p:cNvCxnSpPr/>
              <p:nvPr/>
            </p:nvCxnSpPr>
            <p:spPr>
              <a:xfrm rot="5400000">
                <a:off x="1158938" y="3565371"/>
                <a:ext cx="5008" cy="17218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>
                <a:off x="1158938" y="3641317"/>
                <a:ext cx="5008" cy="17218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>
                <a:off x="1157198" y="3718930"/>
                <a:ext cx="5008" cy="17218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5400000">
                <a:off x="1158938" y="3793206"/>
                <a:ext cx="5008" cy="17218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>
                <a:off x="1158068" y="3861640"/>
                <a:ext cx="5008" cy="1721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5400000">
                <a:off x="1157198" y="3936751"/>
                <a:ext cx="5008" cy="172188"/>
              </a:xfrm>
              <a:prstGeom prst="line">
                <a:avLst/>
              </a:prstGeom>
              <a:grpFill/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5400000">
                <a:off x="1158068" y="4016869"/>
                <a:ext cx="5008" cy="172188"/>
              </a:xfrm>
              <a:prstGeom prst="line">
                <a:avLst/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>
                <a:off x="1154164" y="3339979"/>
                <a:ext cx="5008" cy="1721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>
                <a:off x="1153294" y="3415090"/>
                <a:ext cx="5008" cy="172188"/>
              </a:xfrm>
              <a:prstGeom prst="line">
                <a:avLst/>
              </a:prstGeom>
              <a:grpFill/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>
                <a:off x="1154164" y="3495208"/>
                <a:ext cx="5008" cy="172188"/>
              </a:xfrm>
              <a:prstGeom prst="line">
                <a:avLst/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5" name="Rectangle 204"/>
          <p:cNvSpPr/>
          <p:nvPr/>
        </p:nvSpPr>
        <p:spPr>
          <a:xfrm>
            <a:off x="1296950" y="2304800"/>
            <a:ext cx="6604930" cy="33123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457123"/>
            <a:r>
              <a:rPr lang="en-US" sz="1800" kern="1200" dirty="0">
                <a:solidFill>
                  <a:prstClr val="white"/>
                </a:solidFill>
                <a:latin typeface="Calibri"/>
              </a:rPr>
              <a:t>ONOS + Trellis+ XOS + </a:t>
            </a:r>
            <a:r>
              <a:rPr lang="en-US" sz="1800" kern="1200" dirty="0" err="1">
                <a:solidFill>
                  <a:prstClr val="white"/>
                </a:solidFill>
                <a:latin typeface="Calibri"/>
              </a:rPr>
              <a:t>OpenStack</a:t>
            </a:r>
            <a:r>
              <a:rPr lang="en-US" sz="1800" kern="1200" dirty="0">
                <a:solidFill>
                  <a:prstClr val="white"/>
                </a:solidFill>
                <a:latin typeface="Calibri"/>
              </a:rPr>
              <a:t>/</a:t>
            </a:r>
            <a:r>
              <a:rPr lang="en-US" sz="1800" kern="1200" dirty="0" err="1">
                <a:solidFill>
                  <a:prstClr val="white"/>
                </a:solidFill>
                <a:latin typeface="Calibri"/>
              </a:rPr>
              <a:t>Docker</a:t>
            </a:r>
            <a:endParaRPr lang="en-US" sz="18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Rounded Rectangle 205"/>
          <p:cNvSpPr/>
          <p:nvPr/>
        </p:nvSpPr>
        <p:spPr>
          <a:xfrm>
            <a:off x="3289739" y="636420"/>
            <a:ext cx="2543502" cy="16683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t"/>
          <a:lstStyle/>
          <a:p>
            <a:pPr algn="ctr" defTabSz="457123"/>
            <a:r>
              <a:rPr lang="en-US" sz="2000" b="1" kern="120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Mobile</a:t>
            </a:r>
          </a:p>
          <a:p>
            <a:pPr algn="ctr" defTabSz="457123"/>
            <a:endParaRPr lang="en-US" sz="600" kern="1200" dirty="0" smtClean="0">
              <a:solidFill>
                <a:srgbClr val="953735"/>
              </a:solidFill>
              <a:latin typeface="Calibri"/>
            </a:endParaRPr>
          </a:p>
          <a:p>
            <a:pPr algn="ctr" defTabSz="457123"/>
            <a:r>
              <a:rPr lang="en-US" kern="1200" dirty="0" smtClean="0">
                <a:solidFill>
                  <a:prstClr val="white"/>
                </a:solidFill>
                <a:latin typeface="Calibri"/>
              </a:rPr>
              <a:t>Disaggregated</a:t>
            </a:r>
            <a:r>
              <a:rPr lang="en-US" kern="1200" dirty="0">
                <a:solidFill>
                  <a:prstClr val="white"/>
                </a:solidFill>
                <a:latin typeface="Calibri"/>
              </a:rPr>
              <a:t>/Virtualized </a:t>
            </a:r>
          </a:p>
          <a:p>
            <a:pPr algn="ctr" defTabSz="457123"/>
            <a:r>
              <a:rPr lang="en-US" kern="1200" dirty="0">
                <a:solidFill>
                  <a:prstClr val="white"/>
                </a:solidFill>
                <a:latin typeface="Calibri"/>
              </a:rPr>
              <a:t>RAN  &amp; EPC, </a:t>
            </a:r>
          </a:p>
          <a:p>
            <a:pPr algn="ctr" defTabSz="457123"/>
            <a:r>
              <a:rPr lang="en-US" kern="1200" dirty="0">
                <a:solidFill>
                  <a:prstClr val="white"/>
                </a:solidFill>
                <a:latin typeface="Calibri"/>
              </a:rPr>
              <a:t>Mobile Edge Service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347118" y="636420"/>
            <a:ext cx="1797816" cy="1668379"/>
          </a:xfrm>
          <a:prstGeom prst="roundRect">
            <a:avLst/>
          </a:prstGeom>
          <a:solidFill>
            <a:srgbClr val="C4BE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t"/>
          <a:lstStyle/>
          <a:p>
            <a:pPr algn="ctr" defTabSz="457123"/>
            <a:r>
              <a:rPr lang="en-US" sz="2000" b="1" kern="12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Residential </a:t>
            </a:r>
          </a:p>
          <a:p>
            <a:pPr algn="ctr" defTabSz="457123"/>
            <a:endParaRPr lang="en-US" sz="900" kern="1200" dirty="0">
              <a:solidFill>
                <a:srgbClr val="953735"/>
              </a:solidFill>
              <a:latin typeface="Calibri"/>
            </a:endParaRPr>
          </a:p>
          <a:p>
            <a:pPr algn="ctr" defTabSz="457123"/>
            <a:r>
              <a:rPr lang="en-US" kern="1200" dirty="0">
                <a:solidFill>
                  <a:prstClr val="white"/>
                </a:solidFill>
                <a:latin typeface="Calibri"/>
              </a:rPr>
              <a:t>vOLT, vSG, vRouter, vCDN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5889373" y="636420"/>
            <a:ext cx="2060369" cy="1668379"/>
          </a:xfrm>
          <a:prstGeom prst="round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t"/>
          <a:lstStyle/>
          <a:p>
            <a:pPr algn="ctr" defTabSz="457123"/>
            <a:r>
              <a:rPr lang="en-US" sz="2000" b="1" kern="1200" dirty="0">
                <a:solidFill>
                  <a:srgbClr val="0070C0"/>
                </a:solidFill>
                <a:latin typeface="Calibri"/>
              </a:rPr>
              <a:t>Enterprise</a:t>
            </a:r>
          </a:p>
          <a:p>
            <a:pPr algn="ctr" defTabSz="457123"/>
            <a:endParaRPr lang="en-US" sz="600" kern="1200" dirty="0">
              <a:solidFill>
                <a:srgbClr val="953735"/>
              </a:solidFill>
              <a:latin typeface="Calibri"/>
            </a:endParaRPr>
          </a:p>
          <a:p>
            <a:pPr algn="ctr" defTabSz="457123"/>
            <a:r>
              <a:rPr lang="en-US" kern="1200" dirty="0">
                <a:solidFill>
                  <a:prstClr val="white"/>
                </a:solidFill>
                <a:latin typeface="Calibri"/>
              </a:rPr>
              <a:t>SDN-WAN with programmability,</a:t>
            </a:r>
            <a:br>
              <a:rPr lang="en-US" kern="1200" dirty="0">
                <a:solidFill>
                  <a:prstClr val="white"/>
                </a:solidFill>
                <a:latin typeface="Calibri"/>
              </a:rPr>
            </a:br>
            <a:r>
              <a:rPr lang="en-US" kern="1200" dirty="0">
                <a:solidFill>
                  <a:prstClr val="white"/>
                </a:solidFill>
                <a:latin typeface="Calibri"/>
              </a:rPr>
              <a:t>packet-optical convergence</a:t>
            </a:r>
          </a:p>
        </p:txBody>
      </p:sp>
      <p:grpSp>
        <p:nvGrpSpPr>
          <p:cNvPr id="209" name="Group 208"/>
          <p:cNvGrpSpPr/>
          <p:nvPr/>
        </p:nvGrpSpPr>
        <p:grpSpPr>
          <a:xfrm>
            <a:off x="1146326" y="3812373"/>
            <a:ext cx="904507" cy="1018848"/>
            <a:chOff x="2909890" y="4057607"/>
            <a:chExt cx="904507" cy="1132053"/>
          </a:xfrm>
        </p:grpSpPr>
        <p:sp>
          <p:nvSpPr>
            <p:cNvPr id="210" name="Rectangle 209"/>
            <p:cNvSpPr/>
            <p:nvPr/>
          </p:nvSpPr>
          <p:spPr>
            <a:xfrm>
              <a:off x="3091440" y="4057607"/>
              <a:ext cx="722957" cy="1132053"/>
            </a:xfrm>
            <a:prstGeom prst="rect">
              <a:avLst/>
            </a:prstGeom>
            <a:solidFill>
              <a:srgbClr val="4BACC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5" tIns="45688" rIns="91375" bIns="45688" rtlCol="0" anchor="ctr"/>
            <a:lstStyle/>
            <a:p>
              <a:pPr defTabSz="457123"/>
              <a:r>
                <a:rPr lang="en-US" sz="900" kern="1200" dirty="0">
                  <a:solidFill>
                    <a:prstClr val="white"/>
                  </a:solidFill>
                  <a:latin typeface="Calibri"/>
                </a:rPr>
                <a:t>Enterprise</a:t>
              </a:r>
            </a:p>
            <a:p>
              <a:pPr defTabSz="457123"/>
              <a:r>
                <a:rPr lang="en-US" sz="900" kern="1200" dirty="0">
                  <a:solidFill>
                    <a:prstClr val="white"/>
                  </a:solidFill>
                  <a:latin typeface="Calibri"/>
                </a:rPr>
                <a:t>Metro Ethernet</a:t>
              </a:r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2909890" y="4218821"/>
              <a:ext cx="177832" cy="757664"/>
              <a:chOff x="1069704" y="3423569"/>
              <a:chExt cx="177832" cy="681898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rot="5400000">
                <a:off x="1158938" y="3565371"/>
                <a:ext cx="5008" cy="1721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5400000">
                <a:off x="1158938" y="3641317"/>
                <a:ext cx="5008" cy="1721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>
                <a:off x="1157198" y="3718930"/>
                <a:ext cx="5008" cy="1721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>
                <a:off x="1158938" y="3793206"/>
                <a:ext cx="5008" cy="1721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5400000">
                <a:off x="1158068" y="3861640"/>
                <a:ext cx="5008" cy="1721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>
                <a:off x="1157198" y="3936751"/>
                <a:ext cx="5008" cy="172188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>
                <a:off x="1158068" y="4016869"/>
                <a:ext cx="5008" cy="172188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5400000">
                <a:off x="1154164" y="3339979"/>
                <a:ext cx="5008" cy="1721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>
                <a:off x="1153294" y="3415090"/>
                <a:ext cx="5008" cy="172188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5400000">
                <a:off x="1154164" y="3495208"/>
                <a:ext cx="5008" cy="172188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44" y="4869656"/>
            <a:ext cx="452783" cy="273844"/>
          </a:xfrm>
          <a:prstGeom prst="rect">
            <a:avLst/>
          </a:prstGeom>
        </p:spPr>
        <p:txBody>
          <a:bodyPr/>
          <a:lstStyle/>
          <a:p>
            <a:fld id="{EB2E0DE6-AFBA-9749-B768-F702E93C15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92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M-CORD </a:t>
            </a:r>
            <a:r>
              <a:rPr lang="en-US" sz="3200" b="1" dirty="0" smtClean="0"/>
              <a:t>POD + CORD Fabric</a:t>
            </a:r>
            <a:endParaRPr lang="en-US" sz="32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460" y="3010731"/>
            <a:ext cx="2069167" cy="38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76" y="3397363"/>
            <a:ext cx="652524" cy="15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28" name="Picture 4" descr="Image result for datacenter switch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80" y="1942337"/>
            <a:ext cx="1896373" cy="1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datacenter switch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79" y="1225773"/>
            <a:ext cx="1896373" cy="1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datacenter switch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06" y="1942337"/>
            <a:ext cx="1896373" cy="1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datacenter switch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05" y="1225773"/>
            <a:ext cx="1896373" cy="1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767" y="3554969"/>
            <a:ext cx="2069167" cy="38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768" y="2990929"/>
            <a:ext cx="2069167" cy="38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stCxn id="22" idx="2"/>
            <a:endCxn id="1028" idx="0"/>
          </p:cNvCxnSpPr>
          <p:nvPr/>
        </p:nvCxnSpPr>
        <p:spPr>
          <a:xfrm>
            <a:off x="3893366" y="1418571"/>
            <a:ext cx="1" cy="523766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2"/>
            <a:endCxn id="24" idx="0"/>
          </p:cNvCxnSpPr>
          <p:nvPr/>
        </p:nvCxnSpPr>
        <p:spPr>
          <a:xfrm>
            <a:off x="6192592" y="1418571"/>
            <a:ext cx="1" cy="523766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4" idx="0"/>
          </p:cNvCxnSpPr>
          <p:nvPr/>
        </p:nvCxnSpPr>
        <p:spPr>
          <a:xfrm>
            <a:off x="3893365" y="1418571"/>
            <a:ext cx="2299228" cy="523766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2"/>
            <a:endCxn id="1028" idx="0"/>
          </p:cNvCxnSpPr>
          <p:nvPr/>
        </p:nvCxnSpPr>
        <p:spPr>
          <a:xfrm flipH="1">
            <a:off x="3893367" y="1418571"/>
            <a:ext cx="2299225" cy="523766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6412" y="2135135"/>
            <a:ext cx="4144" cy="1122571"/>
          </a:xfrm>
          <a:prstGeom prst="line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029367" y="3249264"/>
            <a:ext cx="10189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87215" y="2135135"/>
            <a:ext cx="0" cy="1683856"/>
          </a:xfrm>
          <a:prstGeom prst="line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281009" y="3818991"/>
            <a:ext cx="10189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113126" y="1389495"/>
            <a:ext cx="584164" cy="246221"/>
            <a:chOff x="4514739" y="988232"/>
            <a:chExt cx="668949" cy="246221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4739" y="1048042"/>
              <a:ext cx="148579" cy="134275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4566211" y="988232"/>
              <a:ext cx="6174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000" b="1" dirty="0" err="1">
                  <a:cs typeface="Tahoma"/>
                </a:rPr>
                <a:t>XPliant</a:t>
              </a:r>
              <a:endParaRPr lang="en-US" sz="1000" b="1" dirty="0">
                <a:cs typeface="Tahoma"/>
              </a:endParaRPr>
            </a:p>
          </p:txBody>
        </p:sp>
      </p:grpSp>
      <p:pic>
        <p:nvPicPr>
          <p:cNvPr id="1030" name="Picture 6" descr="Image result for tip opencellula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r="21258" b="9950"/>
          <a:stretch/>
        </p:blipFill>
        <p:spPr bwMode="auto">
          <a:xfrm>
            <a:off x="1566979" y="2700522"/>
            <a:ext cx="5486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Image result for datacenter switch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07" y="2362147"/>
            <a:ext cx="1896373" cy="1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Image result for datacenter switch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9" y="1942337"/>
            <a:ext cx="1896373" cy="1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Connector 60"/>
          <p:cNvCxnSpPr>
            <a:stCxn id="60" idx="3"/>
            <a:endCxn id="1028" idx="1"/>
          </p:cNvCxnSpPr>
          <p:nvPr/>
        </p:nvCxnSpPr>
        <p:spPr>
          <a:xfrm>
            <a:off x="2422452" y="2038736"/>
            <a:ext cx="522728" cy="0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38463" y="2420450"/>
            <a:ext cx="1546501" cy="0"/>
          </a:xfrm>
          <a:prstGeom prst="line">
            <a:avLst/>
          </a:prstGeom>
          <a:ln w="127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841553" y="1302780"/>
            <a:ext cx="304053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841552" y="2038736"/>
            <a:ext cx="304054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143225" y="1300157"/>
            <a:ext cx="2381" cy="1122674"/>
          </a:xfrm>
          <a:prstGeom prst="line">
            <a:avLst/>
          </a:prstGeom>
          <a:ln w="127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841299" y="2122775"/>
            <a:ext cx="3" cy="558637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83937" y="2941558"/>
            <a:ext cx="1457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RRU</a:t>
            </a:r>
          </a:p>
          <a:p>
            <a:pPr algn="ctr"/>
            <a:r>
              <a:rPr lang="en-US" sz="1200" dirty="0" smtClean="0"/>
              <a:t>(Remote Radio Unit)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34824" y="1680454"/>
            <a:ext cx="1278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Front-haul Switch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7176555" y="1195108"/>
            <a:ext cx="1102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Spine switches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2918475" y="4297244"/>
            <a:ext cx="4826962" cy="58477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M-CORD Racks with</a:t>
            </a:r>
          </a:p>
          <a:p>
            <a:pPr algn="ctr"/>
            <a:r>
              <a:rPr lang="en-US" sz="1600" dirty="0" smtClean="0"/>
              <a:t>white box spine-and-leaf </a:t>
            </a:r>
            <a:r>
              <a:rPr lang="en-US" sz="1600" smtClean="0"/>
              <a:t>Switch Fabric </a:t>
            </a:r>
            <a:r>
              <a:rPr lang="en-US" sz="1600" dirty="0" smtClean="0"/>
              <a:t>and ARM servers</a:t>
            </a:r>
            <a:endParaRPr lang="en-US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1016122" y="2304022"/>
            <a:ext cx="833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Front-haul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7198561" y="1886921"/>
            <a:ext cx="101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Leaf switches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7545275" y="2481464"/>
            <a:ext cx="1502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Management  Switch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3477591" y="3996825"/>
            <a:ext cx="124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M-CORD Rack #1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5620724" y="3994333"/>
            <a:ext cx="124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M-CORD Rack #2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521736" y="3070684"/>
            <a:ext cx="1456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Head / Control node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599419" y="3614922"/>
            <a:ext cx="1112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Compute node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3946270" y="3336919"/>
            <a:ext cx="1112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Compute node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3241214" y="2796303"/>
            <a:ext cx="546946" cy="26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vBBU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401294" y="3404929"/>
            <a:ext cx="699904" cy="26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vEPC</a:t>
            </a:r>
            <a:endParaRPr lang="en-US" sz="11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8" y="3994333"/>
            <a:ext cx="1153863" cy="9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1427567" y="4278225"/>
            <a:ext cx="1196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Wireless</a:t>
            </a:r>
          </a:p>
          <a:p>
            <a:pPr algn="ctr"/>
            <a:r>
              <a:rPr lang="en-US" sz="1100" dirty="0" smtClean="0"/>
              <a:t>User Equipment</a:t>
            </a:r>
            <a:endParaRPr lang="en-US" sz="11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00" y="3666539"/>
            <a:ext cx="520186" cy="52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" name="Straight Connector 104"/>
          <p:cNvCxnSpPr>
            <a:stCxn id="103" idx="1"/>
            <a:endCxn id="1030" idx="2"/>
          </p:cNvCxnSpPr>
          <p:nvPr/>
        </p:nvCxnSpPr>
        <p:spPr>
          <a:xfrm flipV="1">
            <a:off x="1427567" y="3614922"/>
            <a:ext cx="413732" cy="878747"/>
          </a:xfrm>
          <a:prstGeom prst="line">
            <a:avLst/>
          </a:prstGeom>
          <a:ln w="127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44" y="4869656"/>
            <a:ext cx="452783" cy="273844"/>
          </a:xfrm>
          <a:prstGeom prst="rect">
            <a:avLst/>
          </a:prstGeom>
        </p:spPr>
        <p:txBody>
          <a:bodyPr/>
          <a:lstStyle/>
          <a:p>
            <a:fld id="{EB2E0DE6-AFBA-9749-B768-F702E93C15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5128609" y="1302780"/>
            <a:ext cx="152400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128609" y="2038603"/>
            <a:ext cx="152400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01946" y="2558120"/>
            <a:ext cx="4144" cy="1252805"/>
          </a:xfrm>
          <a:prstGeom prst="line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283134" y="3235220"/>
            <a:ext cx="225306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287134" y="3813311"/>
            <a:ext cx="225306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5002825" y="2518153"/>
            <a:ext cx="1686179" cy="758572"/>
          </a:xfrm>
          <a:prstGeom prst="bentConnector3">
            <a:avLst>
              <a:gd name="adj1" fmla="val 8387"/>
            </a:avLst>
          </a:prstGeom>
          <a:ln w="127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149606" y="3404929"/>
            <a:ext cx="702436" cy="26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vMEDIA</a:t>
            </a:r>
            <a:endParaRPr lang="en-US" sz="11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3123868" y="2108527"/>
            <a:ext cx="584164" cy="246221"/>
            <a:chOff x="4514739" y="988232"/>
            <a:chExt cx="668949" cy="246221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4739" y="1048042"/>
              <a:ext cx="148579" cy="134275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>
            <a:xfrm>
              <a:off x="4566211" y="988232"/>
              <a:ext cx="6174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000" b="1" dirty="0" err="1">
                  <a:cs typeface="Tahoma"/>
                </a:rPr>
                <a:t>XPliant</a:t>
              </a:r>
              <a:endParaRPr lang="en-US" sz="1000" b="1" dirty="0">
                <a:cs typeface="Tahoma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549091" y="1397793"/>
            <a:ext cx="584164" cy="246221"/>
            <a:chOff x="4514739" y="988232"/>
            <a:chExt cx="668949" cy="246221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4739" y="1048042"/>
              <a:ext cx="148579" cy="134275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4566211" y="988232"/>
              <a:ext cx="6174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000" b="1" dirty="0" err="1">
                  <a:cs typeface="Tahoma"/>
                </a:rPr>
                <a:t>XPliant</a:t>
              </a:r>
              <a:endParaRPr lang="en-US" sz="1000" b="1" dirty="0">
                <a:cs typeface="Tahoma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544836" y="2096435"/>
            <a:ext cx="584164" cy="246221"/>
            <a:chOff x="4514739" y="988232"/>
            <a:chExt cx="668949" cy="246221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4739" y="1048042"/>
              <a:ext cx="148579" cy="134275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>
            <a:xfrm>
              <a:off x="4566211" y="988232"/>
              <a:ext cx="6174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000" b="1" dirty="0" err="1">
                  <a:cs typeface="Tahoma"/>
                </a:rPr>
                <a:t>XPliant</a:t>
              </a:r>
              <a:endParaRPr lang="en-US" sz="1000" b="1" dirty="0">
                <a:cs typeface="Tahoma"/>
              </a:endParaRPr>
            </a:p>
          </p:txBody>
        </p:sp>
      </p:grp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47" y="3881020"/>
            <a:ext cx="652524" cy="15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01" y="2838891"/>
            <a:ext cx="652524" cy="15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81" name="Picture 16" descr="http://onosproject.org/images/onos-logo-lg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634" y="695773"/>
            <a:ext cx="666702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8" descr="http://cord.staging.wpengine.com/wp-content/uploads/2016/07/cord-tm-logo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216" y="659025"/>
            <a:ext cx="768886" cy="5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7722546" y="821701"/>
            <a:ext cx="858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SDN Fabric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4845644" y="846166"/>
            <a:ext cx="1063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SDN managed</a:t>
            </a:r>
            <a:endParaRPr lang="en-US" sz="1200" dirty="0"/>
          </a:p>
        </p:txBody>
      </p:sp>
      <p:pic>
        <p:nvPicPr>
          <p:cNvPr id="1026" name="Picture 2" descr="1502920538654_arm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67" y="3397363"/>
            <a:ext cx="36591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 descr="1502920538654_arm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46" y="2825206"/>
            <a:ext cx="36591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" descr="1502920538654_arm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20" y="3881020"/>
            <a:ext cx="36591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40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84"/>
            <a:ext cx="9144001" cy="65901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ym typeface="Calibri"/>
              </a:rPr>
              <a:t>MCORD Innovations: </a:t>
            </a:r>
            <a:r>
              <a:rPr lang="en-US" sz="3200" b="1" dirty="0">
                <a:sym typeface="Calibri"/>
              </a:rPr>
              <a:t>Programmable </a:t>
            </a:r>
            <a:r>
              <a:rPr lang="en-US" sz="3200" b="1" dirty="0" err="1">
                <a:sym typeface="Calibri"/>
              </a:rPr>
              <a:t>XPliant</a:t>
            </a:r>
            <a:r>
              <a:rPr lang="en-US" sz="3200" b="1" dirty="0">
                <a:sym typeface="Calibri"/>
              </a:rPr>
              <a:t> Fabric</a:t>
            </a:r>
            <a:endParaRPr lang="en-US" sz="3200" b="1" dirty="0"/>
          </a:p>
        </p:txBody>
      </p:sp>
      <p:sp>
        <p:nvSpPr>
          <p:cNvPr id="16" name="Rectangle 15">
            <a:hlinkClick r:id="rId3" action="ppaction://hlinksldjump" highlightClick="1"/>
          </p:cNvPr>
          <p:cNvSpPr/>
          <p:nvPr/>
        </p:nvSpPr>
        <p:spPr>
          <a:xfrm>
            <a:off x="8427679" y="0"/>
            <a:ext cx="728049" cy="7044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44" y="4869656"/>
            <a:ext cx="452783" cy="273844"/>
          </a:xfrm>
          <a:prstGeom prst="rect">
            <a:avLst/>
          </a:prstGeom>
        </p:spPr>
        <p:txBody>
          <a:bodyPr/>
          <a:lstStyle/>
          <a:p>
            <a:fld id="{EB2E0DE6-AFBA-9749-B768-F702E93C15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8861"/>
          <a:stretch/>
        </p:blipFill>
        <p:spPr>
          <a:xfrm>
            <a:off x="5084840" y="706155"/>
            <a:ext cx="1774133" cy="5107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3706" r="-2186" b="6289"/>
          <a:stretch/>
        </p:blipFill>
        <p:spPr>
          <a:xfrm>
            <a:off x="3848100" y="2667000"/>
            <a:ext cx="3379420" cy="115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1397" t="45249" r="2598" b="24212"/>
          <a:stretch/>
        </p:blipFill>
        <p:spPr>
          <a:xfrm>
            <a:off x="5114343" y="1378079"/>
            <a:ext cx="1744630" cy="479883"/>
          </a:xfrm>
          <a:prstGeom prst="rect">
            <a:avLst/>
          </a:prstGeom>
        </p:spPr>
      </p:pic>
      <p:sp>
        <p:nvSpPr>
          <p:cNvPr id="22" name="AutoShape 10"/>
          <p:cNvSpPr>
            <a:spLocks noChangeArrowheads="1"/>
          </p:cNvSpPr>
          <p:nvPr/>
        </p:nvSpPr>
        <p:spPr bwMode="gray">
          <a:xfrm>
            <a:off x="7214844" y="2177113"/>
            <a:ext cx="1282224" cy="3721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53C6D"/>
              </a:gs>
              <a:gs pos="100000">
                <a:srgbClr val="053C6D">
                  <a:gamma/>
                  <a:shade val="63529"/>
                  <a:invGamma/>
                </a:srgbClr>
              </a:gs>
            </a:gsLst>
            <a:lin ang="5400000" scaled="1"/>
          </a:gradFill>
          <a:ln w="38100">
            <a:solidFill>
              <a:srgbClr val="D1CF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Programmable </a:t>
            </a:r>
            <a:r>
              <a:rPr lang="en-US" sz="1200" dirty="0" err="1" smtClean="0">
                <a:solidFill>
                  <a:srgbClr val="FFFFFF"/>
                </a:solidFill>
              </a:rPr>
              <a:t>XPliant</a:t>
            </a:r>
            <a:r>
              <a:rPr lang="en-US" sz="1200" dirty="0" smtClean="0">
                <a:solidFill>
                  <a:srgbClr val="FFFFFF"/>
                </a:solidFill>
              </a:rPr>
              <a:t> Switch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텍스트 개체 틀 1"/>
          <p:cNvSpPr txBox="1">
            <a:spLocks/>
          </p:cNvSpPr>
          <p:nvPr/>
        </p:nvSpPr>
        <p:spPr>
          <a:xfrm>
            <a:off x="164469" y="4142543"/>
            <a:ext cx="8332599" cy="631340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lIns="91413" tIns="91413" rIns="91413" bIns="91413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0" marR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65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96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093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222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356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487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618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lang="en-US" altLang="ko-KR" b="1" dirty="0" smtClean="0">
                <a:solidFill>
                  <a:schemeClr val="bg1"/>
                </a:solidFill>
              </a:rPr>
              <a:t>Cavium-</a:t>
            </a:r>
            <a:r>
              <a:rPr lang="en-US" altLang="ko-KR" b="1" dirty="0" err="1" smtClean="0">
                <a:solidFill>
                  <a:schemeClr val="bg1"/>
                </a:solidFill>
              </a:rPr>
              <a:t>XPliant</a:t>
            </a:r>
            <a:r>
              <a:rPr lang="en-US" altLang="ko-KR" b="1" dirty="0" smtClean="0">
                <a:solidFill>
                  <a:schemeClr val="bg1"/>
                </a:solidFill>
              </a:rPr>
              <a:t> Programmable CORD-Optimized SDN Fabric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164469" y="721996"/>
            <a:ext cx="3340950" cy="475066"/>
          </a:xfrm>
          <a:prstGeom prst="borderCallout1">
            <a:avLst>
              <a:gd name="adj1" fmla="val 47596"/>
              <a:gd name="adj2" fmla="val 101896"/>
              <a:gd name="adj3" fmla="val 45915"/>
              <a:gd name="adj4" fmla="val 134323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Seamless Integration </a:t>
            </a:r>
          </a:p>
          <a:p>
            <a:pPr algn="ctr"/>
            <a:r>
              <a:rPr lang="en-US" dirty="0" smtClean="0"/>
              <a:t>with ONOS 1.8 </a:t>
            </a:r>
          </a:p>
        </p:txBody>
      </p:sp>
      <p:sp>
        <p:nvSpPr>
          <p:cNvPr id="65" name="Line Callout 1 64"/>
          <p:cNvSpPr/>
          <p:nvPr/>
        </p:nvSpPr>
        <p:spPr>
          <a:xfrm>
            <a:off x="164469" y="2147068"/>
            <a:ext cx="3340950" cy="1675631"/>
          </a:xfrm>
          <a:prstGeom prst="borderCallout1">
            <a:avLst>
              <a:gd name="adj1" fmla="val 47596"/>
              <a:gd name="adj2" fmla="val 101896"/>
              <a:gd name="adj3" fmla="val 47716"/>
              <a:gd name="adj4" fmla="val 12651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Flexibility to Program </a:t>
            </a:r>
            <a:r>
              <a:rPr lang="en-US" dirty="0"/>
              <a:t>S</a:t>
            </a:r>
            <a:r>
              <a:rPr lang="en-US" dirty="0" smtClean="0"/>
              <a:t>witch Pipeline Protocol </a:t>
            </a:r>
            <a:r>
              <a:rPr lang="en-US" dirty="0"/>
              <a:t>P</a:t>
            </a:r>
            <a:r>
              <a:rPr lang="en-US" dirty="0" smtClean="0"/>
              <a:t>rocessing (e.g. GTP, SRv6) Tables Scale and Advanced Analytics</a:t>
            </a:r>
          </a:p>
          <a:p>
            <a:pPr algn="ctr"/>
            <a:r>
              <a:rPr lang="en-US" dirty="0" smtClean="0"/>
              <a:t>1</a:t>
            </a:r>
            <a:r>
              <a:rPr lang="en-US" dirty="0"/>
              <a:t>/10/25/40/50/</a:t>
            </a:r>
            <a:r>
              <a:rPr lang="en-US" dirty="0" smtClean="0"/>
              <a:t>100GE, up to 3.2T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1655" r="26058" b="39583"/>
          <a:stretch/>
        </p:blipFill>
        <p:spPr>
          <a:xfrm>
            <a:off x="4411175" y="760096"/>
            <a:ext cx="482203" cy="45679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/>
          <a:srcRect l="3511" t="14711" r="58973" b="24212"/>
          <a:stretch/>
        </p:blipFill>
        <p:spPr>
          <a:xfrm>
            <a:off x="4411175" y="1390780"/>
            <a:ext cx="673665" cy="553229"/>
          </a:xfrm>
          <a:prstGeom prst="rect">
            <a:avLst/>
          </a:prstGeom>
        </p:spPr>
      </p:pic>
      <p:sp>
        <p:nvSpPr>
          <p:cNvPr id="69" name="Line Callout 1 68"/>
          <p:cNvSpPr/>
          <p:nvPr/>
        </p:nvSpPr>
        <p:spPr>
          <a:xfrm>
            <a:off x="164468" y="1427015"/>
            <a:ext cx="3340951" cy="475066"/>
          </a:xfrm>
          <a:prstGeom prst="borderCallout1">
            <a:avLst>
              <a:gd name="adj1" fmla="val 47596"/>
              <a:gd name="adj2" fmla="val 101896"/>
              <a:gd name="adj3" fmla="val 45915"/>
              <a:gd name="adj4" fmla="val 126295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OpenFlow</a:t>
            </a:r>
            <a:r>
              <a:rPr lang="en-US" dirty="0" smtClean="0"/>
              <a:t> 1.3 Protocol Support</a:t>
            </a:r>
            <a:endParaRPr lang="en-US" dirty="0"/>
          </a:p>
        </p:txBody>
      </p:sp>
      <p:pic>
        <p:nvPicPr>
          <p:cNvPr id="19" name="Picture 18" descr="Small_Xpliant-72dpi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80" y="2667000"/>
            <a:ext cx="1028699" cy="1028699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4389651" y="2177113"/>
            <a:ext cx="2469322" cy="3721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53C6D"/>
              </a:gs>
              <a:gs pos="100000">
                <a:srgbClr val="053C6D">
                  <a:gamma/>
                  <a:shade val="63529"/>
                  <a:invGamma/>
                </a:srgbClr>
              </a:gs>
            </a:gsLst>
            <a:lin ang="5400000" scaled="1"/>
          </a:gradFill>
          <a:ln w="38100">
            <a:solidFill>
              <a:srgbClr val="D1CF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OCP White Box </a:t>
            </a:r>
            <a:endParaRPr lang="en-US" sz="1200" dirty="0" smtClean="0">
              <a:solidFill>
                <a:srgbClr val="FFFFFF"/>
              </a:solidFill>
            </a:endParaRP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(</a:t>
            </a:r>
            <a:r>
              <a:rPr lang="en-US" sz="1200" dirty="0" err="1">
                <a:solidFill>
                  <a:srgbClr val="FFFFFF"/>
                </a:solidFill>
              </a:rPr>
              <a:t>Edgecore</a:t>
            </a:r>
            <a:r>
              <a:rPr lang="en-US" sz="1200" dirty="0">
                <a:solidFill>
                  <a:srgbClr val="FFFFFF"/>
                </a:solidFill>
              </a:rPr>
              <a:t> AS7512)</a:t>
            </a:r>
          </a:p>
        </p:txBody>
      </p:sp>
    </p:spTree>
    <p:extLst>
      <p:ext uri="{BB962C8B-B14F-4D97-AF65-F5344CB8AC3E}">
        <p14:creationId xmlns:p14="http://schemas.microsoft.com/office/powerpoint/2010/main" val="272989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6" grpId="0" animBg="1"/>
      <p:bldP spid="65" grpId="0" animBg="1"/>
      <p:bldP spid="6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Cavium </a:t>
            </a:r>
            <a:r>
              <a:rPr lang="en-US" sz="3200" b="1" dirty="0" err="1"/>
              <a:t>Xpliant</a:t>
            </a:r>
            <a:r>
              <a:rPr lang="en-US" sz="3200" b="1" dirty="0"/>
              <a:t> Fabric Operation</a:t>
            </a:r>
          </a:p>
        </p:txBody>
      </p:sp>
      <p:sp>
        <p:nvSpPr>
          <p:cNvPr id="9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44" y="4869656"/>
            <a:ext cx="452783" cy="273844"/>
          </a:xfrm>
          <a:prstGeom prst="rect">
            <a:avLst/>
          </a:prstGeom>
        </p:spPr>
        <p:txBody>
          <a:bodyPr/>
          <a:lstStyle/>
          <a:p>
            <a:fld id="{EB2E0DE6-AFBA-9749-B768-F702E93C15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6" name="Picture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643" y="2275006"/>
            <a:ext cx="807831" cy="24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2826817" y="900925"/>
            <a:ext cx="845938" cy="63805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Spine 1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2872799" y="2275006"/>
            <a:ext cx="795675" cy="6380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Leaf 1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2868862" y="3189739"/>
            <a:ext cx="795675" cy="638054"/>
          </a:xfrm>
          <a:prstGeom prst="rect">
            <a:avLst/>
          </a:prstGeom>
          <a:solidFill>
            <a:srgbClr val="F79F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 1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2877080" y="3960257"/>
            <a:ext cx="787456" cy="638054"/>
          </a:xfrm>
          <a:prstGeom prst="rect">
            <a:avLst/>
          </a:prstGeom>
          <a:solidFill>
            <a:srgbClr val="F79F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 m</a:t>
            </a:r>
            <a:endParaRPr lang="en-US" dirty="0"/>
          </a:p>
        </p:txBody>
      </p:sp>
      <p:pic>
        <p:nvPicPr>
          <p:cNvPr id="99" name="Picture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749" y="2275006"/>
            <a:ext cx="807831" cy="24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99"/>
          <p:cNvSpPr/>
          <p:nvPr/>
        </p:nvSpPr>
        <p:spPr>
          <a:xfrm>
            <a:off x="6149904" y="2275006"/>
            <a:ext cx="795675" cy="6380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Leaf N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6145967" y="3189739"/>
            <a:ext cx="795675" cy="638054"/>
          </a:xfrm>
          <a:prstGeom prst="rect">
            <a:avLst/>
          </a:prstGeom>
          <a:solidFill>
            <a:srgbClr val="F79F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 1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6154187" y="3960257"/>
            <a:ext cx="787456" cy="638054"/>
          </a:xfrm>
          <a:prstGeom prst="rect">
            <a:avLst/>
          </a:prstGeom>
          <a:solidFill>
            <a:srgbClr val="F79F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 m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6137749" y="869565"/>
            <a:ext cx="812112" cy="63805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Spine N</a:t>
            </a:r>
            <a:endParaRPr lang="en-US" dirty="0"/>
          </a:p>
        </p:txBody>
      </p:sp>
      <p:cxnSp>
        <p:nvCxnSpPr>
          <p:cNvPr id="104" name="Straight Arrow Connector 103"/>
          <p:cNvCxnSpPr>
            <a:stCxn id="94" idx="2"/>
            <a:endCxn id="96" idx="0"/>
          </p:cNvCxnSpPr>
          <p:nvPr/>
        </p:nvCxnSpPr>
        <p:spPr>
          <a:xfrm>
            <a:off x="3249786" y="1538979"/>
            <a:ext cx="14773" cy="7360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94" idx="2"/>
            <a:endCxn id="99" idx="0"/>
          </p:cNvCxnSpPr>
          <p:nvPr/>
        </p:nvCxnSpPr>
        <p:spPr>
          <a:xfrm>
            <a:off x="3249786" y="1538979"/>
            <a:ext cx="3291879" cy="7360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3" idx="2"/>
            <a:endCxn id="95" idx="0"/>
          </p:cNvCxnSpPr>
          <p:nvPr/>
        </p:nvCxnSpPr>
        <p:spPr>
          <a:xfrm flipH="1">
            <a:off x="3270637" y="1507619"/>
            <a:ext cx="3273169" cy="7673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3" idx="2"/>
            <a:endCxn id="99" idx="0"/>
          </p:cNvCxnSpPr>
          <p:nvPr/>
        </p:nvCxnSpPr>
        <p:spPr>
          <a:xfrm flipH="1">
            <a:off x="6541665" y="1507619"/>
            <a:ext cx="2139" cy="7673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2575828" y="4149466"/>
            <a:ext cx="274320" cy="27432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856883" y="4149466"/>
            <a:ext cx="274320" cy="27432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161074" y="3174912"/>
            <a:ext cx="208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Intra-rack traffic: L2 Bridged-Forwarded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048500" y="3174912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Inter-rack traffic: L3 Segmented-Routed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8" name="Picture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953" y="2275006"/>
            <a:ext cx="807831" cy="24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6" descr="http://onosproject.org/images/onos-logo-l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075" y="917025"/>
            <a:ext cx="889821" cy="5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1076297" y="798210"/>
            <a:ext cx="175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SDN Controlled Programmable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Xpliant</a:t>
            </a:r>
            <a:r>
              <a:rPr lang="en-US" b="1" dirty="0" smtClean="0">
                <a:solidFill>
                  <a:schemeClr val="tx1"/>
                </a:solidFill>
              </a:rPr>
              <a:t> Fabric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2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8607E-6 4.93827E-7 C -0.03404 -0.04969 -0.06808 -0.09938 -0.06304 -0.15524 C -0.058 -0.21111 0.02987 -0.33487 0.02987 -0.33487 C 0.02987 -0.33487 -0.06287 -0.18395 -0.06304 -0.15524 C -0.06321 -0.12654 -0.01719 -0.14506 0.02883 -0.16327 " pathEditMode="relative" ptsTypes="aaaaA">
                                      <p:cBhvr>
                                        <p:cTn id="6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5665E-6 7.28395E-6 C -0.02119 -0.05894 -0.0422 -0.11759 -0.04012 -0.1716 C -0.03803 -0.22561 -0.00312 -0.2645 0.01268 -0.32469 C 0.02848 -0.38487 0.1049 -0.51975 0.05523 -0.53271 C 0.00556 -0.54567 -0.2421 -0.46635 -0.28586 -0.40215 C -0.32963 -0.33796 -0.21483 -0.2145 -0.20771 -0.14691 C -0.20059 -0.07931 -0.22195 -0.03765 -0.24331 0.00402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Cavium-</a:t>
            </a:r>
            <a:r>
              <a:rPr lang="en-US" sz="3200" b="1" dirty="0" err="1">
                <a:solidFill>
                  <a:schemeClr val="tx2"/>
                </a:solidFill>
              </a:rPr>
              <a:t>XPliant</a:t>
            </a:r>
            <a:r>
              <a:rPr lang="en-US" sz="3200" b="1" dirty="0">
                <a:solidFill>
                  <a:schemeClr val="tx2"/>
                </a:solidFill>
              </a:rPr>
              <a:t> CORD Fabric Value Proposition</a:t>
            </a:r>
            <a:endParaRPr lang="en-IN" sz="3200" b="1" dirty="0">
              <a:solidFill>
                <a:schemeClr val="tx2"/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3054414" y="2102923"/>
            <a:ext cx="3035172" cy="1602472"/>
            <a:chOff x="3496886" y="2838302"/>
            <a:chExt cx="2148978" cy="2148978"/>
          </a:xfrm>
        </p:grpSpPr>
        <p:sp>
          <p:nvSpPr>
            <p:cNvPr id="134" name="Oval 133"/>
            <p:cNvSpPr/>
            <p:nvPr/>
          </p:nvSpPr>
          <p:spPr>
            <a:xfrm>
              <a:off x="3496886" y="2838302"/>
              <a:ext cx="2148978" cy="2148978"/>
            </a:xfrm>
            <a:prstGeom prst="ellipse">
              <a:avLst/>
            </a:prstGeom>
            <a:gradFill>
              <a:gsLst>
                <a:gs pos="9000">
                  <a:schemeClr val="tx1">
                    <a:lumMod val="85000"/>
                    <a:lumOff val="15000"/>
                  </a:schemeClr>
                </a:gs>
                <a:gs pos="43800">
                  <a:srgbClr val="FFFFFF"/>
                </a:gs>
                <a:gs pos="100000">
                  <a:schemeClr val="tx1"/>
                </a:gs>
                <a:gs pos="6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effectLst/>
          </p:grpSpPr>
          <p:sp>
            <p:nvSpPr>
              <p:cNvPr id="137" name="Oval 136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1"/>
              </a:gra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100000"/>
                      <a:alpha val="65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3792619" y="3380001"/>
              <a:ext cx="1557516" cy="10346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100" b="1" dirty="0" err="1" smtClean="0"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XPliant</a:t>
              </a:r>
              <a:r>
                <a:rPr lang="en-US" sz="2100" b="1" dirty="0" smtClean="0"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 Fabric</a:t>
              </a:r>
              <a:endParaRPr lang="en-US" sz="2100" b="1" dirty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 pitchFamily="34" charset="0"/>
                <a:ea typeface="Kozuka Gothic Pr6N B" pitchFamily="34" charset="-128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4301" y="1422400"/>
            <a:ext cx="2940114" cy="1364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PROGRAMMABILITY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dirty="0" smtClean="0"/>
              <a:t>Flexible Processing Pipeline        </a:t>
            </a:r>
            <a:r>
              <a:rPr lang="en-US" dirty="0" err="1" smtClean="0"/>
              <a:t>PliantC</a:t>
            </a:r>
            <a:r>
              <a:rPr lang="en-US" dirty="0" smtClean="0"/>
              <a:t> / P4 Programming</a:t>
            </a:r>
          </a:p>
          <a:p>
            <a:pPr lvl="1"/>
            <a:endParaRPr lang="en-US" dirty="0" smtClean="0"/>
          </a:p>
        </p:txBody>
      </p:sp>
      <p:sp>
        <p:nvSpPr>
          <p:cNvPr id="148" name="Rectangle 147"/>
          <p:cNvSpPr/>
          <p:nvPr/>
        </p:nvSpPr>
        <p:spPr>
          <a:xfrm>
            <a:off x="114301" y="2981106"/>
            <a:ext cx="2940113" cy="1324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EFFECTIVE HARDWARE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Leaf/Spine up to 3.2Tbps</a:t>
            </a:r>
            <a:endParaRPr lang="en-US" dirty="0"/>
          </a:p>
          <a:p>
            <a:pPr algn="ctr"/>
            <a:r>
              <a:rPr lang="en-US" dirty="0" smtClean="0"/>
              <a:t>10G</a:t>
            </a:r>
            <a:r>
              <a:rPr lang="en-US" dirty="0"/>
              <a:t>/40G </a:t>
            </a:r>
            <a:r>
              <a:rPr lang="en-US" dirty="0" smtClean="0"/>
              <a:t>and </a:t>
            </a:r>
            <a:r>
              <a:rPr lang="en-US" dirty="0"/>
              <a:t>25G/</a:t>
            </a:r>
            <a:r>
              <a:rPr lang="en-US" dirty="0" smtClean="0"/>
              <a:t>100G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6089586" y="1422400"/>
            <a:ext cx="2879789" cy="1364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SCALE &amp; PERFORMANCE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Highly Scalable Solution</a:t>
            </a:r>
          </a:p>
          <a:p>
            <a:pPr algn="ctr"/>
            <a:r>
              <a:rPr lang="en-US" dirty="0" smtClean="0"/>
              <a:t>Performance Optimized</a:t>
            </a:r>
          </a:p>
          <a:p>
            <a:pPr lvl="1"/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6089586" y="2981107"/>
            <a:ext cx="2879789" cy="1324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ENHANCED ANALYTICS</a:t>
            </a:r>
            <a:endParaRPr lang="en-US" sz="18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States </a:t>
            </a:r>
            <a:r>
              <a:rPr lang="en-US" dirty="0"/>
              <a:t>&amp; </a:t>
            </a:r>
            <a:r>
              <a:rPr lang="en-US" dirty="0" smtClean="0"/>
              <a:t>Counters</a:t>
            </a:r>
            <a:endParaRPr lang="en-US" dirty="0"/>
          </a:p>
          <a:p>
            <a:pPr lvl="1"/>
            <a:r>
              <a:rPr lang="en-US" dirty="0" smtClean="0"/>
              <a:t>In</a:t>
            </a:r>
            <a:r>
              <a:rPr lang="en-US" dirty="0"/>
              <a:t>-Band </a:t>
            </a:r>
            <a:r>
              <a:rPr lang="en-US" dirty="0" smtClean="0"/>
              <a:t>Telemetry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811" y="4468103"/>
            <a:ext cx="8304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Read More: https://</a:t>
            </a:r>
            <a:r>
              <a:rPr lang="en-US" sz="2000" b="1" dirty="0" err="1">
                <a:solidFill>
                  <a:srgbClr val="008000"/>
                </a:solidFill>
              </a:rPr>
              <a:t>wiki.opencord.org</a:t>
            </a:r>
            <a:r>
              <a:rPr lang="en-US" sz="2000" b="1" dirty="0">
                <a:solidFill>
                  <a:srgbClr val="008000"/>
                </a:solidFill>
              </a:rPr>
              <a:t>/display/CORD/</a:t>
            </a:r>
            <a:r>
              <a:rPr lang="en-US" sz="2000" b="1" dirty="0" err="1">
                <a:solidFill>
                  <a:srgbClr val="008000"/>
                </a:solidFill>
              </a:rPr>
              <a:t>Cavium+</a:t>
            </a:r>
            <a:r>
              <a:rPr lang="en-US" sz="2000" b="1" dirty="0" err="1" smtClean="0">
                <a:solidFill>
                  <a:srgbClr val="008000"/>
                </a:solidFill>
              </a:rPr>
              <a:t>POD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09905" y="660928"/>
            <a:ext cx="869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Cavium-</a:t>
            </a:r>
            <a:r>
              <a:rPr lang="en-US" sz="2000" b="1" dirty="0" err="1" smtClean="0">
                <a:solidFill>
                  <a:srgbClr val="008000"/>
                </a:solidFill>
              </a:rPr>
              <a:t>Xpliant</a:t>
            </a:r>
            <a:r>
              <a:rPr lang="en-US" sz="2000" b="1" dirty="0" smtClean="0">
                <a:solidFill>
                  <a:srgbClr val="008000"/>
                </a:solidFill>
              </a:rPr>
              <a:t> is the First Programmable Fabric available in CORD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8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98" y="25684"/>
            <a:ext cx="8296102" cy="659019"/>
          </a:xfrm>
        </p:spPr>
        <p:txBody>
          <a:bodyPr>
            <a:normAutofit/>
          </a:bodyPr>
          <a:lstStyle/>
          <a:p>
            <a:r>
              <a:rPr lang="en-US" sz="3200" b="1" dirty="0">
                <a:sym typeface="Calibri"/>
              </a:rPr>
              <a:t>M-CORD Innovations: End to End Slicing</a:t>
            </a:r>
            <a:endParaRPr lang="en-US" sz="3200" b="1" dirty="0"/>
          </a:p>
        </p:txBody>
      </p:sp>
      <p:sp>
        <p:nvSpPr>
          <p:cNvPr id="16" name="Rectangle 15">
            <a:hlinkClick r:id="rId3" action="ppaction://hlinksldjump" highlightClick="1"/>
          </p:cNvPr>
          <p:cNvSpPr/>
          <p:nvPr/>
        </p:nvSpPr>
        <p:spPr>
          <a:xfrm>
            <a:off x="8427679" y="0"/>
            <a:ext cx="728049" cy="7044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Arrow: Pentagon 51"/>
          <p:cNvSpPr/>
          <p:nvPr/>
        </p:nvSpPr>
        <p:spPr>
          <a:xfrm rot="5400000">
            <a:off x="4163722" y="313004"/>
            <a:ext cx="937443" cy="7236608"/>
          </a:xfrm>
          <a:prstGeom prst="homePlate">
            <a:avLst>
              <a:gd name="adj" fmla="val 93168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: Rounded Corners 52"/>
          <p:cNvSpPr/>
          <p:nvPr/>
        </p:nvSpPr>
        <p:spPr>
          <a:xfrm>
            <a:off x="1681456" y="901075"/>
            <a:ext cx="5781088" cy="107041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93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6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53000"/>
                </a:schemeClr>
              </a:gs>
            </a:gsLst>
            <a:lin ang="5400000" scaled="1"/>
            <a:tileRect/>
          </a:gra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텍스트 개체 틀 1"/>
          <p:cNvSpPr txBox="1">
            <a:spLocks/>
          </p:cNvSpPr>
          <p:nvPr/>
        </p:nvSpPr>
        <p:spPr>
          <a:xfrm>
            <a:off x="5077461" y="2370075"/>
            <a:ext cx="3166427" cy="1762058"/>
          </a:xfrm>
          <a:prstGeom prst="roundRect">
            <a:avLst>
              <a:gd name="adj" fmla="val 684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0" marR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65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96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093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222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356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487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618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58775" marR="0" lvl="0" indent="-179388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dirty="0">
                <a:solidFill>
                  <a:srgbClr val="000000"/>
                </a:solidFill>
              </a:rPr>
              <a:t>RAN &amp; CORE </a:t>
            </a:r>
            <a:r>
              <a:rPr lang="en-US" altLang="ko-KR" sz="2000" dirty="0" smtClean="0">
                <a:solidFill>
                  <a:srgbClr val="000000"/>
                </a:solidFill>
              </a:rPr>
              <a:t>Slicing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358775" lvl="0" indent="-179388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solidFill>
                  <a:srgbClr val="000000"/>
                </a:solidFill>
              </a:rPr>
              <a:t>E2E Network </a:t>
            </a:r>
            <a:r>
              <a:rPr lang="en-US" altLang="ko-KR" sz="2000" dirty="0" smtClean="0">
                <a:solidFill>
                  <a:srgbClr val="000000"/>
                </a:solidFill>
              </a:rPr>
              <a:t>Slicing Orchestration</a:t>
            </a:r>
            <a:endParaRPr lang="en-US" altLang="ko-KR" sz="2000" dirty="0">
              <a:solidFill>
                <a:srgbClr val="000000"/>
              </a:solidFill>
            </a:endParaRPr>
          </a:p>
        </p:txBody>
      </p:sp>
      <p:sp>
        <p:nvSpPr>
          <p:cNvPr id="118" name="텍스트 개체 틀 1"/>
          <p:cNvSpPr txBox="1">
            <a:spLocks/>
          </p:cNvSpPr>
          <p:nvPr/>
        </p:nvSpPr>
        <p:spPr>
          <a:xfrm>
            <a:off x="1112520" y="4384787"/>
            <a:ext cx="6895628" cy="631340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lIns="91413" tIns="91413" rIns="91413" bIns="91413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0" marR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65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96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093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222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356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487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618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/>
            </a:endParaRPr>
          </a:p>
        </p:txBody>
      </p:sp>
      <p:sp>
        <p:nvSpPr>
          <p:cNvPr id="119" name="Rectangle 59"/>
          <p:cNvSpPr/>
          <p:nvPr/>
        </p:nvSpPr>
        <p:spPr>
          <a:xfrm>
            <a:off x="3437076" y="890173"/>
            <a:ext cx="416863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altLang="ko-KR" sz="1700" dirty="0">
                <a:latin typeface="+mn-lt"/>
              </a:rPr>
              <a:t>Network slicing</a:t>
            </a:r>
          </a:p>
          <a:p>
            <a:pPr marL="182880" indent="-18288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altLang="ko-KR" sz="1700" dirty="0">
                <a:latin typeface="+mn-lt"/>
              </a:rPr>
              <a:t>Differentiated traffic treatment for </a:t>
            </a:r>
            <a:r>
              <a:rPr lang="en-US" altLang="ko-KR" sz="1700" dirty="0" smtClean="0">
                <a:latin typeface="+mn-lt"/>
              </a:rPr>
              <a:t>  diverse </a:t>
            </a:r>
            <a:r>
              <a:rPr lang="en-US" altLang="ko-KR" sz="1700" dirty="0">
                <a:latin typeface="+mn-lt"/>
              </a:rPr>
              <a:t>devices, users, &amp; services</a:t>
            </a:r>
          </a:p>
          <a:p>
            <a:pPr marL="182880" indent="-18288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altLang="ko-KR" sz="1700" dirty="0">
                <a:latin typeface="+mn-lt"/>
              </a:rPr>
              <a:t>Mobile Virtual Network Operator (MVNO)</a:t>
            </a:r>
          </a:p>
        </p:txBody>
      </p:sp>
      <p:pic>
        <p:nvPicPr>
          <p:cNvPr id="12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197" y="945776"/>
            <a:ext cx="704685" cy="704685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1752000" y="16130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</a:p>
        </p:txBody>
      </p:sp>
      <p:sp>
        <p:nvSpPr>
          <p:cNvPr id="122" name="Rectangle 7"/>
          <p:cNvSpPr/>
          <p:nvPr/>
        </p:nvSpPr>
        <p:spPr>
          <a:xfrm>
            <a:off x="1193462" y="4486529"/>
            <a:ext cx="6814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480"/>
              </a:spcBef>
              <a:buClr>
                <a:srgbClr val="000000"/>
              </a:buClr>
              <a:buSzPct val="100000"/>
              <a:defRPr/>
            </a:pPr>
            <a:r>
              <a:rPr lang="en-US" altLang="ko-KR" sz="2400" b="1" dirty="0">
                <a:solidFill>
                  <a:schemeClr val="bg1"/>
                </a:solidFill>
                <a:sym typeface="Calibri"/>
              </a:rPr>
              <a:t>Dynamic &amp; Programmable End to End Slicing</a:t>
            </a:r>
            <a:endParaRPr lang="ko-KR" altLang="en-US" sz="2400" b="1" dirty="0">
              <a:solidFill>
                <a:schemeClr val="bg1"/>
              </a:solidFill>
              <a:sym typeface="Calibri"/>
            </a:endParaRPr>
          </a:p>
        </p:txBody>
      </p:sp>
      <p:pic>
        <p:nvPicPr>
          <p:cNvPr id="123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88" y="2333746"/>
            <a:ext cx="3300686" cy="1798387"/>
          </a:xfrm>
          <a:prstGeom prst="rect">
            <a:avLst/>
          </a:prstGeom>
        </p:spPr>
      </p:pic>
      <p:sp>
        <p:nvSpPr>
          <p:cNvPr id="124" name="Cross 40"/>
          <p:cNvSpPr/>
          <p:nvPr/>
        </p:nvSpPr>
        <p:spPr>
          <a:xfrm>
            <a:off x="4315760" y="2869255"/>
            <a:ext cx="568260" cy="589783"/>
          </a:xfrm>
          <a:prstGeom prst="plus">
            <a:avLst>
              <a:gd name="adj" fmla="val 3542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row: Down 42"/>
          <p:cNvSpPr/>
          <p:nvPr/>
        </p:nvSpPr>
        <p:spPr>
          <a:xfrm>
            <a:off x="2321772" y="2010653"/>
            <a:ext cx="498370" cy="337533"/>
          </a:xfrm>
          <a:prstGeom prst="downArrow">
            <a:avLst/>
          </a:prstGeom>
          <a:gradFill flip="none" rotWithShape="1">
            <a:gsLst>
              <a:gs pos="54000">
                <a:schemeClr val="bg1">
                  <a:lumMod val="75000"/>
                  <a:alpha val="94000"/>
                </a:schemeClr>
              </a:gs>
              <a:gs pos="28000">
                <a:schemeClr val="bg1">
                  <a:lumMod val="85000"/>
                  <a:alpha val="89000"/>
                </a:schemeClr>
              </a:gs>
              <a:gs pos="86000">
                <a:schemeClr val="bg1">
                  <a:lumMod val="6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Arrow: Down 43"/>
          <p:cNvSpPr/>
          <p:nvPr/>
        </p:nvSpPr>
        <p:spPr>
          <a:xfrm>
            <a:off x="6414919" y="2010653"/>
            <a:ext cx="498370" cy="337533"/>
          </a:xfrm>
          <a:prstGeom prst="downArrow">
            <a:avLst/>
          </a:prstGeom>
          <a:gradFill flip="none" rotWithShape="1">
            <a:gsLst>
              <a:gs pos="54000">
                <a:schemeClr val="bg1">
                  <a:lumMod val="75000"/>
                  <a:alpha val="94000"/>
                </a:schemeClr>
              </a:gs>
              <a:gs pos="28000">
                <a:schemeClr val="bg1">
                  <a:lumMod val="85000"/>
                  <a:alpha val="89000"/>
                </a:schemeClr>
              </a:gs>
              <a:gs pos="86000">
                <a:schemeClr val="bg1">
                  <a:lumMod val="6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44" y="4869656"/>
            <a:ext cx="452783" cy="273844"/>
          </a:xfrm>
          <a:prstGeom prst="rect">
            <a:avLst/>
          </a:prstGeom>
        </p:spPr>
        <p:txBody>
          <a:bodyPr/>
          <a:lstStyle/>
          <a:p>
            <a:fld id="{EB2E0DE6-AFBA-9749-B768-F702E93C15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44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1">
      <a:dk1>
        <a:srgbClr val="4B4B4B"/>
      </a:dk1>
      <a:lt1>
        <a:srgbClr val="FFFFFF"/>
      </a:lt1>
      <a:dk2>
        <a:srgbClr val="004B7D"/>
      </a:dk2>
      <a:lt2>
        <a:srgbClr val="00CCFF"/>
      </a:lt2>
      <a:accent1>
        <a:srgbClr val="4B87CC"/>
      </a:accent1>
      <a:accent2>
        <a:srgbClr val="AF3333"/>
      </a:accent2>
      <a:accent3>
        <a:srgbClr val="4B994B"/>
      </a:accent3>
      <a:accent4>
        <a:srgbClr val="664B97"/>
      </a:accent4>
      <a:accent5>
        <a:srgbClr val="FFAF00"/>
      </a:accent5>
      <a:accent6>
        <a:srgbClr val="971919"/>
      </a:accent6>
      <a:hlink>
        <a:srgbClr val="004B7D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 cap="rnd" cmpd="sng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2131</Words>
  <Application>Microsoft Macintosh PowerPoint</Application>
  <PresentationFormat>On-screen Show (16:9)</PresentationFormat>
  <Paragraphs>352</Paragraphs>
  <Slides>15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Mobile CORD (M-CORD) </vt:lpstr>
      <vt:lpstr>Mobile CORD (M-CORD) @ MWC 2017</vt:lpstr>
      <vt:lpstr>CORD (Central Office Re-Invented as Data Center) High Level Architecture</vt:lpstr>
      <vt:lpstr>Domains of Use: Residential, Mobile, Enterprise</vt:lpstr>
      <vt:lpstr>M-CORD POD + CORD Fabric</vt:lpstr>
      <vt:lpstr>MCORD Innovations: Programmable XPliant Fabric</vt:lpstr>
      <vt:lpstr>Cavium Xpliant Fabric Operation</vt:lpstr>
      <vt:lpstr>Cavium-XPliant CORD Fabric Value Proposition</vt:lpstr>
      <vt:lpstr>M-CORD Innovations: End to End Slicing</vt:lpstr>
      <vt:lpstr>M-CORD Innovations: End to End Slicing</vt:lpstr>
      <vt:lpstr>Additional Resources</vt:lpstr>
      <vt:lpstr>Cavium Fabric MWC Demo Topology Details</vt:lpstr>
      <vt:lpstr>Cavium CORD Programmable Pipeline </vt:lpstr>
      <vt:lpstr>PowerPoint Presentation</vt:lpstr>
      <vt:lpstr>Domains of 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One-line presentation title</dc:title>
  <dc:creator>Timon Sloane</dc:creator>
  <cp:lastModifiedBy>Albert Fishman</cp:lastModifiedBy>
  <cp:revision>32</cp:revision>
  <dcterms:created xsi:type="dcterms:W3CDTF">2017-06-27T20:45:43Z</dcterms:created>
  <dcterms:modified xsi:type="dcterms:W3CDTF">2017-09-07T18:16:59Z</dcterms:modified>
</cp:coreProperties>
</file>