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Shape 1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Shape 19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Many commited classes are coded and under test with the Adtran ONU device adapter or unit tests. </a:t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 Database implementation is currently just an in-memory dictionary. Persistent storage capabilities will be provided after brief comment period on this proposal.</a:t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 but MIB Reconciliation Task are currently coded and will be available in VOLTHA v1.3.0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800"/>
              <a:buNone/>
              <a:defRPr>
                <a:solidFill>
                  <a:srgbClr val="0B539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0" name="Shape 2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856928" y="194084"/>
            <a:ext cx="1134673" cy="2715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Shape 3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9" name="Shape 3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0" name="Shape 40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0" y="2602375"/>
            <a:ext cx="9144000" cy="2541000"/>
          </a:xfrm>
          <a:prstGeom prst="rect">
            <a:avLst/>
          </a:prstGeom>
          <a:gradFill>
            <a:gsLst>
              <a:gs pos="0">
                <a:srgbClr val="00D2E9"/>
              </a:gs>
              <a:gs pos="100000">
                <a:srgbClr val="045962"/>
              </a:gs>
            </a:gsLst>
            <a:lin ang="5400012" scaled="0"/>
          </a:gra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Shape 56"/>
          <p:cNvSpPr txBox="1"/>
          <p:nvPr>
            <p:ph type="ctrTitle"/>
          </p:nvPr>
        </p:nvSpPr>
        <p:spPr>
          <a:xfrm>
            <a:off x="352525" y="418000"/>
            <a:ext cx="8520600" cy="196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OpenOMCI</a:t>
            </a:r>
            <a:endParaRPr/>
          </a:p>
        </p:txBody>
      </p:sp>
      <p:sp>
        <p:nvSpPr>
          <p:cNvPr id="57" name="Shape 57"/>
          <p:cNvSpPr txBox="1"/>
          <p:nvPr>
            <p:ph idx="1" type="subTitle"/>
          </p:nvPr>
        </p:nvSpPr>
        <p:spPr>
          <a:xfrm>
            <a:off x="311700" y="2834125"/>
            <a:ext cx="8520600" cy="140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What’s Next</a:t>
            </a:r>
            <a:endParaRPr>
              <a:solidFill>
                <a:srgbClr val="FFFFFF"/>
              </a:solidFill>
            </a:endParaRPr>
          </a:p>
          <a:p>
            <a:pPr indent="0" lvl="0" mar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Shape 58"/>
          <p:cNvSpPr txBox="1"/>
          <p:nvPr/>
        </p:nvSpPr>
        <p:spPr>
          <a:xfrm>
            <a:off x="285750" y="4378100"/>
            <a:ext cx="2490000" cy="5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Voltha Lockdown Meeting</a:t>
            </a:r>
            <a:endParaRPr>
              <a:solidFill>
                <a:srgbClr val="FFFFFF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April 10</a:t>
            </a:r>
            <a:r>
              <a:rPr baseline="30000" lang="en">
                <a:solidFill>
                  <a:srgbClr val="FFFFFF"/>
                </a:solidFill>
              </a:rPr>
              <a:t>th</a:t>
            </a:r>
            <a:r>
              <a:rPr lang="en">
                <a:solidFill>
                  <a:srgbClr val="FFFFFF"/>
                </a:solidFill>
              </a:rPr>
              <a:t>, 2018 - Dallas, TX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59" name="Shape 59"/>
          <p:cNvSpPr txBox="1"/>
          <p:nvPr/>
        </p:nvSpPr>
        <p:spPr>
          <a:xfrm>
            <a:off x="7327450" y="4582200"/>
            <a:ext cx="1545600" cy="41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ADTRAN, Inc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OMCI State Machine</a:t>
            </a:r>
            <a:endParaRPr/>
          </a:p>
        </p:txBody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Initialization method will: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Register all known tasks. You can derive your own if you wish use customized tasks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Start/Stop method to control the state machine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Task start method to add or schedule a new task to be executed.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Responsible for ME database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Probably several additional methods to support task functionality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Reference T-REC-G.Imp984.4-2008120S!!MSW-E.doc (ITU)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 Database</a:t>
            </a:r>
            <a:endParaRPr/>
          </a:p>
        </p:txBody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 External DB to contain ME attribute values that were discovered during MIB Synchronization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Needed to allow for hitless recovery after an ONU Device Adapter container migration or restart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Leverage information in the EntityClass ME definition to create the storage attributes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Common OMCI CC class</a:t>
            </a:r>
            <a:endParaRPr/>
          </a:p>
        </p:txBody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311700" y="1152475"/>
            <a:ext cx="8520600" cy="79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a common class to handle all OMCI Tx and Rx tasks that can be used (and extended as needed) for all ONU Device Adapters to  .../voltha/extensions/omci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Shape 167"/>
          <p:cNvSpPr txBox="1"/>
          <p:nvPr/>
        </p:nvSpPr>
        <p:spPr>
          <a:xfrm>
            <a:off x="311700" y="2407350"/>
            <a:ext cx="7901100" cy="23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</a:pPr>
            <a:r>
              <a:rPr lang="en" sz="1600">
                <a:solidFill>
                  <a:schemeClr val="dk2"/>
                </a:solidFill>
              </a:rPr>
              <a:t>User settable timeout for OMCI responses</a:t>
            </a:r>
            <a:endParaRPr sz="1600">
              <a:solidFill>
                <a:schemeClr val="dk2"/>
              </a:solidFill>
            </a:endParaRPr>
          </a:p>
          <a:p>
            <a:pPr indent="-3302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</a:pPr>
            <a:r>
              <a:rPr lang="en" sz="1600">
                <a:solidFill>
                  <a:schemeClr val="dk2"/>
                </a:solidFill>
              </a:rPr>
              <a:t>Matches Rx TID to Tx TID</a:t>
            </a:r>
            <a:endParaRPr sz="1600">
              <a:solidFill>
                <a:schemeClr val="dk2"/>
              </a:solidFill>
            </a:endParaRPr>
          </a:p>
          <a:p>
            <a:pPr indent="-3302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</a:pPr>
            <a:r>
              <a:rPr lang="en" sz="1600">
                <a:solidFill>
                  <a:schemeClr val="dk2"/>
                </a:solidFill>
              </a:rPr>
              <a:t>Send() returns a deferred that fires on Rx</a:t>
            </a:r>
            <a:endParaRPr sz="1600">
              <a:solidFill>
                <a:schemeClr val="dk2"/>
              </a:solidFill>
            </a:endParaRPr>
          </a:p>
          <a:p>
            <a:pPr indent="-3302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</a:pPr>
            <a:r>
              <a:rPr lang="en" sz="1600">
                <a:solidFill>
                  <a:schemeClr val="dk2"/>
                </a:solidFill>
              </a:rPr>
              <a:t>Separate queues for autonomous messages</a:t>
            </a:r>
            <a:endParaRPr sz="1600">
              <a:solidFill>
                <a:schemeClr val="dk2"/>
              </a:solidFill>
            </a:endParaRPr>
          </a:p>
          <a:p>
            <a:pPr indent="-3302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</a:pPr>
            <a:r>
              <a:rPr lang="en" sz="1600">
                <a:solidFill>
                  <a:schemeClr val="dk2"/>
                </a:solidFill>
              </a:rPr>
              <a:t>Statistics to help in diagnosing issues</a:t>
            </a:r>
            <a:endParaRPr sz="1600">
              <a:solidFill>
                <a:schemeClr val="dk2"/>
              </a:solidFill>
            </a:endParaRPr>
          </a:p>
          <a:p>
            <a:pPr indent="0" lvl="0" marL="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2"/>
              </a:solidFill>
            </a:endParaRPr>
          </a:p>
          <a:p>
            <a:pPr indent="0" lvl="0" marL="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2"/>
              </a:solidFill>
            </a:endParaRPr>
          </a:p>
          <a:p>
            <a:pPr indent="0" lvl="0" marL="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2"/>
              </a:solidFill>
            </a:endParaRPr>
          </a:p>
          <a:p>
            <a:pPr indent="0" lvl="0" marL="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68" name="Shape 168"/>
          <p:cNvSpPr txBox="1"/>
          <p:nvPr/>
        </p:nvSpPr>
        <p:spPr>
          <a:xfrm>
            <a:off x="3338550" y="1912000"/>
            <a:ext cx="24669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2"/>
                </a:solidFill>
              </a:rPr>
              <a:t>Basic Requirements</a:t>
            </a:r>
            <a:r>
              <a:rPr lang="en" sz="1800">
                <a:solidFill>
                  <a:schemeClr val="dk2"/>
                </a:solidFill>
              </a:rPr>
              <a:t>: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MEFrame - ME Message Creation</a:t>
            </a:r>
            <a:endParaRPr/>
          </a:p>
        </p:txBody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x="252275" y="1182200"/>
            <a:ext cx="8520600" cy="84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An Python base-class that wraps message attributes and provides methods for generating proper ME actions (create, delete, get, set, …)</a:t>
            </a:r>
            <a:endParaRPr/>
          </a:p>
        </p:txBody>
      </p:sp>
      <p:sp>
        <p:nvSpPr>
          <p:cNvPr id="175" name="Shape 175"/>
          <p:cNvSpPr txBox="1"/>
          <p:nvPr/>
        </p:nvSpPr>
        <p:spPr>
          <a:xfrm>
            <a:off x="3338550" y="1912000"/>
            <a:ext cx="24669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1800">
                <a:solidFill>
                  <a:schemeClr val="dk2"/>
                </a:solidFill>
              </a:rPr>
              <a:t>Basic Requirements</a:t>
            </a:r>
            <a:r>
              <a:rPr lang="en" sz="1800">
                <a:solidFill>
                  <a:schemeClr val="dk2"/>
                </a:solidFill>
              </a:rPr>
              <a:t>:</a:t>
            </a:r>
            <a:endParaRPr/>
          </a:p>
        </p:txBody>
      </p:sp>
      <p:sp>
        <p:nvSpPr>
          <p:cNvPr id="176" name="Shape 176"/>
          <p:cNvSpPr txBox="1"/>
          <p:nvPr/>
        </p:nvSpPr>
        <p:spPr>
          <a:xfrm>
            <a:off x="311700" y="2407350"/>
            <a:ext cx="7901100" cy="23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</a:pPr>
            <a:r>
              <a:rPr lang="en" sz="1600">
                <a:solidFill>
                  <a:schemeClr val="dk2"/>
                </a:solidFill>
              </a:rPr>
              <a:t>Extensive checking of input parameters to validate data is correct during frame generation</a:t>
            </a:r>
            <a:endParaRPr sz="1600">
              <a:solidFill>
                <a:schemeClr val="dk2"/>
              </a:solidFill>
            </a:endParaRPr>
          </a:p>
          <a:p>
            <a:pPr indent="-3302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</a:pPr>
            <a:r>
              <a:rPr lang="en" sz="1600">
                <a:solidFill>
                  <a:schemeClr val="dk2"/>
                </a:solidFill>
              </a:rPr>
              <a:t>Flexible method to supply ME attributes to ME Frame initializer</a:t>
            </a:r>
            <a:endParaRPr sz="1600">
              <a:solidFill>
                <a:schemeClr val="dk2"/>
              </a:solidFill>
            </a:endParaRPr>
          </a:p>
          <a:p>
            <a:pPr indent="-3302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</a:pPr>
            <a:r>
              <a:rPr lang="en" sz="1600">
                <a:solidFill>
                  <a:schemeClr val="dk2"/>
                </a:solidFill>
              </a:rPr>
              <a:t>A majority of MEs can be coded in two lines or less</a:t>
            </a:r>
            <a:endParaRPr sz="1800">
              <a:solidFill>
                <a:schemeClr val="dk2"/>
              </a:solidFill>
            </a:endParaRPr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2"/>
              </a:solidFill>
            </a:endParaRPr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ONU MIB Synchronizer</a:t>
            </a:r>
            <a:endParaRPr/>
          </a:p>
        </p:txBody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Responsible for synchronizing the ONU Device Adapters MIB with that of the ONU Hardware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Performs ONT Bring up (MIB Reset, MIB upload, and MIB Download)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Monitors/sinks AVC notifications from the ONU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Maintains ONU Device Adapter MIB synchronization/resynchronization with that of the ONU Hardware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ONU Alarm Synchronizer</a:t>
            </a:r>
            <a:endParaRPr/>
          </a:p>
        </p:txBody>
      </p:sp>
      <p:sp>
        <p:nvSpPr>
          <p:cNvPr id="188" name="Shape 18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ONU Alarm Synchronizer is responsible for monitoring the alarm status of the ONU hardware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Monitor/sinks Alarm notifications from the ONU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Performs alarm audit and resynchronization as needed with the ONU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/>
          <p:nvPr>
            <p:ph type="title"/>
          </p:nvPr>
        </p:nvSpPr>
        <p:spPr>
          <a:xfrm>
            <a:off x="263350" y="3025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V1.3</a:t>
            </a:r>
            <a:r>
              <a:rPr lang="en"/>
              <a:t> OpenOMCI Framework</a:t>
            </a:r>
            <a:endParaRPr/>
          </a:p>
        </p:txBody>
      </p:sp>
      <p:sp>
        <p:nvSpPr>
          <p:cNvPr id="194" name="Shape 194"/>
          <p:cNvSpPr/>
          <p:nvPr/>
        </p:nvSpPr>
        <p:spPr>
          <a:xfrm>
            <a:off x="2775800" y="1150875"/>
            <a:ext cx="3627900" cy="497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Vendor ONU Device Adapter</a:t>
            </a:r>
            <a:endParaRPr/>
          </a:p>
        </p:txBody>
      </p:sp>
      <p:sp>
        <p:nvSpPr>
          <p:cNvPr id="195" name="Shape 195"/>
          <p:cNvSpPr/>
          <p:nvPr/>
        </p:nvSpPr>
        <p:spPr>
          <a:xfrm>
            <a:off x="2775800" y="3339475"/>
            <a:ext cx="1189200" cy="754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OMCI-CC</a:t>
            </a:r>
            <a:endParaRPr/>
          </a:p>
        </p:txBody>
      </p:sp>
      <p:sp>
        <p:nvSpPr>
          <p:cNvPr id="196" name="Shape 196"/>
          <p:cNvSpPr/>
          <p:nvPr/>
        </p:nvSpPr>
        <p:spPr>
          <a:xfrm>
            <a:off x="3667400" y="4375275"/>
            <a:ext cx="1189200" cy="3954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EntityClass</a:t>
            </a:r>
            <a:endParaRPr/>
          </a:p>
        </p:txBody>
      </p:sp>
      <p:sp>
        <p:nvSpPr>
          <p:cNvPr id="197" name="Shape 197"/>
          <p:cNvSpPr/>
          <p:nvPr/>
        </p:nvSpPr>
        <p:spPr>
          <a:xfrm>
            <a:off x="4553550" y="2620650"/>
            <a:ext cx="1189200" cy="453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MEFrame</a:t>
            </a:r>
            <a:endParaRPr/>
          </a:p>
        </p:txBody>
      </p:sp>
      <p:sp>
        <p:nvSpPr>
          <p:cNvPr id="198" name="Shape 198"/>
          <p:cNvSpPr/>
          <p:nvPr/>
        </p:nvSpPr>
        <p:spPr>
          <a:xfrm>
            <a:off x="4553600" y="3384350"/>
            <a:ext cx="1189200" cy="3954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OMCIFrame</a:t>
            </a:r>
            <a:endParaRPr sz="1200"/>
          </a:p>
        </p:txBody>
      </p:sp>
      <p:cxnSp>
        <p:nvCxnSpPr>
          <p:cNvPr id="199" name="Shape 199"/>
          <p:cNvCxnSpPr>
            <a:endCxn id="200" idx="0"/>
          </p:cNvCxnSpPr>
          <p:nvPr/>
        </p:nvCxnSpPr>
        <p:spPr>
          <a:xfrm flipH="1">
            <a:off x="3774400" y="1643375"/>
            <a:ext cx="480900" cy="473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201" name="Shape 201"/>
          <p:cNvCxnSpPr/>
          <p:nvPr/>
        </p:nvCxnSpPr>
        <p:spPr>
          <a:xfrm flipH="1">
            <a:off x="1898700" y="1000500"/>
            <a:ext cx="9600" cy="3693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2" name="Shape 202"/>
          <p:cNvSpPr txBox="1"/>
          <p:nvPr/>
        </p:nvSpPr>
        <p:spPr>
          <a:xfrm rot="5400000">
            <a:off x="1428650" y="2511450"/>
            <a:ext cx="1008000" cy="330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I-Adapter</a:t>
            </a:r>
            <a:endParaRPr/>
          </a:p>
        </p:txBody>
      </p:sp>
      <p:sp>
        <p:nvSpPr>
          <p:cNvPr id="200" name="Shape 200"/>
          <p:cNvSpPr/>
          <p:nvPr/>
        </p:nvSpPr>
        <p:spPr>
          <a:xfrm>
            <a:off x="3331300" y="2116775"/>
            <a:ext cx="886200" cy="754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Task Runner</a:t>
            </a:r>
            <a:endParaRPr/>
          </a:p>
        </p:txBody>
      </p:sp>
      <p:grpSp>
        <p:nvGrpSpPr>
          <p:cNvPr id="203" name="Shape 203"/>
          <p:cNvGrpSpPr/>
          <p:nvPr/>
        </p:nvGrpSpPr>
        <p:grpSpPr>
          <a:xfrm>
            <a:off x="5473100" y="1923863"/>
            <a:ext cx="929850" cy="555888"/>
            <a:chOff x="6876250" y="2716963"/>
            <a:chExt cx="929850" cy="555888"/>
          </a:xfrm>
        </p:grpSpPr>
        <p:sp>
          <p:nvSpPr>
            <p:cNvPr id="204" name="Shape 204"/>
            <p:cNvSpPr/>
            <p:nvPr/>
          </p:nvSpPr>
          <p:spPr>
            <a:xfrm>
              <a:off x="6971800" y="2775450"/>
              <a:ext cx="834300" cy="4974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" name="Shape 205"/>
            <p:cNvSpPr/>
            <p:nvPr/>
          </p:nvSpPr>
          <p:spPr>
            <a:xfrm>
              <a:off x="6876250" y="2716963"/>
              <a:ext cx="834300" cy="497400"/>
            </a:xfrm>
            <a:prstGeom prst="roundRect">
              <a:avLst>
                <a:gd fmla="val 16667" name="adj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OMCI Tasks</a:t>
              </a:r>
              <a:endParaRPr/>
            </a:p>
          </p:txBody>
        </p:sp>
      </p:grpSp>
      <p:cxnSp>
        <p:nvCxnSpPr>
          <p:cNvPr id="206" name="Shape 206"/>
          <p:cNvCxnSpPr>
            <a:stCxn id="200" idx="2"/>
          </p:cNvCxnSpPr>
          <p:nvPr/>
        </p:nvCxnSpPr>
        <p:spPr>
          <a:xfrm flipH="1">
            <a:off x="3722200" y="2870975"/>
            <a:ext cx="52200" cy="45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207" name="Shape 207"/>
          <p:cNvSpPr/>
          <p:nvPr/>
        </p:nvSpPr>
        <p:spPr>
          <a:xfrm>
            <a:off x="6452000" y="3717275"/>
            <a:ext cx="763800" cy="898500"/>
          </a:xfrm>
          <a:prstGeom prst="can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ME </a:t>
            </a:r>
            <a:r>
              <a:rPr lang="en" sz="1000"/>
              <a:t>Database</a:t>
            </a:r>
            <a:endParaRPr sz="1000"/>
          </a:p>
        </p:txBody>
      </p:sp>
      <p:cxnSp>
        <p:nvCxnSpPr>
          <p:cNvPr id="208" name="Shape 208"/>
          <p:cNvCxnSpPr>
            <a:stCxn id="205" idx="3"/>
            <a:endCxn id="207" idx="1"/>
          </p:cNvCxnSpPr>
          <p:nvPr/>
        </p:nvCxnSpPr>
        <p:spPr>
          <a:xfrm>
            <a:off x="6307400" y="2172563"/>
            <a:ext cx="526500" cy="15447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09" name="Shape 209"/>
          <p:cNvCxnSpPr>
            <a:stCxn id="194" idx="3"/>
            <a:endCxn id="207" idx="4"/>
          </p:cNvCxnSpPr>
          <p:nvPr/>
        </p:nvCxnSpPr>
        <p:spPr>
          <a:xfrm>
            <a:off x="6403700" y="1399575"/>
            <a:ext cx="812100" cy="2766900"/>
          </a:xfrm>
          <a:prstGeom prst="bentConnector3">
            <a:avLst>
              <a:gd fmla="val 129322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210" name="Shape 210"/>
          <p:cNvCxnSpPr>
            <a:endCxn id="207" idx="2"/>
          </p:cNvCxnSpPr>
          <p:nvPr/>
        </p:nvCxnSpPr>
        <p:spPr>
          <a:xfrm>
            <a:off x="3967400" y="3925325"/>
            <a:ext cx="2484600" cy="2412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211" name="Shape 211"/>
          <p:cNvCxnSpPr>
            <a:stCxn id="195" idx="3"/>
            <a:endCxn id="198" idx="1"/>
          </p:cNvCxnSpPr>
          <p:nvPr/>
        </p:nvCxnSpPr>
        <p:spPr>
          <a:xfrm flipH="1" rot="10800000">
            <a:off x="3965000" y="3582175"/>
            <a:ext cx="588600" cy="1344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212" name="Shape 212"/>
          <p:cNvCxnSpPr>
            <a:stCxn id="197" idx="0"/>
            <a:endCxn id="205" idx="1"/>
          </p:cNvCxnSpPr>
          <p:nvPr/>
        </p:nvCxnSpPr>
        <p:spPr>
          <a:xfrm rot="-5400000">
            <a:off x="5086500" y="2234100"/>
            <a:ext cx="448200" cy="3249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213" name="Shape 213"/>
          <p:cNvCxnSpPr>
            <a:stCxn id="196" idx="1"/>
            <a:endCxn id="195" idx="2"/>
          </p:cNvCxnSpPr>
          <p:nvPr/>
        </p:nvCxnSpPr>
        <p:spPr>
          <a:xfrm rot="10800000">
            <a:off x="3370400" y="4093575"/>
            <a:ext cx="297000" cy="4794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214" name="Shape 214"/>
          <p:cNvCxnSpPr>
            <a:stCxn id="197" idx="2"/>
            <a:endCxn id="198" idx="0"/>
          </p:cNvCxnSpPr>
          <p:nvPr/>
        </p:nvCxnSpPr>
        <p:spPr>
          <a:xfrm>
            <a:off x="5148150" y="3073650"/>
            <a:ext cx="0" cy="310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215" name="Shape 215"/>
          <p:cNvCxnSpPr>
            <a:stCxn id="205" idx="0"/>
            <a:endCxn id="194" idx="2"/>
          </p:cNvCxnSpPr>
          <p:nvPr/>
        </p:nvCxnSpPr>
        <p:spPr>
          <a:xfrm flipH="1" rot="5400000">
            <a:off x="5102150" y="1135763"/>
            <a:ext cx="275700" cy="1300500"/>
          </a:xfrm>
          <a:prstGeom prst="bentConnector3">
            <a:avLst>
              <a:gd fmla="val 4998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216" name="Shape 216"/>
          <p:cNvCxnSpPr/>
          <p:nvPr/>
        </p:nvCxnSpPr>
        <p:spPr>
          <a:xfrm flipH="1" rot="5400000">
            <a:off x="4112450" y="1914375"/>
            <a:ext cx="966600" cy="4446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217" name="Shape 217"/>
          <p:cNvCxnSpPr>
            <a:stCxn id="198" idx="2"/>
            <a:endCxn id="196" idx="0"/>
          </p:cNvCxnSpPr>
          <p:nvPr/>
        </p:nvCxnSpPr>
        <p:spPr>
          <a:xfrm flipH="1">
            <a:off x="4262000" y="3779750"/>
            <a:ext cx="886200" cy="595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218" name="Shape 218"/>
          <p:cNvSpPr/>
          <p:nvPr/>
        </p:nvSpPr>
        <p:spPr>
          <a:xfrm rot="-5400000">
            <a:off x="61373" y="2213225"/>
            <a:ext cx="1928100" cy="497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Vendor OLT DA</a:t>
            </a:r>
            <a:endParaRPr/>
          </a:p>
        </p:txBody>
      </p:sp>
      <p:cxnSp>
        <p:nvCxnSpPr>
          <p:cNvPr id="219" name="Shape 219"/>
          <p:cNvCxnSpPr/>
          <p:nvPr/>
        </p:nvCxnSpPr>
        <p:spPr>
          <a:xfrm flipH="1" rot="5400000">
            <a:off x="2291450" y="2484825"/>
            <a:ext cx="1653300" cy="96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0" name="Shape 220"/>
          <p:cNvCxnSpPr>
            <a:stCxn id="218" idx="2"/>
            <a:endCxn id="194" idx="1"/>
          </p:cNvCxnSpPr>
          <p:nvPr/>
        </p:nvCxnSpPr>
        <p:spPr>
          <a:xfrm flipH="1" rot="10800000">
            <a:off x="1274123" y="1399625"/>
            <a:ext cx="1501800" cy="1062300"/>
          </a:xfrm>
          <a:prstGeom prst="bentConnector3">
            <a:avLst>
              <a:gd fmla="val 23958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1" name="Shape 221"/>
          <p:cNvCxnSpPr>
            <a:stCxn id="194" idx="1"/>
          </p:cNvCxnSpPr>
          <p:nvPr/>
        </p:nvCxnSpPr>
        <p:spPr>
          <a:xfrm>
            <a:off x="2775800" y="1399575"/>
            <a:ext cx="134400" cy="1935900"/>
          </a:xfrm>
          <a:prstGeom prst="bentConnector4">
            <a:avLst>
              <a:gd fmla="val 99963" name="adj1"/>
              <a:gd fmla="val 56423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2" name="Shape 222"/>
          <p:cNvCxnSpPr>
            <a:endCxn id="218" idx="3"/>
          </p:cNvCxnSpPr>
          <p:nvPr/>
        </p:nvCxnSpPr>
        <p:spPr>
          <a:xfrm rot="10800000">
            <a:off x="1025423" y="1497875"/>
            <a:ext cx="2059800" cy="197400"/>
          </a:xfrm>
          <a:prstGeom prst="bentConnector4">
            <a:avLst>
              <a:gd fmla="val -1827" name="adj1"/>
              <a:gd fmla="val 220631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23" name="Shape 223"/>
          <p:cNvSpPr/>
          <p:nvPr/>
        </p:nvSpPr>
        <p:spPr>
          <a:xfrm>
            <a:off x="444750" y="3702925"/>
            <a:ext cx="1150500" cy="3954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OLT H/W</a:t>
            </a:r>
            <a:endParaRPr/>
          </a:p>
        </p:txBody>
      </p:sp>
      <p:sp>
        <p:nvSpPr>
          <p:cNvPr id="224" name="Shape 224"/>
          <p:cNvSpPr/>
          <p:nvPr/>
        </p:nvSpPr>
        <p:spPr>
          <a:xfrm>
            <a:off x="444750" y="4375275"/>
            <a:ext cx="1150500" cy="3954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ONU H/W</a:t>
            </a:r>
            <a:endParaRPr/>
          </a:p>
        </p:txBody>
      </p:sp>
      <p:cxnSp>
        <p:nvCxnSpPr>
          <p:cNvPr id="225" name="Shape 225"/>
          <p:cNvCxnSpPr>
            <a:stCxn id="218" idx="1"/>
            <a:endCxn id="223" idx="0"/>
          </p:cNvCxnSpPr>
          <p:nvPr/>
        </p:nvCxnSpPr>
        <p:spPr>
          <a:xfrm flipH="1">
            <a:off x="1020023" y="3425975"/>
            <a:ext cx="5400" cy="276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226" name="Shape 226"/>
          <p:cNvCxnSpPr>
            <a:stCxn id="223" idx="2"/>
            <a:endCxn id="224" idx="0"/>
          </p:cNvCxnSpPr>
          <p:nvPr/>
        </p:nvCxnSpPr>
        <p:spPr>
          <a:xfrm>
            <a:off x="1020000" y="4098325"/>
            <a:ext cx="0" cy="276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triangle"/>
            <a:tailEnd len="med" w="med" type="triangl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idx="4294967295" type="ctrTitle"/>
          </p:nvPr>
        </p:nvSpPr>
        <p:spPr>
          <a:xfrm>
            <a:off x="350375" y="415850"/>
            <a:ext cx="8520600" cy="72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Voltha V1.3 OpenOMCI Status</a:t>
            </a:r>
            <a:endParaRPr sz="3600"/>
          </a:p>
        </p:txBody>
      </p:sp>
      <p:sp>
        <p:nvSpPr>
          <p:cNvPr id="65" name="Shape 65"/>
          <p:cNvSpPr txBox="1"/>
          <p:nvPr/>
        </p:nvSpPr>
        <p:spPr>
          <a:xfrm>
            <a:off x="270700" y="1247300"/>
            <a:ext cx="4415100" cy="35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Completed Features (</a:t>
            </a:r>
            <a:r>
              <a:rPr b="1" lang="en">
                <a:solidFill>
                  <a:srgbClr val="0000FF"/>
                </a:solidFill>
              </a:rPr>
              <a:t>or in gerrit review</a:t>
            </a:r>
            <a:r>
              <a:rPr b="1" lang="en" sz="1800"/>
              <a:t>)</a:t>
            </a:r>
            <a:endParaRPr b="1" sz="18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OpenOMCI running as part of ONU Device Handler (ADTRAN ONU)</a:t>
            </a:r>
            <a:endParaRPr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OMCI Frame Generation (MEFrame)</a:t>
            </a:r>
            <a:endParaRPr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OMCI Communications Channel (OMCI_CC)</a:t>
            </a:r>
            <a:endParaRPr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OMCI Task Runner (both exclusive and shared OMCI_CC supported)</a:t>
            </a:r>
            <a:endParaRPr>
              <a:solidFill>
                <a:schemeClr val="dk1"/>
              </a:solidFill>
            </a:endParaRP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Char char="●"/>
            </a:pPr>
            <a:r>
              <a:rPr lang="en">
                <a:solidFill>
                  <a:srgbClr val="0000FF"/>
                </a:solidFill>
              </a:rPr>
              <a:t>External MIB Database (kv-store)</a:t>
            </a:r>
            <a:endParaRPr>
              <a:solidFill>
                <a:srgbClr val="0000FF"/>
              </a:solidFill>
            </a:endParaRP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MIB Synchronization State Machine</a:t>
            </a:r>
            <a:endParaRPr>
              <a:solidFill>
                <a:schemeClr val="dk1"/>
              </a:solidFill>
            </a:endParaRP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MIB Upload</a:t>
            </a:r>
            <a:endParaRPr>
              <a:solidFill>
                <a:schemeClr val="dk1"/>
              </a:solidFill>
            </a:endParaRP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MIB Audit </a:t>
            </a:r>
            <a:r>
              <a:rPr lang="en" sz="1000">
                <a:solidFill>
                  <a:schemeClr val="dk1"/>
                </a:solidFill>
              </a:rPr>
              <a:t>(stretch goal)</a:t>
            </a:r>
            <a:endParaRPr sz="1000">
              <a:solidFill>
                <a:schemeClr val="dk1"/>
              </a:solidFill>
            </a:endParaRP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Initial OMCI Tasks</a:t>
            </a:r>
            <a:endParaRPr>
              <a:solidFill>
                <a:schemeClr val="dk1"/>
              </a:solidFill>
            </a:endParaRP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MIB Synchronization</a:t>
            </a:r>
            <a:endParaRPr>
              <a:solidFill>
                <a:schemeClr val="dk1"/>
              </a:solidFill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</a:pPr>
            <a:r>
              <a:rPr lang="en">
                <a:solidFill>
                  <a:srgbClr val="0000FF"/>
                </a:solidFill>
              </a:rPr>
              <a:t>Documentation</a:t>
            </a:r>
            <a:endParaRPr>
              <a:solidFill>
                <a:srgbClr val="0000FF"/>
              </a:solidFill>
            </a:endParaRPr>
          </a:p>
        </p:txBody>
      </p:sp>
      <p:sp>
        <p:nvSpPr>
          <p:cNvPr id="66" name="Shape 66"/>
          <p:cNvSpPr txBox="1"/>
          <p:nvPr/>
        </p:nvSpPr>
        <p:spPr>
          <a:xfrm>
            <a:off x="4631075" y="1247300"/>
            <a:ext cx="4163700" cy="33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</a:rPr>
              <a:t>Open Features (not yet in progress)</a:t>
            </a:r>
            <a:endParaRPr b="1" sz="18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Initial OMCI Tasks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LC</a:t>
            </a:r>
            <a:r>
              <a:rPr lang="en">
                <a:solidFill>
                  <a:schemeClr val="dk1"/>
                </a:solidFill>
              </a:rPr>
              <a:t>I Service Instantiation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Performance Monitoring </a:t>
            </a:r>
            <a:r>
              <a:rPr lang="en" sz="1000"/>
              <a:t>(stretch goal)</a:t>
            </a:r>
            <a:endParaRPr sz="1000"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Alarm Synchronization (</a:t>
            </a:r>
            <a:r>
              <a:rPr lang="en" sz="1000"/>
              <a:t>stretch goal</a:t>
            </a:r>
            <a:r>
              <a:rPr lang="en"/>
              <a:t>)</a:t>
            </a:r>
            <a:endParaRPr/>
          </a:p>
          <a:p>
            <a:pPr indent="-317500" lvl="0" marL="457200" rtl="0">
              <a:spcBef>
                <a:spcPts val="10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ME Database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External key-value store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Simple API for ONU to request ME information.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idx="4294967295" type="ctrTitle"/>
          </p:nvPr>
        </p:nvSpPr>
        <p:spPr>
          <a:xfrm>
            <a:off x="350375" y="415850"/>
            <a:ext cx="8520600" cy="72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O</a:t>
            </a:r>
            <a:r>
              <a:rPr lang="en" sz="3600"/>
              <a:t>penOMCI Unit Test Coverage</a:t>
            </a:r>
            <a:endParaRPr sz="3600"/>
          </a:p>
        </p:txBody>
      </p:sp>
      <p:sp>
        <p:nvSpPr>
          <p:cNvPr id="72" name="Shape 72"/>
          <p:cNvSpPr txBox="1"/>
          <p:nvPr/>
        </p:nvSpPr>
        <p:spPr>
          <a:xfrm>
            <a:off x="211000" y="1140950"/>
            <a:ext cx="8295300" cy="371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Name                                            Stmts   Miss Branch BrPart  Cover</a:t>
            </a:r>
            <a:br>
              <a:rPr b="1"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---------------------------------------------------------------------------------</a:t>
            </a:r>
            <a:br>
              <a:rPr b="1"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voltha/extensions/omci/__init__.py                  0      0      0      0   100%</a:t>
            </a:r>
            <a:br>
              <a:rPr b="1"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voltha/extensions/omci/database/__init__.py         0      0      0      0   100%</a:t>
            </a:r>
            <a:br>
              <a:rPr b="1"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voltha/extensions/omci/database/mib_db_api.py      55     11      4      2    78%</a:t>
            </a:r>
            <a:br>
              <a:rPr b="1"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voltha/extensions/omci/database/mib_db_ext.py     366     40    124     15    89%</a:t>
            </a:r>
            <a:br>
              <a:rPr b="1"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voltha/extensions/omci/me_frame.py                103     16     30      8    76%</a:t>
            </a:r>
            <a:br>
              <a:rPr b="1"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voltha/extensions/omci/omci.py                      4      0      0      0   100%</a:t>
            </a:r>
            <a:br>
              <a:rPr b="1"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voltha/extensions/omci/omci_cc.py                 290    110     60      7    55%</a:t>
            </a:r>
            <a:br>
              <a:rPr b="1"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voltha/extensions/omci/omci_defs.py                67      0      6      0   100%</a:t>
            </a:r>
            <a:br>
              <a:rPr b="1"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voltha/extensions/omci/omci_entities.py           271     14    137     70    79%</a:t>
            </a:r>
            <a:br>
              <a:rPr b="1"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voltha/extensions/omci/omci_frame.py               24      1     32      1    96%</a:t>
            </a:r>
            <a:br>
              <a:rPr b="1"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voltha/extensions/omci/omci_me.py                 199     34    110     41    75%</a:t>
            </a:r>
            <a:br>
              <a:rPr b="1"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voltha/extensions/omci/omci_messages.py           165      2     18      0    99%</a:t>
            </a:r>
            <a:br>
              <a:rPr b="1"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voltha/extensions/omci/tasks/__init__.py            0      0      0      0   100%</a:t>
            </a:r>
            <a:br>
              <a:rPr b="1"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voltha/extensions/omci/tasks/task.py               40      2      2      0    95%</a:t>
            </a:r>
            <a:br>
              <a:rPr b="1"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voltha/extensions/omci/tasks/task_runner.py       120     15     43     11    84%</a:t>
            </a:r>
            <a:br>
              <a:rPr b="1"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---------------------------------------------------------------------------------</a:t>
            </a:r>
            <a:br>
              <a:rPr b="1"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TOTAL                                            1704    245    566    155    80%</a:t>
            </a:r>
            <a:br>
              <a:rPr b="1"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----------------------------------------------------------------------</a:t>
            </a:r>
            <a:br>
              <a:rPr b="1"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Ran 104 tests in 4.665s</a:t>
            </a:r>
            <a:br>
              <a:rPr b="1"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                                                      </a:t>
            </a:r>
            <a:endParaRPr b="1"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OpenOMCI Remaining Features - </a:t>
            </a:r>
            <a:r>
              <a:rPr lang="en" sz="1800"/>
              <a:t>Needs Prioritization</a:t>
            </a:r>
            <a:endParaRPr sz="1800"/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470875" y="1017725"/>
            <a:ext cx="3710400" cy="355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OMCI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>
                <a:solidFill>
                  <a:schemeClr val="dk1"/>
                </a:solidFill>
              </a:rPr>
              <a:t>State Machines</a:t>
            </a:r>
            <a:endParaRPr>
              <a:solidFill>
                <a:schemeClr val="dk1"/>
              </a:solidFill>
            </a:endParaRPr>
          </a:p>
          <a:p>
            <a:pPr indent="-317500" lvl="0" marL="457200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MIB Synchronization State Machine</a:t>
            </a:r>
            <a:endParaRPr sz="1400">
              <a:solidFill>
                <a:schemeClr val="dk1"/>
              </a:solidFill>
            </a:endParaRP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MIB Download re-sync/reconcile task </a:t>
            </a:r>
            <a:r>
              <a:rPr lang="en">
                <a:solidFill>
                  <a:schemeClr val="dk1"/>
                </a:solidFill>
              </a:rPr>
              <a:t>(</a:t>
            </a:r>
            <a:r>
              <a:rPr lang="en" sz="1000">
                <a:solidFill>
                  <a:schemeClr val="dk1"/>
                </a:solidFill>
              </a:rPr>
              <a:t>on MIB Data Sync Mismatch</a:t>
            </a:r>
            <a:r>
              <a:rPr lang="en">
                <a:solidFill>
                  <a:schemeClr val="dk1"/>
                </a:solidFill>
              </a:rPr>
              <a:t>)</a:t>
            </a:r>
            <a:endParaRPr>
              <a:solidFill>
                <a:schemeClr val="dk1"/>
              </a:solidFill>
            </a:endParaRP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Offline OMCI Provisioning</a:t>
            </a:r>
            <a:endParaRPr>
              <a:solidFill>
                <a:schemeClr val="dk1"/>
              </a:solidFill>
            </a:endParaRP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Software Download and Image Activation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Alarm Synchronization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Performance Monitoring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OMCI Test Services</a:t>
            </a:r>
            <a:endParaRPr sz="1200"/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4486100" y="1152475"/>
            <a:ext cx="4278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Other Features</a:t>
            </a:r>
            <a:endParaRPr>
              <a:solidFill>
                <a:schemeClr val="dk1"/>
              </a:solidFill>
            </a:endParaRPr>
          </a:p>
          <a:p>
            <a:pPr indent="-317500" lvl="0" marL="457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BroadCOM ONU Device Adapter support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Example OMCI Tasks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Containerized OpenOMCI?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Additional ME Frame support as needed by services supported for the VOLTHA v2.0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Improved External Database performance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CLI and/or NBI Support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Extended OMCI message formats and operations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Power Shedding Support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ONU Capability discovery </a:t>
            </a:r>
            <a:r>
              <a:rPr lang="en" sz="1200">
                <a:solidFill>
                  <a:schemeClr val="dk1"/>
                </a:solidFill>
              </a:rPr>
              <a:t>(support for OMCI specifications other than v3.0 of AT&amp;T OpenOMCI’s requirements)</a:t>
            </a:r>
            <a:endParaRPr sz="1200">
              <a:solidFill>
                <a:schemeClr val="dk1"/>
              </a:solidFill>
            </a:endParaRPr>
          </a:p>
          <a:p>
            <a: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Increased Unit Test Coverage</a:t>
            </a:r>
            <a:endParaRPr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Suggested OpenOMCI Features for VOLTHA v2.0</a:t>
            </a:r>
            <a:endParaRPr/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470875" y="1017725"/>
            <a:ext cx="3710400" cy="256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OMCI State Machines (ADTRAN)</a:t>
            </a:r>
            <a:endParaRPr>
              <a:solidFill>
                <a:schemeClr val="dk1"/>
              </a:solidFill>
            </a:endParaRPr>
          </a:p>
          <a:p>
            <a:pPr indent="-317500" lvl="0" marL="457200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MIB Synchronization State Machine</a:t>
            </a:r>
            <a:endParaRPr sz="1400">
              <a:solidFill>
                <a:schemeClr val="dk1"/>
              </a:solidFill>
            </a:endParaRP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MIB Download re-sync/reconcile task (</a:t>
            </a:r>
            <a:r>
              <a:rPr lang="en" sz="1000">
                <a:solidFill>
                  <a:schemeClr val="dk1"/>
                </a:solidFill>
              </a:rPr>
              <a:t>on MIB Data Sync Mismatch</a:t>
            </a:r>
            <a:r>
              <a:rPr lang="en">
                <a:solidFill>
                  <a:schemeClr val="dk1"/>
                </a:solidFill>
              </a:rPr>
              <a:t>)</a:t>
            </a:r>
            <a:endParaRPr>
              <a:solidFill>
                <a:schemeClr val="dk1"/>
              </a:solidFill>
            </a:endParaRP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Software Download and Image Activation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Alarm Synchronization </a:t>
            </a:r>
            <a:r>
              <a:rPr lang="en" sz="1200">
                <a:solidFill>
                  <a:schemeClr val="dk1"/>
                </a:solidFill>
              </a:rPr>
              <a:t>(stretch goal)</a:t>
            </a:r>
            <a:endParaRPr sz="1200"/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4486100" y="1152475"/>
            <a:ext cx="4278900" cy="199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Other Features (ADTRAN)</a:t>
            </a:r>
            <a:endParaRPr>
              <a:solidFill>
                <a:schemeClr val="dk1"/>
              </a:solidFill>
            </a:endParaRPr>
          </a:p>
          <a:p>
            <a:pPr indent="-317500" lvl="0" marL="457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Example OMCI Tasks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Additional ME Frame support as needed by services supported for VOLTHA v2.0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Improved External Database performance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Increased Unit Test Coverage</a:t>
            </a:r>
            <a:endParaRPr sz="1400">
              <a:solidFill>
                <a:schemeClr val="dk1"/>
              </a:solidFill>
            </a:endParaRPr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4553400" y="3392300"/>
            <a:ext cx="4278900" cy="151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66666"/>
                </a:solidFill>
              </a:rPr>
              <a:t>Other Features </a:t>
            </a:r>
            <a:r>
              <a:rPr lang="en" sz="1000">
                <a:solidFill>
                  <a:srgbClr val="666666"/>
                </a:solidFill>
              </a:rPr>
              <a:t>(help requested)</a:t>
            </a:r>
            <a:endParaRPr>
              <a:solidFill>
                <a:srgbClr val="666666"/>
              </a:solidFill>
            </a:endParaRPr>
          </a:p>
          <a:p>
            <a:pPr indent="-317500" lvl="0" marL="457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</a:pPr>
            <a:r>
              <a:rPr lang="en" sz="1400">
                <a:solidFill>
                  <a:srgbClr val="666666"/>
                </a:solidFill>
              </a:rPr>
              <a:t>BroadCOM ONU Device Adapter support</a:t>
            </a:r>
            <a:endParaRPr sz="1400">
              <a:solidFill>
                <a:srgbClr val="666666"/>
              </a:solidFill>
            </a:endParaRPr>
          </a:p>
          <a:p>
            <a: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</a:pPr>
            <a:r>
              <a:rPr lang="en" sz="1400">
                <a:solidFill>
                  <a:srgbClr val="666666"/>
                </a:solidFill>
              </a:rPr>
              <a:t>CLI / NBI Support</a:t>
            </a:r>
            <a:endParaRPr sz="1400">
              <a:solidFill>
                <a:srgbClr val="666666"/>
              </a:solidFill>
            </a:endParaRPr>
          </a:p>
          <a:p>
            <a: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</a:pPr>
            <a:r>
              <a:rPr lang="en" sz="1400">
                <a:solidFill>
                  <a:srgbClr val="666666"/>
                </a:solidFill>
              </a:rPr>
              <a:t>Additional ME Frame support as needed by services supported for the VOLTHA v2.0</a:t>
            </a:r>
            <a:endParaRPr sz="1400">
              <a:solidFill>
                <a:srgbClr val="666666"/>
              </a:solidFill>
            </a:endParaRPr>
          </a:p>
          <a:p>
            <a: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</a:pPr>
            <a:r>
              <a:rPr lang="en" sz="1400">
                <a:solidFill>
                  <a:srgbClr val="666666"/>
                </a:solidFill>
              </a:rPr>
              <a:t>NBI Support</a:t>
            </a:r>
            <a:endParaRPr sz="1400">
              <a:solidFill>
                <a:srgbClr val="666666"/>
              </a:solidFill>
            </a:endParaRPr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470875" y="3392300"/>
            <a:ext cx="3710400" cy="9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66666"/>
                </a:solidFill>
              </a:rPr>
              <a:t>OMCI State Machines </a:t>
            </a:r>
            <a:r>
              <a:rPr lang="en" sz="1000">
                <a:solidFill>
                  <a:srgbClr val="666666"/>
                </a:solidFill>
              </a:rPr>
              <a:t>(help requested)</a:t>
            </a:r>
            <a:endParaRPr sz="1000">
              <a:solidFill>
                <a:srgbClr val="666666"/>
              </a:solidFill>
            </a:endParaRPr>
          </a:p>
          <a:p>
            <a:pPr indent="-317500" lvl="0" marL="457200" rtl="0">
              <a:spcBef>
                <a:spcPts val="140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</a:pPr>
            <a:r>
              <a:rPr lang="en" sz="1400">
                <a:solidFill>
                  <a:srgbClr val="666666"/>
                </a:solidFill>
              </a:rPr>
              <a:t>Performance Monitoring</a:t>
            </a:r>
            <a:endParaRPr sz="1200">
              <a:solidFill>
                <a:srgbClr val="666666"/>
              </a:solidFill>
            </a:endParaRPr>
          </a:p>
        </p:txBody>
      </p:sp>
      <p:cxnSp>
        <p:nvCxnSpPr>
          <p:cNvPr id="89" name="Shape 89"/>
          <p:cNvCxnSpPr/>
          <p:nvPr/>
        </p:nvCxnSpPr>
        <p:spPr>
          <a:xfrm>
            <a:off x="370250" y="3332275"/>
            <a:ext cx="8335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311700" y="1227875"/>
            <a:ext cx="8520600" cy="223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 ?</a:t>
            </a:r>
            <a:endParaRPr/>
          </a:p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Comments?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/>
        </p:nvSpPr>
        <p:spPr>
          <a:xfrm>
            <a:off x="1962975" y="1422325"/>
            <a:ext cx="5923800" cy="3505800"/>
          </a:xfrm>
          <a:prstGeom prst="rect">
            <a:avLst/>
          </a:prstGeom>
          <a:solidFill>
            <a:srgbClr val="F1C23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OpenOMCI</a:t>
            </a:r>
            <a:endParaRPr/>
          </a:p>
        </p:txBody>
      </p:sp>
      <p:sp>
        <p:nvSpPr>
          <p:cNvPr id="100" name="Shape 100"/>
          <p:cNvSpPr txBox="1"/>
          <p:nvPr>
            <p:ph type="title"/>
          </p:nvPr>
        </p:nvSpPr>
        <p:spPr>
          <a:xfrm>
            <a:off x="246800" y="285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V1.3 OpenOMCI Framework  </a:t>
            </a:r>
            <a:r>
              <a:rPr lang="en" sz="1800"/>
              <a:t>(MIB DB related)</a:t>
            </a:r>
            <a:endParaRPr sz="1800"/>
          </a:p>
        </p:txBody>
      </p:sp>
      <p:sp>
        <p:nvSpPr>
          <p:cNvPr id="101" name="Shape 101"/>
          <p:cNvSpPr/>
          <p:nvPr/>
        </p:nvSpPr>
        <p:spPr>
          <a:xfrm>
            <a:off x="1906700" y="897250"/>
            <a:ext cx="1571100" cy="310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Vendor ONU Device Adapter</a:t>
            </a:r>
            <a:endParaRPr sz="800"/>
          </a:p>
        </p:txBody>
      </p:sp>
      <p:sp>
        <p:nvSpPr>
          <p:cNvPr id="102" name="Shape 102"/>
          <p:cNvSpPr/>
          <p:nvPr/>
        </p:nvSpPr>
        <p:spPr>
          <a:xfrm>
            <a:off x="3271538" y="3428575"/>
            <a:ext cx="1189200" cy="4794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MIB Sync StateMachine</a:t>
            </a:r>
            <a:endParaRPr sz="1200"/>
          </a:p>
        </p:txBody>
      </p:sp>
      <p:sp>
        <p:nvSpPr>
          <p:cNvPr id="103" name="Shape 103"/>
          <p:cNvSpPr/>
          <p:nvPr/>
        </p:nvSpPr>
        <p:spPr>
          <a:xfrm>
            <a:off x="3610450" y="4342300"/>
            <a:ext cx="1489200" cy="3108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OnuDeviceEntry</a:t>
            </a:r>
            <a:endParaRPr sz="1200"/>
          </a:p>
        </p:txBody>
      </p:sp>
      <p:sp>
        <p:nvSpPr>
          <p:cNvPr id="104" name="Shape 104"/>
          <p:cNvSpPr/>
          <p:nvPr/>
        </p:nvSpPr>
        <p:spPr>
          <a:xfrm>
            <a:off x="4736050" y="2855700"/>
            <a:ext cx="1122000" cy="2511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Task Runner</a:t>
            </a:r>
            <a:endParaRPr sz="1200"/>
          </a:p>
        </p:txBody>
      </p:sp>
      <p:sp>
        <p:nvSpPr>
          <p:cNvPr id="105" name="Shape 105"/>
          <p:cNvSpPr/>
          <p:nvPr/>
        </p:nvSpPr>
        <p:spPr>
          <a:xfrm>
            <a:off x="4525250" y="1829725"/>
            <a:ext cx="1189200" cy="3795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MIB Upload Task</a:t>
            </a:r>
            <a:endParaRPr sz="1000"/>
          </a:p>
        </p:txBody>
      </p:sp>
      <p:sp>
        <p:nvSpPr>
          <p:cNvPr id="106" name="Shape 106"/>
          <p:cNvSpPr/>
          <p:nvPr/>
        </p:nvSpPr>
        <p:spPr>
          <a:xfrm>
            <a:off x="6758650" y="3047650"/>
            <a:ext cx="763800" cy="898500"/>
          </a:xfrm>
          <a:prstGeom prst="can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ME </a:t>
            </a:r>
            <a:r>
              <a:rPr lang="en" sz="1000"/>
              <a:t>Database</a:t>
            </a:r>
            <a:endParaRPr sz="1000"/>
          </a:p>
        </p:txBody>
      </p:sp>
      <p:cxnSp>
        <p:nvCxnSpPr>
          <p:cNvPr id="107" name="Shape 107"/>
          <p:cNvCxnSpPr>
            <a:stCxn id="105" idx="1"/>
            <a:endCxn id="108" idx="3"/>
          </p:cNvCxnSpPr>
          <p:nvPr/>
        </p:nvCxnSpPr>
        <p:spPr>
          <a:xfrm flipH="1">
            <a:off x="4037450" y="2019475"/>
            <a:ext cx="487800" cy="111300"/>
          </a:xfrm>
          <a:prstGeom prst="bentConnector3">
            <a:avLst>
              <a:gd fmla="val 49987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109" name="Shape 109"/>
          <p:cNvCxnSpPr>
            <a:stCxn id="102" idx="3"/>
            <a:endCxn id="106" idx="2"/>
          </p:cNvCxnSpPr>
          <p:nvPr/>
        </p:nvCxnSpPr>
        <p:spPr>
          <a:xfrm flipH="1" rot="10800000">
            <a:off x="4460738" y="3496975"/>
            <a:ext cx="2298000" cy="171300"/>
          </a:xfrm>
          <a:prstGeom prst="bentConnector3">
            <a:avLst>
              <a:gd fmla="val 49998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110" name="Shape 110"/>
          <p:cNvCxnSpPr>
            <a:stCxn id="103" idx="0"/>
            <a:endCxn id="102" idx="2"/>
          </p:cNvCxnSpPr>
          <p:nvPr/>
        </p:nvCxnSpPr>
        <p:spPr>
          <a:xfrm flipH="1" rot="5400000">
            <a:off x="3893350" y="3880600"/>
            <a:ext cx="434400" cy="489000"/>
          </a:xfrm>
          <a:prstGeom prst="bentConnector3">
            <a:avLst>
              <a:gd fmla="val 49991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111" name="Shape 111"/>
          <p:cNvCxnSpPr>
            <a:stCxn id="103" idx="1"/>
            <a:endCxn id="112" idx="2"/>
          </p:cNvCxnSpPr>
          <p:nvPr/>
        </p:nvCxnSpPr>
        <p:spPr>
          <a:xfrm rot="10800000">
            <a:off x="2691550" y="3256300"/>
            <a:ext cx="918900" cy="12414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113" name="Shape 113"/>
          <p:cNvCxnSpPr/>
          <p:nvPr/>
        </p:nvCxnSpPr>
        <p:spPr>
          <a:xfrm flipH="1">
            <a:off x="1681088" y="1234750"/>
            <a:ext cx="9600" cy="3693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4" name="Shape 114"/>
          <p:cNvSpPr txBox="1"/>
          <p:nvPr/>
        </p:nvSpPr>
        <p:spPr>
          <a:xfrm rot="5400000">
            <a:off x="1200050" y="1825650"/>
            <a:ext cx="1008000" cy="330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I-Adapter</a:t>
            </a:r>
            <a:endParaRPr/>
          </a:p>
        </p:txBody>
      </p:sp>
      <p:sp>
        <p:nvSpPr>
          <p:cNvPr id="115" name="Shape 115"/>
          <p:cNvSpPr/>
          <p:nvPr/>
        </p:nvSpPr>
        <p:spPr>
          <a:xfrm rot="-5400000">
            <a:off x="-140251" y="2513950"/>
            <a:ext cx="1854900" cy="372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Vendor OLT DA</a:t>
            </a:r>
            <a:endParaRPr sz="800"/>
          </a:p>
        </p:txBody>
      </p:sp>
      <p:cxnSp>
        <p:nvCxnSpPr>
          <p:cNvPr id="116" name="Shape 116"/>
          <p:cNvCxnSpPr>
            <a:stCxn id="104" idx="2"/>
            <a:endCxn id="102" idx="0"/>
          </p:cNvCxnSpPr>
          <p:nvPr/>
        </p:nvCxnSpPr>
        <p:spPr>
          <a:xfrm rot="5400000">
            <a:off x="4420600" y="2552250"/>
            <a:ext cx="321900" cy="1431000"/>
          </a:xfrm>
          <a:prstGeom prst="bentConnector3">
            <a:avLst>
              <a:gd fmla="val 49981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117" name="Shape 117"/>
          <p:cNvCxnSpPr>
            <a:stCxn id="101" idx="3"/>
            <a:endCxn id="106" idx="1"/>
          </p:cNvCxnSpPr>
          <p:nvPr/>
        </p:nvCxnSpPr>
        <p:spPr>
          <a:xfrm>
            <a:off x="3477800" y="1052650"/>
            <a:ext cx="3662700" cy="19950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triangle"/>
            <a:tailEnd len="med" w="med" type="oval"/>
          </a:ln>
        </p:spPr>
      </p:cxnSp>
      <p:cxnSp>
        <p:nvCxnSpPr>
          <p:cNvPr id="118" name="Shape 118"/>
          <p:cNvCxnSpPr>
            <a:stCxn id="103" idx="3"/>
            <a:endCxn id="106" idx="3"/>
          </p:cNvCxnSpPr>
          <p:nvPr/>
        </p:nvCxnSpPr>
        <p:spPr>
          <a:xfrm flipH="1" rot="10800000">
            <a:off x="5099650" y="3946000"/>
            <a:ext cx="2040900" cy="5517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diamond"/>
            <a:tailEnd len="med" w="med" type="triangle"/>
          </a:ln>
        </p:spPr>
      </p:cxnSp>
      <p:cxnSp>
        <p:nvCxnSpPr>
          <p:cNvPr id="119" name="Shape 119"/>
          <p:cNvCxnSpPr>
            <a:stCxn id="105" idx="2"/>
            <a:endCxn id="104" idx="0"/>
          </p:cNvCxnSpPr>
          <p:nvPr/>
        </p:nvCxnSpPr>
        <p:spPr>
          <a:xfrm flipH="1" rot="-5400000">
            <a:off x="4885250" y="2443825"/>
            <a:ext cx="646500" cy="177300"/>
          </a:xfrm>
          <a:prstGeom prst="bentConnector3">
            <a:avLst>
              <a:gd fmla="val 49998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120" name="Shape 120"/>
          <p:cNvCxnSpPr>
            <a:stCxn id="115" idx="2"/>
            <a:endCxn id="108" idx="1"/>
          </p:cNvCxnSpPr>
          <p:nvPr/>
        </p:nvCxnSpPr>
        <p:spPr>
          <a:xfrm flipH="1" rot="10800000">
            <a:off x="973649" y="2130700"/>
            <a:ext cx="2177700" cy="569700"/>
          </a:xfrm>
          <a:prstGeom prst="bentConnector3">
            <a:avLst>
              <a:gd fmla="val 50001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121" name="Shape 121"/>
          <p:cNvSpPr/>
          <p:nvPr/>
        </p:nvSpPr>
        <p:spPr>
          <a:xfrm>
            <a:off x="5963000" y="1975225"/>
            <a:ext cx="763800" cy="433800"/>
          </a:xfrm>
          <a:prstGeom prst="roundRect">
            <a:avLst>
              <a:gd fmla="val 16667" name="adj"/>
            </a:avLst>
          </a:prstGeom>
          <a:solidFill>
            <a:srgbClr val="EFEFE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MIB</a:t>
            </a:r>
            <a:endParaRPr sz="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Resync Task</a:t>
            </a:r>
            <a:endParaRPr sz="800"/>
          </a:p>
        </p:txBody>
      </p:sp>
      <p:sp>
        <p:nvSpPr>
          <p:cNvPr id="122" name="Shape 122"/>
          <p:cNvSpPr/>
          <p:nvPr/>
        </p:nvSpPr>
        <p:spPr>
          <a:xfrm>
            <a:off x="8111425" y="3095575"/>
            <a:ext cx="886200" cy="4338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Stretch</a:t>
            </a:r>
            <a:endParaRPr sz="1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Goals</a:t>
            </a:r>
            <a:endParaRPr sz="1200"/>
          </a:p>
        </p:txBody>
      </p:sp>
      <p:sp>
        <p:nvSpPr>
          <p:cNvPr id="123" name="Shape 123"/>
          <p:cNvSpPr/>
          <p:nvPr/>
        </p:nvSpPr>
        <p:spPr>
          <a:xfrm>
            <a:off x="5963000" y="1560775"/>
            <a:ext cx="763800" cy="310800"/>
          </a:xfrm>
          <a:prstGeom prst="roundRect">
            <a:avLst>
              <a:gd fmla="val 16667" name="adj"/>
            </a:avLst>
          </a:prstGeom>
          <a:solidFill>
            <a:srgbClr val="EFEFE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MIB</a:t>
            </a:r>
            <a:endParaRPr sz="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Audit Task</a:t>
            </a:r>
            <a:endParaRPr sz="800"/>
          </a:p>
        </p:txBody>
      </p:sp>
      <p:sp>
        <p:nvSpPr>
          <p:cNvPr id="124" name="Shape 124"/>
          <p:cNvSpPr/>
          <p:nvPr/>
        </p:nvSpPr>
        <p:spPr>
          <a:xfrm>
            <a:off x="7959925" y="2374974"/>
            <a:ext cx="1189200" cy="633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VOLTHA v1.3.0 Commitments</a:t>
            </a:r>
            <a:endParaRPr sz="1200"/>
          </a:p>
        </p:txBody>
      </p:sp>
      <p:sp>
        <p:nvSpPr>
          <p:cNvPr id="125" name="Shape 125"/>
          <p:cNvSpPr/>
          <p:nvPr/>
        </p:nvSpPr>
        <p:spPr>
          <a:xfrm rot="4916959">
            <a:off x="2944748" y="2723649"/>
            <a:ext cx="1163163" cy="320277"/>
          </a:xfrm>
          <a:prstGeom prst="rightArrow">
            <a:avLst>
              <a:gd fmla="val 24233" name="adj1"/>
              <a:gd fmla="val 25451" name="adj2"/>
            </a:avLst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ME Events</a:t>
            </a:r>
            <a:endParaRPr sz="1000"/>
          </a:p>
        </p:txBody>
      </p:sp>
      <p:sp>
        <p:nvSpPr>
          <p:cNvPr id="126" name="Shape 126"/>
          <p:cNvSpPr/>
          <p:nvPr/>
        </p:nvSpPr>
        <p:spPr>
          <a:xfrm>
            <a:off x="8043175" y="3703675"/>
            <a:ext cx="1022700" cy="379500"/>
          </a:xfrm>
          <a:prstGeom prst="roundRect">
            <a:avLst>
              <a:gd fmla="val 16667" name="adj"/>
            </a:avLst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PUB/SUB Interface</a:t>
            </a:r>
            <a:endParaRPr sz="1000"/>
          </a:p>
        </p:txBody>
      </p:sp>
      <p:sp>
        <p:nvSpPr>
          <p:cNvPr id="108" name="Shape 108"/>
          <p:cNvSpPr/>
          <p:nvPr/>
        </p:nvSpPr>
        <p:spPr>
          <a:xfrm>
            <a:off x="3151375" y="1954225"/>
            <a:ext cx="886200" cy="3528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OMCI_CC</a:t>
            </a:r>
            <a:endParaRPr sz="1100"/>
          </a:p>
        </p:txBody>
      </p:sp>
      <p:sp>
        <p:nvSpPr>
          <p:cNvPr id="127" name="Shape 127"/>
          <p:cNvSpPr/>
          <p:nvPr/>
        </p:nvSpPr>
        <p:spPr>
          <a:xfrm>
            <a:off x="3859400" y="2551375"/>
            <a:ext cx="886200" cy="251100"/>
          </a:xfrm>
          <a:prstGeom prst="roundRect">
            <a:avLst>
              <a:gd fmla="val 16667" name="adj"/>
            </a:avLst>
          </a:prstGeom>
          <a:solidFill>
            <a:srgbClr val="EFEFE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Get MIB Data Sync Task</a:t>
            </a:r>
            <a:endParaRPr sz="800"/>
          </a:p>
        </p:txBody>
      </p:sp>
      <p:cxnSp>
        <p:nvCxnSpPr>
          <p:cNvPr id="128" name="Shape 128"/>
          <p:cNvCxnSpPr>
            <a:stCxn id="127" idx="2"/>
            <a:endCxn id="104" idx="1"/>
          </p:cNvCxnSpPr>
          <p:nvPr/>
        </p:nvCxnSpPr>
        <p:spPr>
          <a:xfrm flipH="1" rot="-5400000">
            <a:off x="4429850" y="2675125"/>
            <a:ext cx="178800" cy="4335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129" name="Shape 129"/>
          <p:cNvCxnSpPr>
            <a:stCxn id="108" idx="2"/>
            <a:endCxn id="127" idx="0"/>
          </p:cNvCxnSpPr>
          <p:nvPr/>
        </p:nvCxnSpPr>
        <p:spPr>
          <a:xfrm flipH="1" rot="-5400000">
            <a:off x="3826225" y="2075275"/>
            <a:ext cx="244500" cy="708000"/>
          </a:xfrm>
          <a:prstGeom prst="bentConnector3">
            <a:avLst>
              <a:gd fmla="val 49969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130" name="Shape 130"/>
          <p:cNvSpPr txBox="1"/>
          <p:nvPr/>
        </p:nvSpPr>
        <p:spPr>
          <a:xfrm>
            <a:off x="5886475" y="997825"/>
            <a:ext cx="1364700" cy="31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Query ME requests</a:t>
            </a:r>
            <a:endParaRPr sz="1000"/>
          </a:p>
        </p:txBody>
      </p:sp>
      <p:sp>
        <p:nvSpPr>
          <p:cNvPr id="131" name="Shape 131"/>
          <p:cNvSpPr txBox="1"/>
          <p:nvPr/>
        </p:nvSpPr>
        <p:spPr>
          <a:xfrm>
            <a:off x="4641850" y="3635200"/>
            <a:ext cx="1830000" cy="31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ME CRUD requests</a:t>
            </a:r>
            <a:endParaRPr sz="1000"/>
          </a:p>
        </p:txBody>
      </p:sp>
      <p:sp>
        <p:nvSpPr>
          <p:cNvPr id="132" name="Shape 132"/>
          <p:cNvSpPr txBox="1"/>
          <p:nvPr/>
        </p:nvSpPr>
        <p:spPr>
          <a:xfrm>
            <a:off x="5327650" y="4397200"/>
            <a:ext cx="1830000" cy="31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Start/Stop requests</a:t>
            </a:r>
            <a:endParaRPr sz="1000"/>
          </a:p>
        </p:txBody>
      </p:sp>
      <p:cxnSp>
        <p:nvCxnSpPr>
          <p:cNvPr id="133" name="Shape 133"/>
          <p:cNvCxnSpPr>
            <a:stCxn id="101" idx="2"/>
            <a:endCxn id="112" idx="0"/>
          </p:cNvCxnSpPr>
          <p:nvPr/>
        </p:nvCxnSpPr>
        <p:spPr>
          <a:xfrm rot="5400000">
            <a:off x="1865450" y="2034250"/>
            <a:ext cx="1653000" cy="600"/>
          </a:xfrm>
          <a:prstGeom prst="bentConnector3">
            <a:avLst>
              <a:gd fmla="val 49998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134" name="Shape 134"/>
          <p:cNvSpPr txBox="1"/>
          <p:nvPr/>
        </p:nvSpPr>
        <p:spPr>
          <a:xfrm>
            <a:off x="915875" y="2667943"/>
            <a:ext cx="1122000" cy="55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OMCI Rx/Tx</a:t>
            </a:r>
            <a:endParaRPr sz="1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Requests</a:t>
            </a:r>
            <a:endParaRPr sz="1000"/>
          </a:p>
        </p:txBody>
      </p:sp>
      <p:sp>
        <p:nvSpPr>
          <p:cNvPr id="135" name="Shape 135"/>
          <p:cNvSpPr/>
          <p:nvPr/>
        </p:nvSpPr>
        <p:spPr>
          <a:xfrm flipH="1" rot="5401517">
            <a:off x="1741383" y="2041675"/>
            <a:ext cx="1359600" cy="320400"/>
          </a:xfrm>
          <a:prstGeom prst="rightArrow">
            <a:avLst>
              <a:gd fmla="val 36038" name="adj1"/>
              <a:gd fmla="val 25451" name="adj2"/>
            </a:avLst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 OpenOMCI Events</a:t>
            </a:r>
            <a:endParaRPr sz="1000"/>
          </a:p>
        </p:txBody>
      </p:sp>
      <p:sp>
        <p:nvSpPr>
          <p:cNvPr id="112" name="Shape 112"/>
          <p:cNvSpPr/>
          <p:nvPr/>
        </p:nvSpPr>
        <p:spPr>
          <a:xfrm>
            <a:off x="2130650" y="2860975"/>
            <a:ext cx="1122000" cy="3954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OmciAdapterAgent</a:t>
            </a:r>
            <a:endParaRPr sz="1200"/>
          </a:p>
        </p:txBody>
      </p:sp>
      <p:sp>
        <p:nvSpPr>
          <p:cNvPr id="136" name="Shape 136"/>
          <p:cNvSpPr/>
          <p:nvPr/>
        </p:nvSpPr>
        <p:spPr>
          <a:xfrm>
            <a:off x="5963000" y="2508625"/>
            <a:ext cx="763800" cy="4338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MIB</a:t>
            </a:r>
            <a:endParaRPr sz="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Reconcile Task(s)</a:t>
            </a:r>
            <a:endParaRPr sz="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Base </a:t>
            </a:r>
            <a:r>
              <a:rPr lang="en"/>
              <a:t>Philosophy</a:t>
            </a:r>
            <a:r>
              <a:rPr lang="en"/>
              <a:t> &amp; Requirements</a:t>
            </a:r>
            <a:endParaRPr/>
          </a:p>
        </p:txBody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311700" y="1152475"/>
            <a:ext cx="8520600" cy="371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all applicable classes being proposed: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Make it easy for ONU Adapters to derive and overload functionality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Python classes for use in a vendor’s ONU Device Adaptor (not a separate docker container)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Additions/modifications to any existing classes should avoid breaking any existing functionality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Focus on needs of initial use cases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Clear documentation for each class and for a class’s methods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90%+ Unit test coverage goal for any new classes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Allow ONU Device Adapter access to some of the classes and class attributes (not all interactions go through the state machine)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title"/>
          </p:nvPr>
        </p:nvSpPr>
        <p:spPr>
          <a:xfrm>
            <a:off x="311700" y="87675"/>
            <a:ext cx="7550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ONU Task Runner </a:t>
            </a:r>
            <a:r>
              <a:rPr lang="en" sz="1200"/>
              <a:t>(Formerly ONU State Machine in previous presentations)</a:t>
            </a:r>
            <a:endParaRPr sz="1200"/>
          </a:p>
        </p:txBody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311700" y="660375"/>
            <a:ext cx="8520600" cy="434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the main interface from an ONU Device Adapter into the OpenOMCI Stack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Provides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Startup/Shutdown of OMCI Stack.  </a:t>
            </a:r>
            <a:r>
              <a:rPr lang="en" sz="1400"/>
              <a:t>Lifetime starts at ONU Activation completion.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 set of task classes responsible for various ONU OMCI Stack actions such as:</a:t>
            </a:r>
            <a:endParaRPr/>
          </a:p>
          <a:p>
            <a: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MIB Synchronization</a:t>
            </a:r>
            <a:endParaRPr/>
          </a:p>
          <a:p>
            <a: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ONU Physical and Software Capability Discovery</a:t>
            </a:r>
            <a:endParaRPr/>
          </a:p>
          <a:p>
            <a: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Alarm Synchronization</a:t>
            </a:r>
            <a:endParaRPr/>
          </a:p>
          <a:p>
            <a: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Various Service Instantiations (LCI, VoIP, Video, ...) - Based on required use cases</a:t>
            </a:r>
            <a:endParaRPr/>
          </a:p>
          <a:p>
            <a: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Software Image Download, Commit, and Activation</a:t>
            </a:r>
            <a:endParaRPr/>
          </a:p>
          <a:p>
            <a: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PM Statistics (and OLT time synch, but not Time of Day)</a:t>
            </a:r>
            <a:endParaRPr/>
          </a:p>
          <a:p>
            <a: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Others as needed (power shedding, ToD)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Each task runs to completion before next task handled.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Task queue has tasks in a defined priority so next highest runs when Stack is free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Each task (and main state machine) is a single class that can be overloaded as needed by an ONU DA to customize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