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4" r:id="rId3"/>
    <p:sldId id="286" r:id="rId4"/>
    <p:sldId id="313" r:id="rId5"/>
    <p:sldId id="296" r:id="rId6"/>
    <p:sldId id="314" r:id="rId7"/>
    <p:sldId id="315" r:id="rId8"/>
    <p:sldId id="31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40F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9" autoAdjust="0"/>
    <p:restoredTop sz="96395" autoAdjust="0"/>
  </p:normalViewPr>
  <p:slideViewPr>
    <p:cSldViewPr snapToGrid="0" snapToObjects="1">
      <p:cViewPr varScale="1">
        <p:scale>
          <a:sx n="125" d="100"/>
          <a:sy n="125" d="100"/>
        </p:scale>
        <p:origin x="168" y="17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8" d="100"/>
          <a:sy n="38" d="100"/>
        </p:scale>
        <p:origin x="-2362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4E17-89FA-43B4-9D9E-8201D1225162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2AA86-CD6C-41BB-B43E-672F6858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3F1F-062B-43D9-982B-38F005552877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F37C-4A4C-4661-8FBD-7E77654D1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7" y="0"/>
            <a:ext cx="12192002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39" y="1391890"/>
            <a:ext cx="5486400" cy="1371600"/>
          </a:xfrm>
        </p:spPr>
        <p:txBody>
          <a:bodyPr anchor="b"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0039" y="3653906"/>
            <a:ext cx="5486400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0039" y="2763490"/>
            <a:ext cx="5486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665512"/>
            <a:ext cx="1828800" cy="713823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320040" y="6469401"/>
            <a:ext cx="5029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448" y="5947410"/>
            <a:ext cx="2581377" cy="91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  <a:solidFill>
            <a:schemeClr val="tx1"/>
          </a:solidFill>
        </p:grpSpPr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448" y="5947410"/>
            <a:ext cx="2581377" cy="91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  <a:solidFill>
            <a:schemeClr val="tx1"/>
          </a:solidFill>
        </p:grpSpPr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8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448" y="5947410"/>
            <a:ext cx="2581377" cy="91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" y="274638"/>
            <a:ext cx="11558016" cy="850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39" y="1252728"/>
            <a:ext cx="5486400" cy="452596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655" y="1252728"/>
            <a:ext cx="5486400" cy="452596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  <a:solidFill>
            <a:schemeClr val="tx1"/>
          </a:solidFill>
        </p:grpSpPr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448" y="5947410"/>
            <a:ext cx="2581377" cy="91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  <a:solidFill>
            <a:schemeClr val="tx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448" y="5947410"/>
            <a:ext cx="2581377" cy="91059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  <a:solidFill>
            <a:schemeClr val="tx1"/>
          </a:solidFill>
        </p:grpSpPr>
        <p:sp>
          <p:nvSpPr>
            <p:cNvPr id="7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3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0" y="0"/>
            <a:ext cx="6460761" cy="6858000"/>
          </a:xfrm>
          <a:custGeom>
            <a:avLst/>
            <a:gdLst>
              <a:gd name="T0" fmla="*/ 1692 w 1902"/>
              <a:gd name="T1" fmla="*/ 1080 h 2160"/>
              <a:gd name="T2" fmla="*/ 1902 w 1902"/>
              <a:gd name="T3" fmla="*/ 0 h 2160"/>
              <a:gd name="T4" fmla="*/ 0 w 1902"/>
              <a:gd name="T5" fmla="*/ 0 h 2160"/>
              <a:gd name="T6" fmla="*/ 0 w 1902"/>
              <a:gd name="T7" fmla="*/ 2160 h 2160"/>
              <a:gd name="T8" fmla="*/ 1902 w 1902"/>
              <a:gd name="T9" fmla="*/ 2160 h 2160"/>
              <a:gd name="T10" fmla="*/ 1692 w 1902"/>
              <a:gd name="T11" fmla="*/ 108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2" h="2160">
                <a:moveTo>
                  <a:pt x="1692" y="1080"/>
                </a:moveTo>
                <a:cubicBezTo>
                  <a:pt x="1692" y="698"/>
                  <a:pt x="1767" y="334"/>
                  <a:pt x="190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902" y="2160"/>
                  <a:pt x="1902" y="2160"/>
                  <a:pt x="1902" y="2160"/>
                </a:cubicBezTo>
                <a:cubicBezTo>
                  <a:pt x="1767" y="1826"/>
                  <a:pt x="1692" y="1462"/>
                  <a:pt x="1692" y="108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2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48467"/>
            <a:ext cx="5760720" cy="1161067"/>
          </a:xfrm>
        </p:spPr>
        <p:txBody>
          <a:bodyPr anchor="ctr"/>
          <a:lstStyle>
            <a:lvl1pPr algn="ctr">
              <a:defRPr sz="2800" b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476" y="2784458"/>
            <a:ext cx="2930112" cy="1152687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320040" y="6469401"/>
            <a:ext cx="5029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"/>
            <a:ext cx="12188952" cy="685628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Ciena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 2016. All rights reserved. Confidential &amp; Proprietary.</a:t>
            </a:r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20"/>
            <a:ext cx="12188825" cy="63991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Ciena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 2016. All rights reserved. Confidential &amp; Proprietary.</a:t>
            </a:r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7"/>
            <a:ext cx="12188825" cy="63991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Ciena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 2016. All rights reserved. Confidential &amp; Proprietary.</a:t>
            </a: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1"/>
            <a:ext cx="12188825" cy="63991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2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19"/>
            <a:ext cx="12188825" cy="63991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9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30"/>
            <a:ext cx="12188825" cy="63991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20"/>
            <a:ext cx="12188825" cy="63991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008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-1" y="6400800"/>
            <a:ext cx="12188952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2743200"/>
            <a:ext cx="5486400" cy="1371600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" y="274320"/>
            <a:ext cx="5486400" cy="457200"/>
          </a:xfrm>
        </p:spPr>
        <p:txBody>
          <a:bodyPr anchor="t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0037" y="6465564"/>
            <a:ext cx="731840" cy="232483"/>
            <a:chOff x="468313" y="351632"/>
            <a:chExt cx="844550" cy="268288"/>
          </a:xfrm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1112517" y="6469401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Ciena Corporation 2016. All rights reserved. Confidential &amp; Proprietary.</a:t>
            </a: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033995" y="646940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39" y="274638"/>
            <a:ext cx="11558016" cy="850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8" y="1252728"/>
            <a:ext cx="11558016" cy="4526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37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0" r:id="rId10"/>
    <p:sldLayoutId id="2147483656" r:id="rId11"/>
    <p:sldLayoutId id="2147483652" r:id="rId12"/>
    <p:sldLayoutId id="2147483654" r:id="rId13"/>
    <p:sldLayoutId id="2147483655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Voltha</a:t>
            </a:r>
            <a:r>
              <a:rPr lang="en-US" dirty="0"/>
              <a:t> Cluster Deployment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Khenaidoo  Nursimulu</a:t>
            </a:r>
          </a:p>
          <a:p>
            <a:r>
              <a:rPr lang="en-US" dirty="0"/>
              <a:t>April 10, 2018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Release 1.3 Status Update</a:t>
            </a:r>
          </a:p>
        </p:txBody>
      </p:sp>
    </p:spTree>
    <p:extLst>
      <p:ext uri="{BB962C8B-B14F-4D97-AF65-F5344CB8AC3E}">
        <p14:creationId xmlns:p14="http://schemas.microsoft.com/office/powerpoint/2010/main" val="7016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E55E-3D3F-45F0-8CC7-0A0136FF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1188720"/>
            <a:ext cx="5486400" cy="514350"/>
          </a:xfrm>
        </p:spPr>
        <p:txBody>
          <a:bodyPr/>
          <a:lstStyle/>
          <a:p>
            <a:r>
              <a:rPr lang="en-US" dirty="0"/>
              <a:t>Contents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37B6-C600-41F4-B204-697D837FF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Voltha</a:t>
            </a:r>
            <a:r>
              <a:rPr lang="en-US" dirty="0"/>
              <a:t> Cluster Deployment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214C8-EC9F-2847-9568-C929AE343E96}"/>
              </a:ext>
            </a:extLst>
          </p:cNvPr>
          <p:cNvSpPr txBox="1"/>
          <p:nvPr/>
        </p:nvSpPr>
        <p:spPr>
          <a:xfrm>
            <a:off x="685800" y="1794510"/>
            <a:ext cx="63985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Voltha</a:t>
            </a:r>
            <a:r>
              <a:rPr lang="en-US" sz="2400" dirty="0"/>
              <a:t> 1.3 - </a:t>
            </a:r>
            <a:r>
              <a:rPr lang="en-US" sz="2400" dirty="0" err="1"/>
              <a:t>Voltha</a:t>
            </a:r>
            <a:r>
              <a:rPr lang="en-US" sz="2400" dirty="0"/>
              <a:t> Cluster Deployment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Deploying </a:t>
            </a:r>
            <a:r>
              <a:rPr lang="en-US" sz="2400" dirty="0" err="1"/>
              <a:t>Voltha</a:t>
            </a:r>
            <a:r>
              <a:rPr lang="en-US" sz="2400" dirty="0"/>
              <a:t> on Kubernetes Cluster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Kubernetes Playground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Deployment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Voltha</a:t>
            </a:r>
            <a:r>
              <a:rPr lang="en-US" sz="2400" dirty="0"/>
              <a:t> 2.0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Kubernetes Remaining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014-4D04-4223-8401-9A7C56E5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143094"/>
            <a:ext cx="11558016" cy="557765"/>
          </a:xfrm>
        </p:spPr>
        <p:txBody>
          <a:bodyPr/>
          <a:lstStyle/>
          <a:p>
            <a:r>
              <a:rPr lang="en-US" dirty="0" err="1"/>
              <a:t>Voltha</a:t>
            </a:r>
            <a:r>
              <a:rPr lang="en-US" dirty="0"/>
              <a:t> Cluster Deployment - Production 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6D6893B-19FD-5944-8215-5C70CE2B5517}"/>
              </a:ext>
            </a:extLst>
          </p:cNvPr>
          <p:cNvGrpSpPr/>
          <p:nvPr/>
        </p:nvGrpSpPr>
        <p:grpSpPr>
          <a:xfrm>
            <a:off x="1044287" y="850017"/>
            <a:ext cx="10386478" cy="5444476"/>
            <a:chOff x="628650" y="822308"/>
            <a:chExt cx="10386478" cy="5444476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BBA2695A-4933-0F4B-AD94-55C984F9BA52}"/>
                </a:ext>
              </a:extLst>
            </p:cNvPr>
            <p:cNvSpPr/>
            <p:nvPr/>
          </p:nvSpPr>
          <p:spPr>
            <a:xfrm>
              <a:off x="628650" y="1384141"/>
              <a:ext cx="3220254" cy="4640580"/>
            </a:xfrm>
            <a:prstGeom prst="roundRect">
              <a:avLst/>
            </a:prstGeom>
            <a:solidFill>
              <a:srgbClr val="E7A40F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9469F14B-E584-464C-B08C-6EA8DC131C11}"/>
                </a:ext>
              </a:extLst>
            </p:cNvPr>
            <p:cNvSpPr/>
            <p:nvPr/>
          </p:nvSpPr>
          <p:spPr>
            <a:xfrm>
              <a:off x="9212998" y="932068"/>
              <a:ext cx="1497330" cy="19775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Kubernetes Cluster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CC3B9F2-4972-754C-972C-385C2DD0E82A}"/>
                </a:ext>
              </a:extLst>
            </p:cNvPr>
            <p:cNvSpPr txBox="1"/>
            <p:nvPr/>
          </p:nvSpPr>
          <p:spPr>
            <a:xfrm>
              <a:off x="1198756" y="822308"/>
              <a:ext cx="2098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Pre-Installation Node</a:t>
              </a:r>
            </a:p>
            <a:p>
              <a:pPr algn="ctr"/>
              <a:r>
                <a:rPr lang="en-US" sz="1600" dirty="0"/>
                <a:t>(Internet access)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EBCBBC1-4ED6-D541-B278-E0C1D89EDDB0}"/>
                </a:ext>
              </a:extLst>
            </p:cNvPr>
            <p:cNvSpPr/>
            <p:nvPr/>
          </p:nvSpPr>
          <p:spPr>
            <a:xfrm>
              <a:off x="1390831" y="5021673"/>
              <a:ext cx="1714500" cy="73868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ea typeface="ＭＳ Ｐゴシック" pitchFamily="34" charset="-128"/>
                </a:rPr>
                <a:t>Voltha</a:t>
              </a:r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 VM</a:t>
              </a:r>
            </a:p>
            <a:p>
              <a:pPr marL="285750" indent="-285750" algn="ctr">
                <a:buFontTx/>
                <a:buChar char="-"/>
              </a:pPr>
              <a:endParaRPr lang="en-US" sz="14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A6D186EA-1418-6F4E-8B4E-52F5CC582723}"/>
                </a:ext>
              </a:extLst>
            </p:cNvPr>
            <p:cNvSpPr/>
            <p:nvPr/>
          </p:nvSpPr>
          <p:spPr>
            <a:xfrm>
              <a:off x="1390832" y="3631834"/>
              <a:ext cx="1714500" cy="71921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ea typeface="ＭＳ Ｐゴシック" pitchFamily="34" charset="-128"/>
                </a:rPr>
                <a:t>VInstaller</a:t>
              </a:r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 VM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270C9F7-3DFA-7D4D-B294-6DCFD43569DC}"/>
                </a:ext>
              </a:extLst>
            </p:cNvPr>
            <p:cNvSpPr txBox="1"/>
            <p:nvPr/>
          </p:nvSpPr>
          <p:spPr>
            <a:xfrm>
              <a:off x="921423" y="1530783"/>
              <a:ext cx="290594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Get </a:t>
              </a:r>
              <a:r>
                <a:rPr lang="en-US" sz="1400" dirty="0" err="1">
                  <a:solidFill>
                    <a:schemeClr val="bg1"/>
                  </a:solidFill>
                </a:rPr>
                <a:t>Voltha</a:t>
              </a:r>
              <a:r>
                <a:rPr lang="en-US" sz="1400" dirty="0">
                  <a:solidFill>
                    <a:schemeClr val="bg1"/>
                  </a:solidFill>
                </a:rPr>
                <a:t> Code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Create Installer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      (creates deployment tar)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Copy deployment tar to deployment server</a:t>
              </a:r>
            </a:p>
          </p:txBody>
        </p:sp>
        <p:sp>
          <p:nvSpPr>
            <p:cNvPr id="87" name="Curved Left Arrow 86">
              <a:extLst>
                <a:ext uri="{FF2B5EF4-FFF2-40B4-BE49-F238E27FC236}">
                  <a16:creationId xmlns:a16="http://schemas.microsoft.com/office/drawing/2014/main" id="{6503CB71-BC29-6A49-8F3F-85D819057B95}"/>
                </a:ext>
              </a:extLst>
            </p:cNvPr>
            <p:cNvSpPr/>
            <p:nvPr/>
          </p:nvSpPr>
          <p:spPr>
            <a:xfrm>
              <a:off x="3282890" y="2281520"/>
              <a:ext cx="509215" cy="1529269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88" name="Curved Left Arrow 87">
              <a:extLst>
                <a:ext uri="{FF2B5EF4-FFF2-40B4-BE49-F238E27FC236}">
                  <a16:creationId xmlns:a16="http://schemas.microsoft.com/office/drawing/2014/main" id="{42672432-86C8-A14B-B547-7DDA8EE73A48}"/>
                </a:ext>
              </a:extLst>
            </p:cNvPr>
            <p:cNvSpPr/>
            <p:nvPr/>
          </p:nvSpPr>
          <p:spPr>
            <a:xfrm>
              <a:off x="3126368" y="4207902"/>
              <a:ext cx="509215" cy="994759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D326936-C5FD-364E-8C6C-6004DD8E91E2}"/>
                </a:ext>
              </a:extLst>
            </p:cNvPr>
            <p:cNvSpPr txBox="1"/>
            <p:nvPr/>
          </p:nvSpPr>
          <p:spPr>
            <a:xfrm>
              <a:off x="1847287" y="4132073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Registry</a:t>
              </a:r>
            </a:p>
          </p:txBody>
        </p:sp>
        <p:sp>
          <p:nvSpPr>
            <p:cNvPr id="91" name="Curved Left Arrow 90">
              <a:extLst>
                <a:ext uri="{FF2B5EF4-FFF2-40B4-BE49-F238E27FC236}">
                  <a16:creationId xmlns:a16="http://schemas.microsoft.com/office/drawing/2014/main" id="{DC8527DB-A920-4444-B3C6-E6F09388DC24}"/>
                </a:ext>
              </a:extLst>
            </p:cNvPr>
            <p:cNvSpPr/>
            <p:nvPr/>
          </p:nvSpPr>
          <p:spPr>
            <a:xfrm rot="10800000">
              <a:off x="821981" y="4073470"/>
              <a:ext cx="569821" cy="1114414"/>
            </a:xfrm>
            <a:prstGeom prst="curvedLef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4E89C1E4-117B-F649-8193-B97E1BF89492}"/>
                </a:ext>
              </a:extLst>
            </p:cNvPr>
            <p:cNvSpPr/>
            <p:nvPr/>
          </p:nvSpPr>
          <p:spPr>
            <a:xfrm>
              <a:off x="4840720" y="2471250"/>
              <a:ext cx="2366010" cy="3040380"/>
            </a:xfrm>
            <a:prstGeom prst="roundRect">
              <a:avLst/>
            </a:prstGeom>
            <a:solidFill>
              <a:srgbClr val="E7A40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A5A254C5-BB97-DA49-91EB-002677490A7A}"/>
                </a:ext>
              </a:extLst>
            </p:cNvPr>
            <p:cNvSpPr/>
            <p:nvPr/>
          </p:nvSpPr>
          <p:spPr>
            <a:xfrm>
              <a:off x="9365398" y="1084468"/>
              <a:ext cx="1497330" cy="19775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Kubernetes Cluster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65064919-729E-324D-ABC5-783C76DB55B9}"/>
                </a:ext>
              </a:extLst>
            </p:cNvPr>
            <p:cNvSpPr/>
            <p:nvPr/>
          </p:nvSpPr>
          <p:spPr>
            <a:xfrm>
              <a:off x="9517798" y="1236868"/>
              <a:ext cx="1497330" cy="19775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Kubernetes Cluster</a:t>
              </a: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F2E411CB-BD41-6B45-9A2E-9882017D9C45}"/>
                </a:ext>
              </a:extLst>
            </p:cNvPr>
            <p:cNvSpPr/>
            <p:nvPr/>
          </p:nvSpPr>
          <p:spPr>
            <a:xfrm>
              <a:off x="9212998" y="3984473"/>
              <a:ext cx="1497330" cy="197751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Kubernetes Cluster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7E08E8F6-49BF-D044-8A41-9B3C3C6B1EBC}"/>
                </a:ext>
              </a:extLst>
            </p:cNvPr>
            <p:cNvSpPr/>
            <p:nvPr/>
          </p:nvSpPr>
          <p:spPr>
            <a:xfrm>
              <a:off x="9365398" y="4136873"/>
              <a:ext cx="1497330" cy="197751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Kubernetes Cluster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5D54235E-5BD1-8140-A23E-4987C1A5713F}"/>
                </a:ext>
              </a:extLst>
            </p:cNvPr>
            <p:cNvSpPr/>
            <p:nvPr/>
          </p:nvSpPr>
          <p:spPr>
            <a:xfrm>
              <a:off x="9517798" y="4289273"/>
              <a:ext cx="1497330" cy="197751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Docker Swarm Cluster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56B7591-8720-7D45-84BA-A7A576C0F118}"/>
                </a:ext>
              </a:extLst>
            </p:cNvPr>
            <p:cNvSpPr txBox="1"/>
            <p:nvPr/>
          </p:nvSpPr>
          <p:spPr>
            <a:xfrm>
              <a:off x="5118720" y="1855668"/>
              <a:ext cx="17860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Deployment Node</a:t>
              </a:r>
            </a:p>
            <a:p>
              <a:pPr algn="ctr"/>
              <a:r>
                <a:rPr lang="en-US" sz="1400" dirty="0"/>
                <a:t>(No internet access)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E0EFECC2-CC3E-3F4B-9909-754340D2776A}"/>
                </a:ext>
              </a:extLst>
            </p:cNvPr>
            <p:cNvSpPr/>
            <p:nvPr/>
          </p:nvSpPr>
          <p:spPr>
            <a:xfrm>
              <a:off x="5091904" y="3559042"/>
              <a:ext cx="1839698" cy="171898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ea typeface="ＭＳ Ｐゴシック" pitchFamily="34" charset="-128"/>
                </a:rPr>
                <a:t>VInstaller</a:t>
              </a:r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 VM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Adjust install configuration (user, </a:t>
              </a:r>
              <a:r>
                <a:rPr lang="en-US" sz="1200" dirty="0" err="1">
                  <a:solidFill>
                    <a:schemeClr val="bg1"/>
                  </a:solidFill>
                  <a:ea typeface="ＭＳ Ｐゴシック" pitchFamily="34" charset="-128"/>
                </a:rPr>
                <a:t>Ips</a:t>
              </a: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, cluster type, cluster subnets)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chemeClr val="bg1"/>
                  </a:solidFill>
                  <a:ea typeface="ＭＳ Ｐゴシック" pitchFamily="34" charset="-128"/>
                </a:rPr>
                <a:t>Installer.sh</a:t>
              </a:r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marL="285750" indent="-285750" algn="ctr">
                <a:buFontTx/>
                <a:buChar char="-"/>
              </a:pPr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A1A3D2B-9E19-2D4C-8B31-2DF81095125F}"/>
                </a:ext>
              </a:extLst>
            </p:cNvPr>
            <p:cNvSpPr txBox="1"/>
            <p:nvPr/>
          </p:nvSpPr>
          <p:spPr>
            <a:xfrm>
              <a:off x="2404727" y="4529186"/>
              <a:ext cx="1202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Launch + Build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6650AFE-522D-4A4D-BC05-D3DE6E887FAD}"/>
                </a:ext>
              </a:extLst>
            </p:cNvPr>
            <p:cNvSpPr txBox="1"/>
            <p:nvPr/>
          </p:nvSpPr>
          <p:spPr>
            <a:xfrm>
              <a:off x="846451" y="4550491"/>
              <a:ext cx="1088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Copy Images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EFEEBA5-45AF-5849-9FA0-D53164601323}"/>
                </a:ext>
              </a:extLst>
            </p:cNvPr>
            <p:cNvSpPr txBox="1"/>
            <p:nvPr/>
          </p:nvSpPr>
          <p:spPr>
            <a:xfrm>
              <a:off x="5028636" y="2676464"/>
              <a:ext cx="29059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Get Deployment tar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Launch Installer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6" name="Right Arrow 105">
              <a:extLst>
                <a:ext uri="{FF2B5EF4-FFF2-40B4-BE49-F238E27FC236}">
                  <a16:creationId xmlns:a16="http://schemas.microsoft.com/office/drawing/2014/main" id="{4F6EF204-2FFF-2146-B67C-8820F7BF0B3D}"/>
                </a:ext>
              </a:extLst>
            </p:cNvPr>
            <p:cNvSpPr/>
            <p:nvPr/>
          </p:nvSpPr>
          <p:spPr>
            <a:xfrm>
              <a:off x="3297407" y="2800350"/>
              <a:ext cx="1731229" cy="12972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1737F9A-D25E-E446-A14B-A1981585D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120" y="2930070"/>
              <a:ext cx="2324557" cy="20916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CEEE825-3E54-0A41-B783-4DA1CC1B3ADE}"/>
                </a:ext>
              </a:extLst>
            </p:cNvPr>
            <p:cNvCxnSpPr>
              <a:cxnSpLocks/>
            </p:cNvCxnSpPr>
            <p:nvPr/>
          </p:nvCxnSpPr>
          <p:spPr>
            <a:xfrm>
              <a:off x="6675120" y="5021673"/>
              <a:ext cx="2385478" cy="1890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7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014-4D04-4223-8401-9A7C56E5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143094"/>
            <a:ext cx="11558016" cy="557765"/>
          </a:xfrm>
        </p:spPr>
        <p:txBody>
          <a:bodyPr/>
          <a:lstStyle/>
          <a:p>
            <a:r>
              <a:rPr lang="en-US" dirty="0"/>
              <a:t>Deploying </a:t>
            </a:r>
            <a:r>
              <a:rPr lang="en-US" dirty="0" err="1"/>
              <a:t>Voltha</a:t>
            </a:r>
            <a:r>
              <a:rPr lang="en-US" dirty="0"/>
              <a:t> on K8S Cluster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0578CC-21AA-974E-BB33-B8F568BDA2FC}"/>
              </a:ext>
            </a:extLst>
          </p:cNvPr>
          <p:cNvGrpSpPr/>
          <p:nvPr/>
        </p:nvGrpSpPr>
        <p:grpSpPr>
          <a:xfrm>
            <a:off x="423449" y="836113"/>
            <a:ext cx="11247120" cy="5244647"/>
            <a:chOff x="423449" y="836113"/>
            <a:chExt cx="11247120" cy="5244647"/>
          </a:xfrm>
        </p:grpSpPr>
        <p:sp>
          <p:nvSpPr>
            <p:cNvPr id="48" name="Left-Right Arrow 47">
              <a:extLst>
                <a:ext uri="{FF2B5EF4-FFF2-40B4-BE49-F238E27FC236}">
                  <a16:creationId xmlns:a16="http://schemas.microsoft.com/office/drawing/2014/main" id="{B14B1316-324D-B548-8B36-A267C2B0BD68}"/>
                </a:ext>
              </a:extLst>
            </p:cNvPr>
            <p:cNvSpPr/>
            <p:nvPr/>
          </p:nvSpPr>
          <p:spPr>
            <a:xfrm>
              <a:off x="423449" y="2337358"/>
              <a:ext cx="11247120" cy="395174"/>
            </a:xfrm>
            <a:prstGeom prst="leftRightArrow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Plugin Network (</a:t>
              </a:r>
              <a:r>
                <a:rPr lang="en-US" sz="1200" b="1" dirty="0">
                  <a:solidFill>
                    <a:schemeClr val="bg1"/>
                  </a:solidFill>
                  <a:ea typeface="ＭＳ Ｐゴシック" pitchFamily="34" charset="-128"/>
                </a:rPr>
                <a:t>Calico</a:t>
              </a: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)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7BA401F-2471-D945-8B6E-0C8E406BBCAD}"/>
                </a:ext>
              </a:extLst>
            </p:cNvPr>
            <p:cNvGrpSpPr/>
            <p:nvPr/>
          </p:nvGrpSpPr>
          <p:grpSpPr>
            <a:xfrm>
              <a:off x="976502" y="836113"/>
              <a:ext cx="10176510" cy="5244647"/>
              <a:chOff x="1245870" y="1179013"/>
              <a:chExt cx="10176510" cy="5244647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F04FFDC-223B-7844-8F91-4165EC85CB11}"/>
                  </a:ext>
                </a:extLst>
              </p:cNvPr>
              <p:cNvSpPr/>
              <p:nvPr/>
            </p:nvSpPr>
            <p:spPr>
              <a:xfrm>
                <a:off x="1245870" y="1520190"/>
                <a:ext cx="2697480" cy="490347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1078546-66A2-6C44-88E4-ED3E241D3A15}"/>
                  </a:ext>
                </a:extLst>
              </p:cNvPr>
              <p:cNvSpPr/>
              <p:nvPr/>
            </p:nvSpPr>
            <p:spPr>
              <a:xfrm>
                <a:off x="4985385" y="1520190"/>
                <a:ext cx="2697480" cy="490347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0E566A3-52D5-2843-81F2-8A1B90A54BC9}"/>
                  </a:ext>
                </a:extLst>
              </p:cNvPr>
              <p:cNvSpPr/>
              <p:nvPr/>
            </p:nvSpPr>
            <p:spPr>
              <a:xfrm>
                <a:off x="8724900" y="1520190"/>
                <a:ext cx="2697480" cy="490347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CA84690-E26A-C344-A4BA-B97DB347979F}"/>
                  </a:ext>
                </a:extLst>
              </p:cNvPr>
              <p:cNvGrpSpPr/>
              <p:nvPr/>
            </p:nvGrpSpPr>
            <p:grpSpPr>
              <a:xfrm>
                <a:off x="1516761" y="4239676"/>
                <a:ext cx="2155697" cy="2103974"/>
                <a:chOff x="1516761" y="4239676"/>
                <a:chExt cx="2155697" cy="210397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60620CE-53C9-1F48-910C-BF412210C634}"/>
                    </a:ext>
                  </a:extLst>
                </p:cNvPr>
                <p:cNvSpPr/>
                <p:nvPr/>
              </p:nvSpPr>
              <p:spPr>
                <a:xfrm>
                  <a:off x="1516761" y="4503420"/>
                  <a:ext cx="2155697" cy="184023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3A86EB-01E4-7B48-9528-83637F4E8B96}"/>
                    </a:ext>
                  </a:extLst>
                </p:cNvPr>
                <p:cNvSpPr txBox="1"/>
                <p:nvPr/>
              </p:nvSpPr>
              <p:spPr>
                <a:xfrm>
                  <a:off x="1786823" y="4239676"/>
                  <a:ext cx="15279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ea typeface="ＭＳ Ｐゴシック" pitchFamily="34" charset="-128"/>
                    </a:rPr>
                    <a:t>Master Replica 1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0488825-137E-BE47-B39B-5AB95A1CB264}"/>
                    </a:ext>
                  </a:extLst>
                </p:cNvPr>
                <p:cNvSpPr/>
                <p:nvPr/>
              </p:nvSpPr>
              <p:spPr>
                <a:xfrm>
                  <a:off x="1662445" y="4557117"/>
                  <a:ext cx="1864329" cy="6549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DC12BFC-7E6B-2B40-A3C0-DD5ADA0FE25D}"/>
                    </a:ext>
                  </a:extLst>
                </p:cNvPr>
                <p:cNvSpPr txBox="1"/>
                <p:nvPr/>
              </p:nvSpPr>
              <p:spPr>
                <a:xfrm>
                  <a:off x="2099408" y="4554937"/>
                  <a:ext cx="9028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API server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C0DEF10-28B1-A547-96E2-D2C7B3C0B993}"/>
                    </a:ext>
                  </a:extLst>
                </p:cNvPr>
                <p:cNvSpPr/>
                <p:nvPr/>
              </p:nvSpPr>
              <p:spPr>
                <a:xfrm>
                  <a:off x="1786823" y="4827383"/>
                  <a:ext cx="1580079" cy="2971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tx1"/>
                      </a:solidFill>
                      <a:ea typeface="ＭＳ Ｐゴシック" pitchFamily="34" charset="-128"/>
                    </a:rPr>
                    <a:t>etcd</a:t>
                  </a:r>
                  <a:endParaRPr lang="en-US" sz="12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3C8BB73-6D20-3146-B94B-2A85AC762002}"/>
                    </a:ext>
                  </a:extLst>
                </p:cNvPr>
                <p:cNvSpPr/>
                <p:nvPr/>
              </p:nvSpPr>
              <p:spPr>
                <a:xfrm>
                  <a:off x="1652208" y="5265730"/>
                  <a:ext cx="1874566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scheduler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A1DAD4-950B-334D-B0C4-FDB353F0B0A2}"/>
                    </a:ext>
                  </a:extLst>
                </p:cNvPr>
                <p:cNvSpPr/>
                <p:nvPr/>
              </p:nvSpPr>
              <p:spPr>
                <a:xfrm>
                  <a:off x="1652207" y="5607195"/>
                  <a:ext cx="1874567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controller manager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DB864A6-DE97-1240-95DD-35C09C3C59AC}"/>
                    </a:ext>
                  </a:extLst>
                </p:cNvPr>
                <p:cNvSpPr/>
                <p:nvPr/>
              </p:nvSpPr>
              <p:spPr>
                <a:xfrm>
                  <a:off x="1662445" y="5947410"/>
                  <a:ext cx="1864329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Other k8s processes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9195E6E-9E6A-FC4A-AE98-1E62FFF0FD39}"/>
                  </a:ext>
                </a:extLst>
              </p:cNvPr>
              <p:cNvGrpSpPr/>
              <p:nvPr/>
            </p:nvGrpSpPr>
            <p:grpSpPr>
              <a:xfrm>
                <a:off x="5256276" y="4239676"/>
                <a:ext cx="2155697" cy="2103974"/>
                <a:chOff x="1516761" y="4239676"/>
                <a:chExt cx="2155697" cy="210397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15C0F9E-24E7-EF40-B8A9-AB40F073697A}"/>
                    </a:ext>
                  </a:extLst>
                </p:cNvPr>
                <p:cNvSpPr/>
                <p:nvPr/>
              </p:nvSpPr>
              <p:spPr>
                <a:xfrm>
                  <a:off x="1516761" y="4503420"/>
                  <a:ext cx="2155697" cy="184023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51E57C-FE1E-284C-BEB9-0CFDEDB28170}"/>
                    </a:ext>
                  </a:extLst>
                </p:cNvPr>
                <p:cNvSpPr txBox="1"/>
                <p:nvPr/>
              </p:nvSpPr>
              <p:spPr>
                <a:xfrm>
                  <a:off x="1786823" y="4239676"/>
                  <a:ext cx="15279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ea typeface="ＭＳ Ｐゴシック" pitchFamily="34" charset="-128"/>
                    </a:rPr>
                    <a:t>Master Replica 2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24701E-AB89-DF4A-9D4D-0FAA97F1ECC0}"/>
                    </a:ext>
                  </a:extLst>
                </p:cNvPr>
                <p:cNvSpPr/>
                <p:nvPr/>
              </p:nvSpPr>
              <p:spPr>
                <a:xfrm>
                  <a:off x="1662445" y="4557117"/>
                  <a:ext cx="1864329" cy="6549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AC82E86-BB87-9B4C-B52B-27E7234F90F8}"/>
                    </a:ext>
                  </a:extLst>
                </p:cNvPr>
                <p:cNvSpPr txBox="1"/>
                <p:nvPr/>
              </p:nvSpPr>
              <p:spPr>
                <a:xfrm>
                  <a:off x="2099408" y="4554937"/>
                  <a:ext cx="9028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API server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B98C957-571B-1F4A-9E9D-FE1E444F431D}"/>
                    </a:ext>
                  </a:extLst>
                </p:cNvPr>
                <p:cNvSpPr/>
                <p:nvPr/>
              </p:nvSpPr>
              <p:spPr>
                <a:xfrm>
                  <a:off x="1786823" y="4827383"/>
                  <a:ext cx="1580079" cy="2971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tx1"/>
                      </a:solidFill>
                      <a:ea typeface="ＭＳ Ｐゴシック" pitchFamily="34" charset="-128"/>
                    </a:rPr>
                    <a:t>etcd</a:t>
                  </a:r>
                  <a:endParaRPr lang="en-US" sz="12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5BA8071-74BF-FF4B-8541-A49C990570EF}"/>
                    </a:ext>
                  </a:extLst>
                </p:cNvPr>
                <p:cNvSpPr/>
                <p:nvPr/>
              </p:nvSpPr>
              <p:spPr>
                <a:xfrm>
                  <a:off x="1652208" y="5265730"/>
                  <a:ext cx="1874566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</a:schemeClr>
                      </a:solidFill>
                      <a:ea typeface="ＭＳ Ｐゴシック" pitchFamily="34" charset="-128"/>
                    </a:rPr>
                    <a:t>scheduler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8901627-5306-0043-92C9-C7B9D808B3EC}"/>
                    </a:ext>
                  </a:extLst>
                </p:cNvPr>
                <p:cNvSpPr/>
                <p:nvPr/>
              </p:nvSpPr>
              <p:spPr>
                <a:xfrm>
                  <a:off x="1652207" y="5607195"/>
                  <a:ext cx="1874567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</a:schemeClr>
                      </a:solidFill>
                      <a:ea typeface="ＭＳ Ｐゴシック" pitchFamily="34" charset="-128"/>
                    </a:rPr>
                    <a:t>controller manager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65BE1E1-A821-7440-B52F-4C6C0454CB8A}"/>
                    </a:ext>
                  </a:extLst>
                </p:cNvPr>
                <p:cNvSpPr/>
                <p:nvPr/>
              </p:nvSpPr>
              <p:spPr>
                <a:xfrm>
                  <a:off x="1662445" y="5947410"/>
                  <a:ext cx="1864329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</a:schemeClr>
                      </a:solidFill>
                      <a:ea typeface="ＭＳ Ｐゴシック" pitchFamily="34" charset="-128"/>
                    </a:rPr>
                    <a:t>Other k8s processes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5DAD236-2C72-664B-A9C9-42C0D38901E3}"/>
                  </a:ext>
                </a:extLst>
              </p:cNvPr>
              <p:cNvGrpSpPr/>
              <p:nvPr/>
            </p:nvGrpSpPr>
            <p:grpSpPr>
              <a:xfrm>
                <a:off x="8995791" y="4239676"/>
                <a:ext cx="2155697" cy="2103974"/>
                <a:chOff x="1516761" y="4239676"/>
                <a:chExt cx="2155697" cy="210397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905C972-E5DF-B94B-8E5B-17160D09B9E7}"/>
                    </a:ext>
                  </a:extLst>
                </p:cNvPr>
                <p:cNvSpPr/>
                <p:nvPr/>
              </p:nvSpPr>
              <p:spPr>
                <a:xfrm>
                  <a:off x="1516761" y="4503420"/>
                  <a:ext cx="2155697" cy="184023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E269C6-CB19-F54C-856F-467DD213183B}"/>
                    </a:ext>
                  </a:extLst>
                </p:cNvPr>
                <p:cNvSpPr txBox="1"/>
                <p:nvPr/>
              </p:nvSpPr>
              <p:spPr>
                <a:xfrm>
                  <a:off x="1786823" y="4239676"/>
                  <a:ext cx="15279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ea typeface="ＭＳ Ｐゴシック" pitchFamily="34" charset="-128"/>
                    </a:rPr>
                    <a:t>Master Replica 3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4B42C18-32DB-E640-B37E-73BBA6A9B03A}"/>
                    </a:ext>
                  </a:extLst>
                </p:cNvPr>
                <p:cNvSpPr/>
                <p:nvPr/>
              </p:nvSpPr>
              <p:spPr>
                <a:xfrm>
                  <a:off x="1662445" y="4557117"/>
                  <a:ext cx="1864329" cy="6549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121CAB-691E-BB48-B9D2-08DF2B7689C1}"/>
                    </a:ext>
                  </a:extLst>
                </p:cNvPr>
                <p:cNvSpPr txBox="1"/>
                <p:nvPr/>
              </p:nvSpPr>
              <p:spPr>
                <a:xfrm>
                  <a:off x="2099408" y="4554937"/>
                  <a:ext cx="9028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API server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162DF63-BC88-6843-8666-527F3857EAD6}"/>
                    </a:ext>
                  </a:extLst>
                </p:cNvPr>
                <p:cNvSpPr/>
                <p:nvPr/>
              </p:nvSpPr>
              <p:spPr>
                <a:xfrm>
                  <a:off x="1786823" y="4827383"/>
                  <a:ext cx="1580079" cy="2971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tx1"/>
                      </a:solidFill>
                      <a:ea typeface="ＭＳ Ｐゴシック" pitchFamily="34" charset="-128"/>
                    </a:rPr>
                    <a:t>etcd</a:t>
                  </a:r>
                  <a:endParaRPr lang="en-US" sz="12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7DD3804-63D2-E448-A787-F4724B2E293B}"/>
                    </a:ext>
                  </a:extLst>
                </p:cNvPr>
                <p:cNvSpPr/>
                <p:nvPr/>
              </p:nvSpPr>
              <p:spPr>
                <a:xfrm>
                  <a:off x="1652208" y="5265730"/>
                  <a:ext cx="1874566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</a:schemeClr>
                      </a:solidFill>
                      <a:ea typeface="ＭＳ Ｐゴシック" pitchFamily="34" charset="-128"/>
                    </a:rPr>
                    <a:t>scheduler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33F0BA5-9490-3B4C-BBDD-ED814BE1D2D1}"/>
                    </a:ext>
                  </a:extLst>
                </p:cNvPr>
                <p:cNvSpPr/>
                <p:nvPr/>
              </p:nvSpPr>
              <p:spPr>
                <a:xfrm>
                  <a:off x="1652207" y="5607195"/>
                  <a:ext cx="1874567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</a:schemeClr>
                      </a:solidFill>
                      <a:ea typeface="ＭＳ Ｐゴシック" pitchFamily="34" charset="-128"/>
                    </a:rPr>
                    <a:t>controller manager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67AEB7A-FDA7-C041-877A-796E72CFD12A}"/>
                    </a:ext>
                  </a:extLst>
                </p:cNvPr>
                <p:cNvSpPr/>
                <p:nvPr/>
              </p:nvSpPr>
              <p:spPr>
                <a:xfrm>
                  <a:off x="1662445" y="5947410"/>
                  <a:ext cx="1864329" cy="3048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</a:schemeClr>
                      </a:solidFill>
                      <a:ea typeface="ＭＳ Ｐゴシック" pitchFamily="34" charset="-128"/>
                    </a:rPr>
                    <a:t>Other k8s processes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65000"/>
                      </a:schemeClr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64554D-F52C-484D-833B-35689097FD04}"/>
                  </a:ext>
                </a:extLst>
              </p:cNvPr>
              <p:cNvSpPr txBox="1"/>
              <p:nvPr/>
            </p:nvSpPr>
            <p:spPr>
              <a:xfrm>
                <a:off x="2099408" y="1179665"/>
                <a:ext cx="780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Node 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31AB9A-04B6-2A42-A49B-6C2195DD41D1}"/>
                  </a:ext>
                </a:extLst>
              </p:cNvPr>
              <p:cNvSpPr txBox="1"/>
              <p:nvPr/>
            </p:nvSpPr>
            <p:spPr>
              <a:xfrm>
                <a:off x="5899836" y="1179013"/>
                <a:ext cx="780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Node 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9BB02A-F51D-5C45-BCF1-279408FE35BF}"/>
                  </a:ext>
                </a:extLst>
              </p:cNvPr>
              <p:cNvSpPr txBox="1"/>
              <p:nvPr/>
            </p:nvSpPr>
            <p:spPr>
              <a:xfrm>
                <a:off x="9700264" y="1213406"/>
                <a:ext cx="780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Node 3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356525A-D7FB-5344-A43B-4BA692D85C89}"/>
                  </a:ext>
                </a:extLst>
              </p:cNvPr>
              <p:cNvGrpSpPr/>
              <p:nvPr/>
            </p:nvGrpSpPr>
            <p:grpSpPr>
              <a:xfrm>
                <a:off x="1516761" y="3043200"/>
                <a:ext cx="2155697" cy="1088535"/>
                <a:chOff x="1530395" y="2983230"/>
                <a:chExt cx="2155697" cy="1088535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25041B0-A073-7C44-A132-18613D290147}"/>
                    </a:ext>
                  </a:extLst>
                </p:cNvPr>
                <p:cNvSpPr/>
                <p:nvPr/>
              </p:nvSpPr>
              <p:spPr>
                <a:xfrm>
                  <a:off x="1530395" y="2983230"/>
                  <a:ext cx="2155697" cy="10885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B246C7F-9350-4748-9B7A-E00955482A29}"/>
                    </a:ext>
                  </a:extLst>
                </p:cNvPr>
                <p:cNvSpPr/>
                <p:nvPr/>
              </p:nvSpPr>
              <p:spPr>
                <a:xfrm>
                  <a:off x="1652208" y="3713448"/>
                  <a:ext cx="1874566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Kubelet</a:t>
                  </a:r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2DDC019-E840-E144-9680-F70967F08881}"/>
                    </a:ext>
                  </a:extLst>
                </p:cNvPr>
                <p:cNvSpPr/>
                <p:nvPr/>
              </p:nvSpPr>
              <p:spPr>
                <a:xfrm>
                  <a:off x="1670959" y="3369718"/>
                  <a:ext cx="1874567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Kube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-proxy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5F6E4A8-2A1F-194D-A270-E9FFEF871891}"/>
                    </a:ext>
                  </a:extLst>
                </p:cNvPr>
                <p:cNvSpPr/>
                <p:nvPr/>
              </p:nvSpPr>
              <p:spPr>
                <a:xfrm>
                  <a:off x="1681197" y="3024074"/>
                  <a:ext cx="1864329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Docker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8921B81-ABE9-764F-A41C-E624E1F55505}"/>
                  </a:ext>
                </a:extLst>
              </p:cNvPr>
              <p:cNvGrpSpPr/>
              <p:nvPr/>
            </p:nvGrpSpPr>
            <p:grpSpPr>
              <a:xfrm>
                <a:off x="5291172" y="3035376"/>
                <a:ext cx="2155697" cy="1088535"/>
                <a:chOff x="1530395" y="2983230"/>
                <a:chExt cx="2155697" cy="1088535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2A1CAEF-ADC5-514B-A815-D22C9191B8A3}"/>
                    </a:ext>
                  </a:extLst>
                </p:cNvPr>
                <p:cNvSpPr/>
                <p:nvPr/>
              </p:nvSpPr>
              <p:spPr>
                <a:xfrm>
                  <a:off x="1530395" y="2983230"/>
                  <a:ext cx="2155697" cy="10885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08765FF-62DC-3F46-82EE-3ECEBEB1C4B9}"/>
                    </a:ext>
                  </a:extLst>
                </p:cNvPr>
                <p:cNvSpPr/>
                <p:nvPr/>
              </p:nvSpPr>
              <p:spPr>
                <a:xfrm>
                  <a:off x="1652208" y="3713448"/>
                  <a:ext cx="1874566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Kubelet</a:t>
                  </a:r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5928B37-4183-9141-86B7-0E7E756E4ACD}"/>
                    </a:ext>
                  </a:extLst>
                </p:cNvPr>
                <p:cNvSpPr/>
                <p:nvPr/>
              </p:nvSpPr>
              <p:spPr>
                <a:xfrm>
                  <a:off x="1670959" y="3369718"/>
                  <a:ext cx="1874567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Kube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-proxy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5C567B3-3F8D-F64E-AE30-C6D14B77215E}"/>
                    </a:ext>
                  </a:extLst>
                </p:cNvPr>
                <p:cNvSpPr/>
                <p:nvPr/>
              </p:nvSpPr>
              <p:spPr>
                <a:xfrm>
                  <a:off x="1681197" y="3024074"/>
                  <a:ext cx="1864329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Docker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3435825-2EC9-B446-A85B-BCDAFF7399B7}"/>
                  </a:ext>
                </a:extLst>
              </p:cNvPr>
              <p:cNvGrpSpPr/>
              <p:nvPr/>
            </p:nvGrpSpPr>
            <p:grpSpPr>
              <a:xfrm>
                <a:off x="8996207" y="3029996"/>
                <a:ext cx="2155697" cy="1088535"/>
                <a:chOff x="1530395" y="2983230"/>
                <a:chExt cx="2155697" cy="1088535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A4B5C72-3E57-4442-8645-744E4136A991}"/>
                    </a:ext>
                  </a:extLst>
                </p:cNvPr>
                <p:cNvSpPr/>
                <p:nvPr/>
              </p:nvSpPr>
              <p:spPr>
                <a:xfrm>
                  <a:off x="1530395" y="2983230"/>
                  <a:ext cx="2155697" cy="10885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400" dirty="0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4276701-58EE-B442-82D1-D03AD7A53343}"/>
                    </a:ext>
                  </a:extLst>
                </p:cNvPr>
                <p:cNvSpPr/>
                <p:nvPr/>
              </p:nvSpPr>
              <p:spPr>
                <a:xfrm>
                  <a:off x="1652208" y="3713448"/>
                  <a:ext cx="1874566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Kubelet</a:t>
                  </a:r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7A9746E-8F90-A648-AA79-A5030C52D056}"/>
                    </a:ext>
                  </a:extLst>
                </p:cNvPr>
                <p:cNvSpPr/>
                <p:nvPr/>
              </p:nvSpPr>
              <p:spPr>
                <a:xfrm>
                  <a:off x="1670959" y="3369718"/>
                  <a:ext cx="1874567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Kube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-proxy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729C973-E849-6C44-BED6-A8FDF8EA209E}"/>
                    </a:ext>
                  </a:extLst>
                </p:cNvPr>
                <p:cNvSpPr/>
                <p:nvPr/>
              </p:nvSpPr>
              <p:spPr>
                <a:xfrm>
                  <a:off x="1681197" y="3024074"/>
                  <a:ext cx="1864329" cy="304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Docker</a:t>
                  </a:r>
                </a:p>
                <a:p>
                  <a:pPr algn="ctr"/>
                  <a:endParaRPr lang="en-US" sz="1200" dirty="0">
                    <a:solidFill>
                      <a:schemeClr val="bg1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CC1BC23-0425-164B-86AD-CA39DB2134B2}"/>
                  </a:ext>
                </a:extLst>
              </p:cNvPr>
              <p:cNvGrpSpPr/>
              <p:nvPr/>
            </p:nvGrpSpPr>
            <p:grpSpPr>
              <a:xfrm>
                <a:off x="1372970" y="1831359"/>
                <a:ext cx="2479993" cy="874524"/>
                <a:chOff x="1372970" y="1831359"/>
                <a:chExt cx="2479993" cy="874524"/>
              </a:xfrm>
            </p:grpSpPr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3F66B465-08D5-BF4A-8484-951DD2018634}"/>
                    </a:ext>
                  </a:extLst>
                </p:cNvPr>
                <p:cNvSpPr/>
                <p:nvPr/>
              </p:nvSpPr>
              <p:spPr>
                <a:xfrm>
                  <a:off x="1372970" y="1834917"/>
                  <a:ext cx="638710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Votha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 Pod</a:t>
                  </a:r>
                </a:p>
              </p:txBody>
            </p:sp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CE06F75C-5527-7846-8735-CEF4EF7CC807}"/>
                    </a:ext>
                  </a:extLst>
                </p:cNvPr>
                <p:cNvSpPr/>
                <p:nvPr/>
              </p:nvSpPr>
              <p:spPr>
                <a:xfrm>
                  <a:off x="2099408" y="1831923"/>
                  <a:ext cx="688118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Etcd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 Pod</a:t>
                  </a:r>
                </a:p>
              </p:txBody>
            </p:sp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6F1E242F-63EB-514F-BBC0-A55A5013A36B}"/>
                    </a:ext>
                  </a:extLst>
                </p:cNvPr>
                <p:cNvSpPr/>
                <p:nvPr/>
              </p:nvSpPr>
              <p:spPr>
                <a:xfrm>
                  <a:off x="3164845" y="1831359"/>
                  <a:ext cx="688118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Kafka Pod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682D410-4CE8-F249-81E2-297B215B17EB}"/>
                    </a:ext>
                  </a:extLst>
                </p:cNvPr>
                <p:cNvSpPr txBox="1"/>
                <p:nvPr/>
              </p:nvSpPr>
              <p:spPr>
                <a:xfrm>
                  <a:off x="2781772" y="2062662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CBB0AB3-E182-1246-8E91-D0A9211FD808}"/>
                  </a:ext>
                </a:extLst>
              </p:cNvPr>
              <p:cNvGrpSpPr/>
              <p:nvPr/>
            </p:nvGrpSpPr>
            <p:grpSpPr>
              <a:xfrm>
                <a:off x="5129022" y="1836121"/>
                <a:ext cx="2479993" cy="874524"/>
                <a:chOff x="1372970" y="1831359"/>
                <a:chExt cx="2479993" cy="874524"/>
              </a:xfrm>
            </p:grpSpPr>
            <p:sp>
              <p:nvSpPr>
                <p:cNvPr id="67" name="Rounded Rectangle 66">
                  <a:extLst>
                    <a:ext uri="{FF2B5EF4-FFF2-40B4-BE49-F238E27FC236}">
                      <a16:creationId xmlns:a16="http://schemas.microsoft.com/office/drawing/2014/main" id="{B891D063-C434-D444-B2ED-D7711D7458B4}"/>
                    </a:ext>
                  </a:extLst>
                </p:cNvPr>
                <p:cNvSpPr/>
                <p:nvPr/>
              </p:nvSpPr>
              <p:spPr>
                <a:xfrm>
                  <a:off x="1372970" y="1834917"/>
                  <a:ext cx="638710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Votha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 Pod</a:t>
                  </a:r>
                </a:p>
              </p:txBody>
            </p:sp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7589329C-333D-0F48-9C49-8783864F948D}"/>
                    </a:ext>
                  </a:extLst>
                </p:cNvPr>
                <p:cNvSpPr/>
                <p:nvPr/>
              </p:nvSpPr>
              <p:spPr>
                <a:xfrm>
                  <a:off x="2099408" y="1831923"/>
                  <a:ext cx="688118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Etcd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 Pod</a:t>
                  </a:r>
                </a:p>
              </p:txBody>
            </p:sp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D98988EF-06C1-D84C-A5DE-47FF39CF1425}"/>
                    </a:ext>
                  </a:extLst>
                </p:cNvPr>
                <p:cNvSpPr/>
                <p:nvPr/>
              </p:nvSpPr>
              <p:spPr>
                <a:xfrm>
                  <a:off x="3164845" y="1831359"/>
                  <a:ext cx="688118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Kafka Pod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BD0C379-A692-B24E-A9C8-442501CEAE66}"/>
                    </a:ext>
                  </a:extLst>
                </p:cNvPr>
                <p:cNvSpPr txBox="1"/>
                <p:nvPr/>
              </p:nvSpPr>
              <p:spPr>
                <a:xfrm>
                  <a:off x="2781772" y="2062662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E9F9860-F61F-DB4B-AE34-C9E381AA7354}"/>
                  </a:ext>
                </a:extLst>
              </p:cNvPr>
              <p:cNvGrpSpPr/>
              <p:nvPr/>
            </p:nvGrpSpPr>
            <p:grpSpPr>
              <a:xfrm>
                <a:off x="8858890" y="1845691"/>
                <a:ext cx="2479993" cy="874524"/>
                <a:chOff x="1372970" y="1831359"/>
                <a:chExt cx="2479993" cy="874524"/>
              </a:xfrm>
            </p:grpSpPr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C2247AA2-94C7-3B49-B559-B246E6C65A47}"/>
                    </a:ext>
                  </a:extLst>
                </p:cNvPr>
                <p:cNvSpPr/>
                <p:nvPr/>
              </p:nvSpPr>
              <p:spPr>
                <a:xfrm>
                  <a:off x="1372970" y="1834917"/>
                  <a:ext cx="638710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Votha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 Pod</a:t>
                  </a:r>
                </a:p>
              </p:txBody>
            </p:sp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E929F5D0-4796-3848-BEA0-E20A443479C3}"/>
                    </a:ext>
                  </a:extLst>
                </p:cNvPr>
                <p:cNvSpPr/>
                <p:nvPr/>
              </p:nvSpPr>
              <p:spPr>
                <a:xfrm>
                  <a:off x="2099408" y="1831923"/>
                  <a:ext cx="688118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bg1"/>
                      </a:solidFill>
                      <a:ea typeface="ＭＳ Ｐゴシック" pitchFamily="34" charset="-128"/>
                    </a:rPr>
                    <a:t>Etcd</a:t>
                  </a:r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 Pod</a:t>
                  </a:r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05CFC645-7896-6C40-AF26-AD33B69B21F7}"/>
                    </a:ext>
                  </a:extLst>
                </p:cNvPr>
                <p:cNvSpPr/>
                <p:nvPr/>
              </p:nvSpPr>
              <p:spPr>
                <a:xfrm>
                  <a:off x="3164845" y="1831359"/>
                  <a:ext cx="688118" cy="8709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a typeface="ＭＳ Ｐゴシック" pitchFamily="34" charset="-128"/>
                    </a:rPr>
                    <a:t>Kafka Pod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FF4F914-91EC-3C41-9DD8-AF997C10BA25}"/>
                    </a:ext>
                  </a:extLst>
                </p:cNvPr>
                <p:cNvSpPr txBox="1"/>
                <p:nvPr/>
              </p:nvSpPr>
              <p:spPr>
                <a:xfrm>
                  <a:off x="2781772" y="2062662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21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014-4D04-4223-8401-9A7C56E5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Deployment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AA91E1-AD49-7745-83AF-A1D3035A7690}"/>
              </a:ext>
            </a:extLst>
          </p:cNvPr>
          <p:cNvGrpSpPr/>
          <p:nvPr/>
        </p:nvGrpSpPr>
        <p:grpSpPr>
          <a:xfrm>
            <a:off x="2466109" y="852668"/>
            <a:ext cx="6889925" cy="5228092"/>
            <a:chOff x="2466109" y="852668"/>
            <a:chExt cx="6889925" cy="522809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2A4258-E750-9C46-B380-4FF42D3721B2}"/>
                </a:ext>
              </a:extLst>
            </p:cNvPr>
            <p:cNvSpPr/>
            <p:nvPr/>
          </p:nvSpPr>
          <p:spPr>
            <a:xfrm>
              <a:off x="2466109" y="1177290"/>
              <a:ext cx="6889925" cy="49034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53C5795-5E7F-2640-8030-8E4B090194CD}"/>
                </a:ext>
              </a:extLst>
            </p:cNvPr>
            <p:cNvSpPr/>
            <p:nvPr/>
          </p:nvSpPr>
          <p:spPr>
            <a:xfrm>
              <a:off x="3366655" y="3770888"/>
              <a:ext cx="5001489" cy="22298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15FAB18-B92F-8642-9F61-28B4EED6CC41}"/>
                </a:ext>
              </a:extLst>
            </p:cNvPr>
            <p:cNvSpPr/>
            <p:nvPr/>
          </p:nvSpPr>
          <p:spPr>
            <a:xfrm>
              <a:off x="3657600" y="4214217"/>
              <a:ext cx="4447309" cy="654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920E5D-C1C8-CC40-8B97-96BD95086DDA}"/>
                </a:ext>
              </a:extLst>
            </p:cNvPr>
            <p:cNvSpPr txBox="1"/>
            <p:nvPr/>
          </p:nvSpPr>
          <p:spPr>
            <a:xfrm>
              <a:off x="5113567" y="4212037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API server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2E37DC8-CDF1-C641-91BA-B6B2AC0D6DDC}"/>
                </a:ext>
              </a:extLst>
            </p:cNvPr>
            <p:cNvSpPr/>
            <p:nvPr/>
          </p:nvSpPr>
          <p:spPr>
            <a:xfrm>
              <a:off x="4170218" y="4484482"/>
              <a:ext cx="3269673" cy="2256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ea typeface="ＭＳ Ｐゴシック" pitchFamily="34" charset="-128"/>
                </a:rPr>
                <a:t>etcd</a:t>
              </a:r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FFCA02-96D2-C848-880C-0360E01487CE}"/>
                </a:ext>
              </a:extLst>
            </p:cNvPr>
            <p:cNvSpPr/>
            <p:nvPr/>
          </p:nvSpPr>
          <p:spPr>
            <a:xfrm>
              <a:off x="3657600" y="4922830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scheduler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FD25679-A065-5B49-A786-973DA8C1C142}"/>
                </a:ext>
              </a:extLst>
            </p:cNvPr>
            <p:cNvSpPr/>
            <p:nvPr/>
          </p:nvSpPr>
          <p:spPr>
            <a:xfrm>
              <a:off x="3657600" y="5264295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controller manager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CAEBB54-99D7-BC4E-A9D7-4DC2F0074208}"/>
                </a:ext>
              </a:extLst>
            </p:cNvPr>
            <p:cNvSpPr/>
            <p:nvPr/>
          </p:nvSpPr>
          <p:spPr>
            <a:xfrm>
              <a:off x="3657600" y="5604510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Other k8s processes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C8DB61-9405-5640-805C-BEEFEA76F3AF}"/>
                </a:ext>
              </a:extLst>
            </p:cNvPr>
            <p:cNvSpPr txBox="1"/>
            <p:nvPr/>
          </p:nvSpPr>
          <p:spPr>
            <a:xfrm>
              <a:off x="4983019" y="852668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Development VM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55F822-4026-844D-9978-9EEF4E704E4B}"/>
                </a:ext>
              </a:extLst>
            </p:cNvPr>
            <p:cNvSpPr/>
            <p:nvPr/>
          </p:nvSpPr>
          <p:spPr>
            <a:xfrm>
              <a:off x="3366655" y="3264891"/>
              <a:ext cx="5001488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Docker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3E7B1C6-7296-CF4D-B90B-28C1A78EACC6}"/>
                </a:ext>
              </a:extLst>
            </p:cNvPr>
            <p:cNvSpPr/>
            <p:nvPr/>
          </p:nvSpPr>
          <p:spPr>
            <a:xfrm>
              <a:off x="3551322" y="1998544"/>
              <a:ext cx="577354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Vcore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2B64BFD-0F48-4C4A-9F3F-8B28AD0E17C7}"/>
                </a:ext>
              </a:extLst>
            </p:cNvPr>
            <p:cNvSpPr/>
            <p:nvPr/>
          </p:nvSpPr>
          <p:spPr>
            <a:xfrm>
              <a:off x="7729594" y="1974194"/>
              <a:ext cx="546356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Etcd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BAE26DA-401C-A441-B8F4-F5261DF1A637}"/>
                </a:ext>
              </a:extLst>
            </p:cNvPr>
            <p:cNvSpPr/>
            <p:nvPr/>
          </p:nvSpPr>
          <p:spPr>
            <a:xfrm>
              <a:off x="8368144" y="1982286"/>
              <a:ext cx="604089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Kafka Pod</a:t>
              </a:r>
            </a:p>
          </p:txBody>
        </p:sp>
        <p:sp>
          <p:nvSpPr>
            <p:cNvPr id="72" name="Left-Right Arrow 71">
              <a:extLst>
                <a:ext uri="{FF2B5EF4-FFF2-40B4-BE49-F238E27FC236}">
                  <a16:creationId xmlns:a16="http://schemas.microsoft.com/office/drawing/2014/main" id="{1B694398-AF71-1842-9883-9E509DF135C1}"/>
                </a:ext>
              </a:extLst>
            </p:cNvPr>
            <p:cNvSpPr/>
            <p:nvPr/>
          </p:nvSpPr>
          <p:spPr>
            <a:xfrm>
              <a:off x="2629912" y="2841684"/>
              <a:ext cx="6624924" cy="343197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calico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7F2830-CAE3-2D4D-9D95-5383282ECF80}"/>
                </a:ext>
              </a:extLst>
            </p:cNvPr>
            <p:cNvSpPr/>
            <p:nvPr/>
          </p:nvSpPr>
          <p:spPr>
            <a:xfrm>
              <a:off x="3657599" y="3868483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ea typeface="ＭＳ Ｐゴシック" pitchFamily="34" charset="-128"/>
                </a:rPr>
                <a:t>Kube</a:t>
              </a: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-proxy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46BEC831-E967-074F-B898-470C2B59E8F9}"/>
                </a:ext>
              </a:extLst>
            </p:cNvPr>
            <p:cNvSpPr/>
            <p:nvPr/>
          </p:nvSpPr>
          <p:spPr>
            <a:xfrm>
              <a:off x="6404782" y="1979237"/>
              <a:ext cx="546356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ZK Pod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5ADC8E2D-234D-4449-B6B3-2F0E87CBD71E}"/>
                </a:ext>
              </a:extLst>
            </p:cNvPr>
            <p:cNvSpPr/>
            <p:nvPr/>
          </p:nvSpPr>
          <p:spPr>
            <a:xfrm>
              <a:off x="4970224" y="1995441"/>
              <a:ext cx="727490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Netconf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285496D4-D8B9-B441-B135-22124C78301F}"/>
                </a:ext>
              </a:extLst>
            </p:cNvPr>
            <p:cNvSpPr/>
            <p:nvPr/>
          </p:nvSpPr>
          <p:spPr>
            <a:xfrm>
              <a:off x="4199778" y="1983142"/>
              <a:ext cx="673653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ofagent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A4BCC0A-D095-8B42-93CD-F5D27559F00E}"/>
                </a:ext>
              </a:extLst>
            </p:cNvPr>
            <p:cNvSpPr/>
            <p:nvPr/>
          </p:nvSpPr>
          <p:spPr>
            <a:xfrm>
              <a:off x="2876562" y="1999956"/>
              <a:ext cx="592473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Envoy Pod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3828F65C-F0C5-CB43-B2B6-C9E2D5D1D87D}"/>
                </a:ext>
              </a:extLst>
            </p:cNvPr>
            <p:cNvSpPr/>
            <p:nvPr/>
          </p:nvSpPr>
          <p:spPr>
            <a:xfrm>
              <a:off x="5766232" y="1995441"/>
              <a:ext cx="546356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Vcli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FF2C7CB-85FE-4E46-8341-EAE8093DC840}"/>
                </a:ext>
              </a:extLst>
            </p:cNvPr>
            <p:cNvSpPr/>
            <p:nvPr/>
          </p:nvSpPr>
          <p:spPr>
            <a:xfrm>
              <a:off x="7011900" y="1983142"/>
              <a:ext cx="625501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fluentd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5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014-4D04-4223-8401-9A7C56E5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Voltha</a:t>
            </a:r>
            <a:r>
              <a:rPr lang="en-US" dirty="0"/>
              <a:t> Kubernetes Playground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BF0468-3C39-6D4F-A43F-3A528DA662F8}"/>
              </a:ext>
            </a:extLst>
          </p:cNvPr>
          <p:cNvGrpSpPr/>
          <p:nvPr/>
        </p:nvGrpSpPr>
        <p:grpSpPr>
          <a:xfrm>
            <a:off x="2466109" y="852668"/>
            <a:ext cx="6889925" cy="5228092"/>
            <a:chOff x="2466109" y="852668"/>
            <a:chExt cx="6889925" cy="522809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AA2D8C8-F029-1343-A5C0-7C2D102D148C}"/>
                </a:ext>
              </a:extLst>
            </p:cNvPr>
            <p:cNvSpPr/>
            <p:nvPr/>
          </p:nvSpPr>
          <p:spPr>
            <a:xfrm>
              <a:off x="2466109" y="1177290"/>
              <a:ext cx="6889925" cy="49034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FA719A-0D4C-074C-8CBE-C5707FA79E07}"/>
                </a:ext>
              </a:extLst>
            </p:cNvPr>
            <p:cNvSpPr/>
            <p:nvPr/>
          </p:nvSpPr>
          <p:spPr>
            <a:xfrm>
              <a:off x="3366655" y="3770888"/>
              <a:ext cx="5001489" cy="22298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24C165-6E3E-7748-9751-C47E22A20999}"/>
                </a:ext>
              </a:extLst>
            </p:cNvPr>
            <p:cNvSpPr/>
            <p:nvPr/>
          </p:nvSpPr>
          <p:spPr>
            <a:xfrm>
              <a:off x="3657600" y="4214217"/>
              <a:ext cx="4447309" cy="654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1B5FBD-2C4A-6A4A-BC71-B9F018758E35}"/>
                </a:ext>
              </a:extLst>
            </p:cNvPr>
            <p:cNvSpPr txBox="1"/>
            <p:nvPr/>
          </p:nvSpPr>
          <p:spPr>
            <a:xfrm>
              <a:off x="5113567" y="4212037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API server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46A485-3F8F-5245-A145-558BE9DC2777}"/>
                </a:ext>
              </a:extLst>
            </p:cNvPr>
            <p:cNvSpPr/>
            <p:nvPr/>
          </p:nvSpPr>
          <p:spPr>
            <a:xfrm>
              <a:off x="4170218" y="4484482"/>
              <a:ext cx="3269673" cy="2256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ea typeface="ＭＳ Ｐゴシック" pitchFamily="34" charset="-128"/>
                </a:rPr>
                <a:t>etcd</a:t>
              </a:r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57011B-24B7-DF44-9ED8-D81132E71465}"/>
                </a:ext>
              </a:extLst>
            </p:cNvPr>
            <p:cNvSpPr/>
            <p:nvPr/>
          </p:nvSpPr>
          <p:spPr>
            <a:xfrm>
              <a:off x="3657600" y="4922830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scheduler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FD2C73-815C-614A-8C9A-225F8AC1CB9A}"/>
                </a:ext>
              </a:extLst>
            </p:cNvPr>
            <p:cNvSpPr/>
            <p:nvPr/>
          </p:nvSpPr>
          <p:spPr>
            <a:xfrm>
              <a:off x="3657600" y="5264295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controller manager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9C626B-40AE-0041-919B-E907BB47FEF7}"/>
                </a:ext>
              </a:extLst>
            </p:cNvPr>
            <p:cNvSpPr/>
            <p:nvPr/>
          </p:nvSpPr>
          <p:spPr>
            <a:xfrm>
              <a:off x="3657600" y="5604510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Other k8s processes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1A355F-DC93-604B-A31F-237E33476384}"/>
                </a:ext>
              </a:extLst>
            </p:cNvPr>
            <p:cNvSpPr txBox="1"/>
            <p:nvPr/>
          </p:nvSpPr>
          <p:spPr>
            <a:xfrm>
              <a:off x="5640414" y="852668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285ECA-0EA9-9643-9CD7-4872CD224EC4}"/>
                </a:ext>
              </a:extLst>
            </p:cNvPr>
            <p:cNvSpPr/>
            <p:nvPr/>
          </p:nvSpPr>
          <p:spPr>
            <a:xfrm>
              <a:off x="3366655" y="3264891"/>
              <a:ext cx="5001488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Docker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00854DA-C0D5-1E40-8FB9-A8AEDD730937}"/>
                </a:ext>
              </a:extLst>
            </p:cNvPr>
            <p:cNvSpPr/>
            <p:nvPr/>
          </p:nvSpPr>
          <p:spPr>
            <a:xfrm>
              <a:off x="3551322" y="1998544"/>
              <a:ext cx="577354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Vcore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5789DB4-98E6-2548-8975-12E048C2B328}"/>
                </a:ext>
              </a:extLst>
            </p:cNvPr>
            <p:cNvSpPr/>
            <p:nvPr/>
          </p:nvSpPr>
          <p:spPr>
            <a:xfrm>
              <a:off x="7729594" y="1974194"/>
              <a:ext cx="546356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Etcd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9966D99-B3A1-7F44-AA3F-9FC4F60F2380}"/>
                </a:ext>
              </a:extLst>
            </p:cNvPr>
            <p:cNvSpPr/>
            <p:nvPr/>
          </p:nvSpPr>
          <p:spPr>
            <a:xfrm>
              <a:off x="8368144" y="1982286"/>
              <a:ext cx="604089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Kafka Pod</a:t>
              </a:r>
            </a:p>
          </p:txBody>
        </p:sp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14012480-D8AB-E841-B595-18BC1FA27260}"/>
                </a:ext>
              </a:extLst>
            </p:cNvPr>
            <p:cNvSpPr/>
            <p:nvPr/>
          </p:nvSpPr>
          <p:spPr>
            <a:xfrm>
              <a:off x="2629912" y="2841684"/>
              <a:ext cx="6624924" cy="343197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ea typeface="ＭＳ Ｐゴシック" pitchFamily="34" charset="-128"/>
                </a:rPr>
                <a:t>calico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2E3733-79AE-264C-890F-83CEF8EE62C8}"/>
                </a:ext>
              </a:extLst>
            </p:cNvPr>
            <p:cNvSpPr/>
            <p:nvPr/>
          </p:nvSpPr>
          <p:spPr>
            <a:xfrm>
              <a:off x="3657599" y="3868483"/>
              <a:ext cx="4447309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  <a:ea typeface="ＭＳ Ｐゴシック" pitchFamily="34" charset="-128"/>
                </a:rPr>
                <a:t>Kube</a:t>
              </a:r>
              <a:r>
                <a:rPr lang="en-US" sz="1200" dirty="0">
                  <a:solidFill>
                    <a:schemeClr val="bg1"/>
                  </a:solidFill>
                  <a:ea typeface="ＭＳ Ｐゴシック" pitchFamily="34" charset="-128"/>
                </a:rPr>
                <a:t>-proxy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E4537F8-0C82-1447-8B39-0EE9ABFF3C71}"/>
                </a:ext>
              </a:extLst>
            </p:cNvPr>
            <p:cNvSpPr/>
            <p:nvPr/>
          </p:nvSpPr>
          <p:spPr>
            <a:xfrm>
              <a:off x="6404782" y="1979237"/>
              <a:ext cx="546356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ZK Pod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50EB2C5-B0F0-394D-BCE6-5979D6E942FD}"/>
                </a:ext>
              </a:extLst>
            </p:cNvPr>
            <p:cNvSpPr/>
            <p:nvPr/>
          </p:nvSpPr>
          <p:spPr>
            <a:xfrm>
              <a:off x="4970224" y="1995441"/>
              <a:ext cx="727490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Netconf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7AA3548-DC6A-354D-9E5D-D41257659773}"/>
                </a:ext>
              </a:extLst>
            </p:cNvPr>
            <p:cNvSpPr/>
            <p:nvPr/>
          </p:nvSpPr>
          <p:spPr>
            <a:xfrm>
              <a:off x="4199778" y="1983142"/>
              <a:ext cx="673653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ofagent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2212303-0EF4-2E4D-BEC4-D8DBD75F0EFA}"/>
                </a:ext>
              </a:extLst>
            </p:cNvPr>
            <p:cNvSpPr/>
            <p:nvPr/>
          </p:nvSpPr>
          <p:spPr>
            <a:xfrm>
              <a:off x="2876562" y="1999956"/>
              <a:ext cx="592473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Envoy Pod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953B69D-DCAF-C546-8CBD-A365B379A379}"/>
                </a:ext>
              </a:extLst>
            </p:cNvPr>
            <p:cNvSpPr/>
            <p:nvPr/>
          </p:nvSpPr>
          <p:spPr>
            <a:xfrm>
              <a:off x="5766232" y="1995441"/>
              <a:ext cx="546356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Vcli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0EA378E-0266-1E41-B9B1-7AE6844A0BC2}"/>
                </a:ext>
              </a:extLst>
            </p:cNvPr>
            <p:cNvSpPr/>
            <p:nvPr/>
          </p:nvSpPr>
          <p:spPr>
            <a:xfrm>
              <a:off x="7011900" y="1983142"/>
              <a:ext cx="625501" cy="8709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  <a:ea typeface="ＭＳ Ｐゴシック" pitchFamily="34" charset="-128"/>
                </a:rPr>
                <a:t>fluentd</a:t>
              </a:r>
              <a:r>
                <a:rPr lang="en-US" sz="1000" dirty="0">
                  <a:solidFill>
                    <a:schemeClr val="bg1"/>
                  </a:solidFill>
                  <a:ea typeface="ＭＳ Ｐゴシック" pitchFamily="34" charset="-128"/>
                </a:rPr>
                <a:t> Pod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3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014-4D04-4223-8401-9A7C56E5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Voltha</a:t>
            </a:r>
            <a:r>
              <a:rPr lang="en-US" dirty="0"/>
              <a:t> 1.3 – Cluster Deployment Status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BD8A8-8AF5-714A-A07A-A1F1ECA5ADDB}"/>
              </a:ext>
            </a:extLst>
          </p:cNvPr>
          <p:cNvSpPr txBox="1"/>
          <p:nvPr/>
        </p:nvSpPr>
        <p:spPr>
          <a:xfrm>
            <a:off x="773927" y="842397"/>
            <a:ext cx="81628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Completed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Deployed a </a:t>
            </a:r>
            <a:r>
              <a:rPr lang="en-US" sz="2400" dirty="0" err="1"/>
              <a:t>voltha</a:t>
            </a:r>
            <a:r>
              <a:rPr lang="en-US" sz="2400" dirty="0"/>
              <a:t> k8s Cluster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Created a k8s development single-node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Created a </a:t>
            </a:r>
            <a:r>
              <a:rPr lang="en-US" sz="2400" dirty="0" err="1"/>
              <a:t>voltha</a:t>
            </a:r>
            <a:r>
              <a:rPr lang="en-US" sz="2400" dirty="0"/>
              <a:t> k8s playground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Functional testing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Sprint 4 items (current Sprint)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Failure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Integrating Tests for k8s deployment</a:t>
            </a:r>
          </a:p>
        </p:txBody>
      </p:sp>
    </p:spTree>
    <p:extLst>
      <p:ext uri="{BB962C8B-B14F-4D97-AF65-F5344CB8AC3E}">
        <p14:creationId xmlns:p14="http://schemas.microsoft.com/office/powerpoint/2010/main" val="13644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014-4D04-4223-8401-9A7C56E5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Voltha</a:t>
            </a:r>
            <a:r>
              <a:rPr lang="en-US" dirty="0"/>
              <a:t> 2.0 – Kubernetes Remaining Items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BD8A8-8AF5-714A-A07A-A1F1ECA5ADDB}"/>
              </a:ext>
            </a:extLst>
          </p:cNvPr>
          <p:cNvSpPr txBox="1"/>
          <p:nvPr/>
        </p:nvSpPr>
        <p:spPr>
          <a:xfrm>
            <a:off x="834887" y="1563757"/>
            <a:ext cx="81772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 </a:t>
            </a:r>
            <a:r>
              <a:rPr lang="en-US" sz="2400" dirty="0" err="1"/>
              <a:t>Voltha</a:t>
            </a:r>
            <a:r>
              <a:rPr lang="en-US" sz="2400" dirty="0"/>
              <a:t> 2.0 k8s deployment with updated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Deployment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Robustness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2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ena Template (Dark)">
  <a:themeElements>
    <a:clrScheme name="Ciena 2016 Dark">
      <a:dk1>
        <a:srgbClr val="000000"/>
      </a:dk1>
      <a:lt1>
        <a:srgbClr val="FFFFFF"/>
      </a:lt1>
      <a:dk2>
        <a:srgbClr val="343642"/>
      </a:dk2>
      <a:lt2>
        <a:srgbClr val="CED0D2"/>
      </a:lt2>
      <a:accent1>
        <a:srgbClr val="C71C2C"/>
      </a:accent1>
      <a:accent2>
        <a:srgbClr val="F58025"/>
      </a:accent2>
      <a:accent3>
        <a:srgbClr val="E7A40F"/>
      </a:accent3>
      <a:accent4>
        <a:srgbClr val="800A68"/>
      </a:accent4>
      <a:accent5>
        <a:srgbClr val="284EC4"/>
      </a:accent5>
      <a:accent6>
        <a:srgbClr val="00AE86"/>
      </a:accent6>
      <a:hlink>
        <a:srgbClr val="C71C2C"/>
      </a:hlink>
      <a:folHlink>
        <a:srgbClr val="3436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anchor="ctr"/>
      <a:lstStyle>
        <a:defPPr algn="ctr">
          <a:defRPr sz="1400" dirty="0">
            <a:solidFill>
              <a:schemeClr val="tx1"/>
            </a:solidFill>
            <a:ea typeface="ＭＳ Ｐゴシック" pitchFamily="34" charset="-128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ena_Corp_Template_2016_dark.pptx" id="{883A3C10-40DB-44C5-B8E0-3AED5EEEAD36}" vid="{F00D34FA-0163-42C6-A7FC-E14EA76819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Ciena_Corp_Template_2016_dark</Template>
  <TotalTime>797</TotalTime>
  <Words>335</Words>
  <Application>Microsoft Macintosh PowerPoint</Application>
  <PresentationFormat>Custom</PresentationFormat>
  <Paragraphs>187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Ciena Template (Dark)</vt:lpstr>
      <vt:lpstr>Voltha Cluster Deployment</vt:lpstr>
      <vt:lpstr>Contents </vt:lpstr>
      <vt:lpstr>Voltha Cluster Deployment - Production </vt:lpstr>
      <vt:lpstr>Deploying Voltha on K8S Cluster</vt:lpstr>
      <vt:lpstr>Development Deployment</vt:lpstr>
      <vt:lpstr>Voltha Kubernetes Playground</vt:lpstr>
      <vt:lpstr>Voltha 1.3 – Cluster Deployment Status</vt:lpstr>
      <vt:lpstr>Voltha 2.0 – Kubernetes Remaining Items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For projection</dc:subject>
  <dc:creator>Slobodrian, Sergio</dc:creator>
  <cp:keywords/>
  <dc:description/>
  <cp:lastModifiedBy>Nursimulu, Khenaidoo</cp:lastModifiedBy>
  <cp:revision>55</cp:revision>
  <cp:lastPrinted>2018-04-06T15:30:57Z</cp:lastPrinted>
  <dcterms:created xsi:type="dcterms:W3CDTF">2018-02-22T20:44:27Z</dcterms:created>
  <dcterms:modified xsi:type="dcterms:W3CDTF">2018-04-12T18:31:58Z</dcterms:modified>
  <cp:category/>
</cp:coreProperties>
</file>