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31" r:id="rId2"/>
    <p:sldId id="335" r:id="rId3"/>
    <p:sldId id="337" r:id="rId4"/>
    <p:sldId id="332" r:id="rId5"/>
    <p:sldId id="338" r:id="rId6"/>
    <p:sldId id="341" r:id="rId7"/>
    <p:sldId id="347" r:id="rId8"/>
    <p:sldId id="350" r:id="rId9"/>
    <p:sldId id="353" r:id="rId10"/>
    <p:sldId id="354" r:id="rId11"/>
    <p:sldId id="355" r:id="rId12"/>
    <p:sldId id="356" r:id="rId13"/>
    <p:sldId id="349" r:id="rId14"/>
    <p:sldId id="352" r:id="rId15"/>
    <p:sldId id="351" r:id="rId16"/>
    <p:sldId id="339" r:id="rId17"/>
    <p:sldId id="342" r:id="rId18"/>
    <p:sldId id="343" r:id="rId19"/>
    <p:sldId id="344" r:id="rId20"/>
    <p:sldId id="346" r:id="rId21"/>
  </p:sldIdLst>
  <p:sldSz cx="9144000" cy="5143500" type="screen16x9"/>
  <p:notesSz cx="7315200" cy="9601200"/>
  <p:defaultTextStyle>
    <a:defPPr>
      <a:defRPr lang="en-US"/>
    </a:defPPr>
    <a:lvl1pPr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03CAAEB-5D6E-4721-B705-6E1F86972B86}">
          <p14:sldIdLst>
            <p14:sldId id="331"/>
            <p14:sldId id="335"/>
            <p14:sldId id="337"/>
            <p14:sldId id="332"/>
            <p14:sldId id="338"/>
            <p14:sldId id="341"/>
            <p14:sldId id="347"/>
            <p14:sldId id="350"/>
            <p14:sldId id="353"/>
            <p14:sldId id="354"/>
            <p14:sldId id="355"/>
            <p14:sldId id="356"/>
            <p14:sldId id="349"/>
            <p14:sldId id="352"/>
            <p14:sldId id="351"/>
            <p14:sldId id="339"/>
            <p14:sldId id="342"/>
            <p14:sldId id="343"/>
            <p14:sldId id="344"/>
            <p14:sldId id="346"/>
          </p14:sldIdLst>
        </p14:section>
        <p14:section name="Architecture" id="{C3B7AFCA-485D-4199-9CB7-57D43AD36A2A}">
          <p14:sldIdLst/>
        </p14:section>
        <p14:section name="GUI Workflow" id="{057E0C9B-279C-4F48-8ABA-80DB7BF799F6}">
          <p14:sldIdLst/>
        </p14:section>
        <p14:section name="Live Demo" id="{01607A8B-0457-453E-B2DA-5F6AE309E9F8}">
          <p14:sldIdLst/>
        </p14:section>
        <p14:section name="The Future" id="{C32DCE7B-AFED-4A33-A58B-FF2262E388A8}">
          <p14:sldIdLst/>
        </p14:section>
        <p14:section name="Closing" id="{E941E415-E964-43D7-8803-3D9278AE8880}">
          <p14:sldIdLst/>
        </p14:section>
        <p14:section name="Backup" id="{927DE6B2-0C5A-4DC3-9465-65EC4237BF9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68">
          <p15:clr>
            <a:srgbClr val="A4A3A4"/>
          </p15:clr>
        </p15:guide>
        <p15:guide id="2" pos="53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C34"/>
    <a:srgbClr val="231F20"/>
    <a:srgbClr val="4B4B4D"/>
    <a:srgbClr val="00A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1121" autoAdjust="0"/>
  </p:normalViewPr>
  <p:slideViewPr>
    <p:cSldViewPr showGuides="1">
      <p:cViewPr varScale="1">
        <p:scale>
          <a:sx n="84" d="100"/>
          <a:sy n="84" d="100"/>
        </p:scale>
        <p:origin x="960" y="36"/>
      </p:cViewPr>
      <p:guideLst>
        <p:guide orient="horz" pos="3068"/>
        <p:guide pos="53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2976" y="78"/>
      </p:cViewPr>
      <p:guideLst/>
    </p:cSldViewPr>
  </p:notes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F9F0E0-CE49-284D-964C-02B3841561B4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693F23-95C1-774D-907E-097ABE640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42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0219CD-69F6-C549-99A0-D85EECBCC65A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AD2C0F-658B-1A45-97FD-B9A866AFE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80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5CF5B1-94E0-074C-8F8B-C223FB76D0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4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" y="3362151"/>
            <a:ext cx="4048217" cy="1252711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 vert="horz" wrap="square" lIns="0" tIns="91440" rIns="91440" bIns="91440" rtlCol="0">
            <a:noAutofit/>
          </a:bodyPr>
          <a:lstStyle/>
          <a:p>
            <a:pPr marL="339725" lvl="0" indent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635463"/>
            <a:ext cx="4048217" cy="1726627"/>
          </a:xfrm>
          <a:solidFill>
            <a:schemeClr val="accent3">
              <a:alpha val="50000"/>
            </a:schemeClr>
          </a:solidFill>
        </p:spPr>
        <p:txBody>
          <a:bodyPr wrap="square" lIns="0" tIns="182880" anchor="b">
            <a:spAutoFit/>
          </a:bodyPr>
          <a:lstStyle>
            <a:lvl1pPr marL="339725" indent="0" algn="l">
              <a:defRPr sz="3600" i="1" cap="all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3368504"/>
            <a:ext cx="4048217" cy="589656"/>
          </a:xfrm>
          <a:noFill/>
        </p:spPr>
        <p:txBody>
          <a:bodyPr wrap="square" lIns="0" tIns="91440" bIns="91440">
            <a:noAutofit/>
          </a:bodyPr>
          <a:lstStyle>
            <a:lvl1pPr marL="339725" indent="0" algn="l">
              <a:spcBef>
                <a:spcPts val="120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42900" y="3362090"/>
            <a:ext cx="342102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970201"/>
            <a:ext cx="4048216" cy="304098"/>
          </a:xfrm>
          <a:noFill/>
        </p:spPr>
        <p:txBody>
          <a:bodyPr vert="horz" wrap="square" lIns="0" tIns="91440" rIns="91440" bIns="91440" rtlCol="0">
            <a:noAutofit/>
          </a:bodyPr>
          <a:lstStyle>
            <a:lvl1pPr marL="511175" indent="-171450">
              <a:buNone/>
              <a:defRPr lang="en-US" sz="1200" baseline="0" smtClean="0">
                <a:solidFill>
                  <a:schemeClr val="bg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339725" lvl="0" indent="0">
              <a:spcBef>
                <a:spcPts val="1200"/>
              </a:spcBef>
            </a:pPr>
            <a:r>
              <a:rPr lang="en-US" dirty="0" smtClean="0"/>
              <a:t>Presenter Name, Title Here</a:t>
            </a:r>
          </a:p>
        </p:txBody>
      </p:sp>
      <p:sp>
        <p:nvSpPr>
          <p:cNvPr id="11" name="Text Placeholder 7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93428"/>
            <a:ext cx="1559779" cy="264395"/>
          </a:xfrm>
          <a:noFill/>
        </p:spPr>
        <p:txBody>
          <a:bodyPr vert="horz" wrap="square" lIns="0" tIns="0" rIns="91440" bIns="91440" rtlCol="0">
            <a:noAutofit/>
          </a:bodyPr>
          <a:lstStyle>
            <a:lvl1pPr marL="511175" indent="-171450">
              <a:buNone/>
              <a:defRPr lang="en-US" sz="1000" baseline="0" smtClean="0">
                <a:solidFill>
                  <a:schemeClr val="bg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339725" lvl="0" indent="0">
              <a:spcBef>
                <a:spcPts val="1200"/>
              </a:spcBef>
            </a:pPr>
            <a:r>
              <a:rPr lang="en-US" dirty="0" smtClean="0"/>
              <a:t>Date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42900" y="665159"/>
            <a:ext cx="2400300" cy="593570"/>
            <a:chOff x="2574925" y="-92075"/>
            <a:chExt cx="3074988" cy="760413"/>
          </a:xfrm>
          <a:solidFill>
            <a:schemeClr val="bg1"/>
          </a:solidFill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468813" y="-88900"/>
              <a:ext cx="82550" cy="87313"/>
            </a:xfrm>
            <a:custGeom>
              <a:avLst/>
              <a:gdLst>
                <a:gd name="T0" fmla="*/ 11 w 22"/>
                <a:gd name="T1" fmla="*/ 21 h 23"/>
                <a:gd name="T2" fmla="*/ 2 w 22"/>
                <a:gd name="T3" fmla="*/ 11 h 23"/>
                <a:gd name="T4" fmla="*/ 11 w 22"/>
                <a:gd name="T5" fmla="*/ 2 h 23"/>
                <a:gd name="T6" fmla="*/ 20 w 22"/>
                <a:gd name="T7" fmla="*/ 11 h 23"/>
                <a:gd name="T8" fmla="*/ 11 w 22"/>
                <a:gd name="T9" fmla="*/ 21 h 23"/>
                <a:gd name="T10" fmla="*/ 11 w 22"/>
                <a:gd name="T11" fmla="*/ 0 h 23"/>
                <a:gd name="T12" fmla="*/ 0 w 22"/>
                <a:gd name="T13" fmla="*/ 11 h 23"/>
                <a:gd name="T14" fmla="*/ 11 w 22"/>
                <a:gd name="T15" fmla="*/ 23 h 23"/>
                <a:gd name="T16" fmla="*/ 22 w 22"/>
                <a:gd name="T17" fmla="*/ 11 h 23"/>
                <a:gd name="T18" fmla="*/ 11 w 22"/>
                <a:gd name="T19" fmla="*/ 0 h 23"/>
                <a:gd name="T20" fmla="*/ 10 w 22"/>
                <a:gd name="T21" fmla="*/ 13 h 23"/>
                <a:gd name="T22" fmla="*/ 10 w 22"/>
                <a:gd name="T23" fmla="*/ 13 h 23"/>
                <a:gd name="T24" fmla="*/ 13 w 22"/>
                <a:gd name="T25" fmla="*/ 15 h 23"/>
                <a:gd name="T26" fmla="*/ 13 w 22"/>
                <a:gd name="T27" fmla="*/ 18 h 23"/>
                <a:gd name="T28" fmla="*/ 16 w 22"/>
                <a:gd name="T29" fmla="*/ 18 h 23"/>
                <a:gd name="T30" fmla="*/ 15 w 22"/>
                <a:gd name="T31" fmla="*/ 14 h 23"/>
                <a:gd name="T32" fmla="*/ 13 w 22"/>
                <a:gd name="T33" fmla="*/ 12 h 23"/>
                <a:gd name="T34" fmla="*/ 13 w 22"/>
                <a:gd name="T35" fmla="*/ 11 h 23"/>
                <a:gd name="T36" fmla="*/ 16 w 22"/>
                <a:gd name="T37" fmla="*/ 8 h 23"/>
                <a:gd name="T38" fmla="*/ 12 w 22"/>
                <a:gd name="T39" fmla="*/ 5 h 23"/>
                <a:gd name="T40" fmla="*/ 7 w 22"/>
                <a:gd name="T41" fmla="*/ 5 h 23"/>
                <a:gd name="T42" fmla="*/ 7 w 22"/>
                <a:gd name="T43" fmla="*/ 18 h 23"/>
                <a:gd name="T44" fmla="*/ 10 w 22"/>
                <a:gd name="T45" fmla="*/ 18 h 23"/>
                <a:gd name="T46" fmla="*/ 10 w 22"/>
                <a:gd name="T47" fmla="*/ 13 h 23"/>
                <a:gd name="T48" fmla="*/ 10 w 22"/>
                <a:gd name="T49" fmla="*/ 7 h 23"/>
                <a:gd name="T50" fmla="*/ 11 w 22"/>
                <a:gd name="T51" fmla="*/ 7 h 23"/>
                <a:gd name="T52" fmla="*/ 13 w 22"/>
                <a:gd name="T53" fmla="*/ 9 h 23"/>
                <a:gd name="T54" fmla="*/ 11 w 22"/>
                <a:gd name="T55" fmla="*/ 11 h 23"/>
                <a:gd name="T56" fmla="*/ 10 w 22"/>
                <a:gd name="T57" fmla="*/ 11 h 23"/>
                <a:gd name="T58" fmla="*/ 10 w 22"/>
                <a:gd name="T5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23">
                  <a:moveTo>
                    <a:pt x="11" y="21"/>
                  </a:moveTo>
                  <a:cubicBezTo>
                    <a:pt x="6" y="21"/>
                    <a:pt x="2" y="16"/>
                    <a:pt x="2" y="11"/>
                  </a:cubicBezTo>
                  <a:cubicBezTo>
                    <a:pt x="2" y="6"/>
                    <a:pt x="6" y="2"/>
                    <a:pt x="11" y="2"/>
                  </a:cubicBezTo>
                  <a:cubicBezTo>
                    <a:pt x="16" y="2"/>
                    <a:pt x="20" y="6"/>
                    <a:pt x="20" y="11"/>
                  </a:cubicBezTo>
                  <a:cubicBezTo>
                    <a:pt x="20" y="16"/>
                    <a:pt x="16" y="21"/>
                    <a:pt x="11" y="21"/>
                  </a:cubicBezTo>
                  <a:close/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0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7"/>
                    <a:pt x="13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5" y="15"/>
                    <a:pt x="15" y="14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11"/>
                    <a:pt x="16" y="10"/>
                    <a:pt x="16" y="8"/>
                  </a:cubicBezTo>
                  <a:cubicBezTo>
                    <a:pt x="16" y="6"/>
                    <a:pt x="14" y="5"/>
                    <a:pt x="12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0" y="18"/>
                    <a:pt x="10" y="18"/>
                    <a:pt x="10" y="18"/>
                  </a:cubicBezTo>
                  <a:lnTo>
                    <a:pt x="10" y="13"/>
                  </a:lnTo>
                  <a:close/>
                  <a:moveTo>
                    <a:pt x="10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3" y="8"/>
                    <a:pt x="13" y="9"/>
                  </a:cubicBezTo>
                  <a:cubicBezTo>
                    <a:pt x="13" y="10"/>
                    <a:pt x="12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2601913" y="-92075"/>
              <a:ext cx="1979613" cy="479425"/>
            </a:xfrm>
            <a:custGeom>
              <a:avLst/>
              <a:gdLst>
                <a:gd name="T0" fmla="*/ 78 w 526"/>
                <a:gd name="T1" fmla="*/ 79 h 126"/>
                <a:gd name="T2" fmla="*/ 56 w 526"/>
                <a:gd name="T3" fmla="*/ 22 h 126"/>
                <a:gd name="T4" fmla="*/ 165 w 526"/>
                <a:gd name="T5" fmla="*/ 57 h 126"/>
                <a:gd name="T6" fmla="*/ 166 w 526"/>
                <a:gd name="T7" fmla="*/ 101 h 126"/>
                <a:gd name="T8" fmla="*/ 145 w 526"/>
                <a:gd name="T9" fmla="*/ 57 h 126"/>
                <a:gd name="T10" fmla="*/ 396 w 526"/>
                <a:gd name="T11" fmla="*/ 84 h 126"/>
                <a:gd name="T12" fmla="*/ 384 w 526"/>
                <a:gd name="T13" fmla="*/ 53 h 126"/>
                <a:gd name="T14" fmla="*/ 315 w 526"/>
                <a:gd name="T15" fmla="*/ 57 h 126"/>
                <a:gd name="T16" fmla="*/ 279 w 526"/>
                <a:gd name="T17" fmla="*/ 80 h 126"/>
                <a:gd name="T18" fmla="*/ 143 w 526"/>
                <a:gd name="T19" fmla="*/ 34 h 126"/>
                <a:gd name="T20" fmla="*/ 120 w 526"/>
                <a:gd name="T21" fmla="*/ 112 h 126"/>
                <a:gd name="T22" fmla="*/ 72 w 526"/>
                <a:gd name="T23" fmla="*/ 0 h 126"/>
                <a:gd name="T24" fmla="*/ 0 w 526"/>
                <a:gd name="T25" fmla="*/ 126 h 126"/>
                <a:gd name="T26" fmla="*/ 19 w 526"/>
                <a:gd name="T27" fmla="*/ 103 h 126"/>
                <a:gd name="T28" fmla="*/ 98 w 526"/>
                <a:gd name="T29" fmla="*/ 126 h 126"/>
                <a:gd name="T30" fmla="*/ 208 w 526"/>
                <a:gd name="T31" fmla="*/ 80 h 126"/>
                <a:gd name="T32" fmla="*/ 142 w 526"/>
                <a:gd name="T33" fmla="*/ 34 h 126"/>
                <a:gd name="T34" fmla="*/ 326 w 526"/>
                <a:gd name="T35" fmla="*/ 126 h 126"/>
                <a:gd name="T36" fmla="*/ 360 w 526"/>
                <a:gd name="T37" fmla="*/ 107 h 126"/>
                <a:gd name="T38" fmla="*/ 415 w 526"/>
                <a:gd name="T39" fmla="*/ 126 h 126"/>
                <a:gd name="T40" fmla="*/ 463 w 526"/>
                <a:gd name="T41" fmla="*/ 56 h 126"/>
                <a:gd name="T42" fmla="*/ 502 w 526"/>
                <a:gd name="T43" fmla="*/ 81 h 126"/>
                <a:gd name="T44" fmla="*/ 526 w 526"/>
                <a:gd name="T45" fmla="*/ 126 h 126"/>
                <a:gd name="T46" fmla="*/ 490 w 526"/>
                <a:gd name="T47" fmla="*/ 32 h 126"/>
                <a:gd name="T48" fmla="*/ 438 w 526"/>
                <a:gd name="T49" fmla="*/ 113 h 126"/>
                <a:gd name="T50" fmla="*/ 385 w 526"/>
                <a:gd name="T51" fmla="*/ 33 h 126"/>
                <a:gd name="T52" fmla="*/ 336 w 526"/>
                <a:gd name="T53" fmla="*/ 92 h 126"/>
                <a:gd name="T54" fmla="*/ 254 w 526"/>
                <a:gd name="T55" fmla="*/ 33 h 126"/>
                <a:gd name="T56" fmla="*/ 247 w 526"/>
                <a:gd name="T57" fmla="*/ 100 h 126"/>
                <a:gd name="T58" fmla="*/ 237 w 526"/>
                <a:gd name="T59" fmla="*/ 23 h 126"/>
                <a:gd name="T60" fmla="*/ 487 w 526"/>
                <a:gd name="T61" fmla="*/ 0 h 126"/>
                <a:gd name="T62" fmla="*/ 93 w 526"/>
                <a:gd name="T63" fmla="*/ 23 h 126"/>
                <a:gd name="T64" fmla="*/ 212 w 526"/>
                <a:gd name="T65" fmla="*/ 89 h 126"/>
                <a:gd name="T66" fmla="*/ 279 w 526"/>
                <a:gd name="T67" fmla="*/ 126 h 126"/>
                <a:gd name="T68" fmla="*/ 306 w 526"/>
                <a:gd name="T69" fmla="*/ 10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6" h="126">
                  <a:moveTo>
                    <a:pt x="56" y="22"/>
                  </a:moveTo>
                  <a:cubicBezTo>
                    <a:pt x="78" y="79"/>
                    <a:pt x="78" y="79"/>
                    <a:pt x="78" y="79"/>
                  </a:cubicBezTo>
                  <a:cubicBezTo>
                    <a:pt x="29" y="79"/>
                    <a:pt x="29" y="79"/>
                    <a:pt x="29" y="79"/>
                  </a:cubicBezTo>
                  <a:lnTo>
                    <a:pt x="56" y="22"/>
                  </a:lnTo>
                  <a:close/>
                  <a:moveTo>
                    <a:pt x="145" y="57"/>
                  </a:moveTo>
                  <a:cubicBezTo>
                    <a:pt x="165" y="57"/>
                    <a:pt x="165" y="57"/>
                    <a:pt x="165" y="57"/>
                  </a:cubicBezTo>
                  <a:cubicBezTo>
                    <a:pt x="171" y="57"/>
                    <a:pt x="181" y="66"/>
                    <a:pt x="181" y="80"/>
                  </a:cubicBezTo>
                  <a:cubicBezTo>
                    <a:pt x="182" y="93"/>
                    <a:pt x="173" y="101"/>
                    <a:pt x="166" y="101"/>
                  </a:cubicBezTo>
                  <a:cubicBezTo>
                    <a:pt x="145" y="101"/>
                    <a:pt x="145" y="101"/>
                    <a:pt x="145" y="101"/>
                  </a:cubicBezTo>
                  <a:lnTo>
                    <a:pt x="145" y="57"/>
                  </a:lnTo>
                  <a:close/>
                  <a:moveTo>
                    <a:pt x="384" y="53"/>
                  </a:moveTo>
                  <a:cubicBezTo>
                    <a:pt x="396" y="84"/>
                    <a:pt x="396" y="84"/>
                    <a:pt x="396" y="84"/>
                  </a:cubicBezTo>
                  <a:cubicBezTo>
                    <a:pt x="370" y="84"/>
                    <a:pt x="370" y="84"/>
                    <a:pt x="370" y="84"/>
                  </a:cubicBezTo>
                  <a:lnTo>
                    <a:pt x="384" y="53"/>
                  </a:lnTo>
                  <a:close/>
                  <a:moveTo>
                    <a:pt x="279" y="57"/>
                  </a:moveTo>
                  <a:cubicBezTo>
                    <a:pt x="315" y="57"/>
                    <a:pt x="315" y="57"/>
                    <a:pt x="315" y="57"/>
                  </a:cubicBezTo>
                  <a:cubicBezTo>
                    <a:pt x="329" y="57"/>
                    <a:pt x="330" y="80"/>
                    <a:pt x="315" y="80"/>
                  </a:cubicBezTo>
                  <a:cubicBezTo>
                    <a:pt x="279" y="80"/>
                    <a:pt x="279" y="80"/>
                    <a:pt x="279" y="80"/>
                  </a:cubicBezTo>
                  <a:lnTo>
                    <a:pt x="279" y="57"/>
                  </a:lnTo>
                  <a:close/>
                  <a:moveTo>
                    <a:pt x="143" y="34"/>
                  </a:moveTo>
                  <a:cubicBezTo>
                    <a:pt x="120" y="34"/>
                    <a:pt x="120" y="34"/>
                    <a:pt x="120" y="34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89" y="125"/>
                    <a:pt x="208" y="103"/>
                    <a:pt x="208" y="80"/>
                  </a:cubicBezTo>
                  <a:cubicBezTo>
                    <a:pt x="208" y="61"/>
                    <a:pt x="193" y="34"/>
                    <a:pt x="171" y="34"/>
                  </a:cubicBezTo>
                  <a:cubicBezTo>
                    <a:pt x="142" y="34"/>
                    <a:pt x="142" y="34"/>
                    <a:pt x="142" y="34"/>
                  </a:cubicBezTo>
                  <a:moveTo>
                    <a:pt x="306" y="101"/>
                  </a:moveTo>
                  <a:cubicBezTo>
                    <a:pt x="328" y="107"/>
                    <a:pt x="326" y="126"/>
                    <a:pt x="326" y="126"/>
                  </a:cubicBezTo>
                  <a:cubicBezTo>
                    <a:pt x="351" y="126"/>
                    <a:pt x="351" y="126"/>
                    <a:pt x="351" y="126"/>
                  </a:cubicBezTo>
                  <a:cubicBezTo>
                    <a:pt x="360" y="107"/>
                    <a:pt x="360" y="107"/>
                    <a:pt x="360" y="107"/>
                  </a:cubicBezTo>
                  <a:cubicBezTo>
                    <a:pt x="406" y="107"/>
                    <a:pt x="406" y="107"/>
                    <a:pt x="406" y="107"/>
                  </a:cubicBezTo>
                  <a:cubicBezTo>
                    <a:pt x="415" y="126"/>
                    <a:pt x="415" y="126"/>
                    <a:pt x="415" y="126"/>
                  </a:cubicBezTo>
                  <a:cubicBezTo>
                    <a:pt x="463" y="126"/>
                    <a:pt x="463" y="126"/>
                    <a:pt x="463" y="126"/>
                  </a:cubicBezTo>
                  <a:cubicBezTo>
                    <a:pt x="463" y="56"/>
                    <a:pt x="463" y="56"/>
                    <a:pt x="463" y="56"/>
                  </a:cubicBezTo>
                  <a:cubicBezTo>
                    <a:pt x="487" y="56"/>
                    <a:pt x="487" y="56"/>
                    <a:pt x="487" y="56"/>
                  </a:cubicBezTo>
                  <a:cubicBezTo>
                    <a:pt x="495" y="56"/>
                    <a:pt x="503" y="65"/>
                    <a:pt x="502" y="81"/>
                  </a:cubicBezTo>
                  <a:cubicBezTo>
                    <a:pt x="502" y="126"/>
                    <a:pt x="502" y="126"/>
                    <a:pt x="502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6" y="77"/>
                    <a:pt x="526" y="77"/>
                    <a:pt x="526" y="77"/>
                  </a:cubicBezTo>
                  <a:cubicBezTo>
                    <a:pt x="526" y="48"/>
                    <a:pt x="510" y="33"/>
                    <a:pt x="490" y="32"/>
                  </a:cubicBezTo>
                  <a:cubicBezTo>
                    <a:pt x="438" y="32"/>
                    <a:pt x="438" y="32"/>
                    <a:pt x="438" y="32"/>
                  </a:cubicBezTo>
                  <a:cubicBezTo>
                    <a:pt x="438" y="113"/>
                    <a:pt x="438" y="113"/>
                    <a:pt x="438" y="113"/>
                  </a:cubicBezTo>
                  <a:cubicBezTo>
                    <a:pt x="401" y="33"/>
                    <a:pt x="401" y="33"/>
                    <a:pt x="401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49" y="110"/>
                    <a:pt x="349" y="110"/>
                    <a:pt x="349" y="110"/>
                  </a:cubicBezTo>
                  <a:cubicBezTo>
                    <a:pt x="349" y="99"/>
                    <a:pt x="336" y="92"/>
                    <a:pt x="336" y="92"/>
                  </a:cubicBezTo>
                  <a:cubicBezTo>
                    <a:pt x="348" y="93"/>
                    <a:pt x="362" y="37"/>
                    <a:pt x="320" y="33"/>
                  </a:cubicBezTo>
                  <a:cubicBezTo>
                    <a:pt x="254" y="33"/>
                    <a:pt x="254" y="33"/>
                    <a:pt x="254" y="33"/>
                  </a:cubicBezTo>
                  <a:cubicBezTo>
                    <a:pt x="254" y="100"/>
                    <a:pt x="254" y="100"/>
                    <a:pt x="254" y="100"/>
                  </a:cubicBezTo>
                  <a:cubicBezTo>
                    <a:pt x="247" y="100"/>
                    <a:pt x="247" y="100"/>
                    <a:pt x="247" y="100"/>
                  </a:cubicBezTo>
                  <a:cubicBezTo>
                    <a:pt x="242" y="99"/>
                    <a:pt x="237" y="90"/>
                    <a:pt x="237" y="84"/>
                  </a:cubicBezTo>
                  <a:cubicBezTo>
                    <a:pt x="237" y="23"/>
                    <a:pt x="237" y="23"/>
                    <a:pt x="237" y="23"/>
                  </a:cubicBezTo>
                  <a:cubicBezTo>
                    <a:pt x="487" y="23"/>
                    <a:pt x="487" y="23"/>
                    <a:pt x="487" y="23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89"/>
                    <a:pt x="212" y="89"/>
                    <a:pt x="212" y="89"/>
                  </a:cubicBezTo>
                  <a:cubicBezTo>
                    <a:pt x="212" y="108"/>
                    <a:pt x="233" y="125"/>
                    <a:pt x="253" y="126"/>
                  </a:cubicBezTo>
                  <a:cubicBezTo>
                    <a:pt x="279" y="126"/>
                    <a:pt x="279" y="126"/>
                    <a:pt x="279" y="126"/>
                  </a:cubicBezTo>
                  <a:cubicBezTo>
                    <a:pt x="279" y="101"/>
                    <a:pt x="279" y="101"/>
                    <a:pt x="279" y="101"/>
                  </a:cubicBezTo>
                  <a:lnTo>
                    <a:pt x="306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2574925" y="547688"/>
              <a:ext cx="101600" cy="117475"/>
            </a:xfrm>
            <a:custGeom>
              <a:avLst/>
              <a:gdLst>
                <a:gd name="T0" fmla="*/ 18 w 27"/>
                <a:gd name="T1" fmla="*/ 0 h 31"/>
                <a:gd name="T2" fmla="*/ 27 w 27"/>
                <a:gd name="T3" fmla="*/ 7 h 31"/>
                <a:gd name="T4" fmla="*/ 19 w 27"/>
                <a:gd name="T5" fmla="*/ 14 h 31"/>
                <a:gd name="T6" fmla="*/ 19 w 27"/>
                <a:gd name="T7" fmla="*/ 14 h 31"/>
                <a:gd name="T8" fmla="*/ 27 w 27"/>
                <a:gd name="T9" fmla="*/ 22 h 31"/>
                <a:gd name="T10" fmla="*/ 21 w 27"/>
                <a:gd name="T11" fmla="*/ 30 h 31"/>
                <a:gd name="T12" fmla="*/ 11 w 27"/>
                <a:gd name="T13" fmla="*/ 31 h 31"/>
                <a:gd name="T14" fmla="*/ 0 w 27"/>
                <a:gd name="T15" fmla="*/ 31 h 31"/>
                <a:gd name="T16" fmla="*/ 0 w 27"/>
                <a:gd name="T17" fmla="*/ 30 h 31"/>
                <a:gd name="T18" fmla="*/ 5 w 27"/>
                <a:gd name="T19" fmla="*/ 25 h 31"/>
                <a:gd name="T20" fmla="*/ 8 w 27"/>
                <a:gd name="T21" fmla="*/ 6 h 31"/>
                <a:gd name="T22" fmla="*/ 5 w 27"/>
                <a:gd name="T23" fmla="*/ 2 h 31"/>
                <a:gd name="T24" fmla="*/ 6 w 27"/>
                <a:gd name="T25" fmla="*/ 0 h 31"/>
                <a:gd name="T26" fmla="*/ 18 w 27"/>
                <a:gd name="T27" fmla="*/ 0 h 31"/>
                <a:gd name="T28" fmla="*/ 10 w 27"/>
                <a:gd name="T29" fmla="*/ 25 h 31"/>
                <a:gd name="T30" fmla="*/ 13 w 27"/>
                <a:gd name="T31" fmla="*/ 30 h 31"/>
                <a:gd name="T32" fmla="*/ 21 w 27"/>
                <a:gd name="T33" fmla="*/ 22 h 31"/>
                <a:gd name="T34" fmla="*/ 14 w 27"/>
                <a:gd name="T35" fmla="*/ 16 h 31"/>
                <a:gd name="T36" fmla="*/ 12 w 27"/>
                <a:gd name="T37" fmla="*/ 16 h 31"/>
                <a:gd name="T38" fmla="*/ 10 w 27"/>
                <a:gd name="T39" fmla="*/ 25 h 31"/>
                <a:gd name="T40" fmla="*/ 14 w 27"/>
                <a:gd name="T41" fmla="*/ 14 h 31"/>
                <a:gd name="T42" fmla="*/ 22 w 27"/>
                <a:gd name="T43" fmla="*/ 7 h 31"/>
                <a:gd name="T44" fmla="*/ 17 w 27"/>
                <a:gd name="T45" fmla="*/ 2 h 31"/>
                <a:gd name="T46" fmla="*/ 15 w 27"/>
                <a:gd name="T47" fmla="*/ 3 h 31"/>
                <a:gd name="T48" fmla="*/ 14 w 27"/>
                <a:gd name="T49" fmla="*/ 5 h 31"/>
                <a:gd name="T50" fmla="*/ 12 w 27"/>
                <a:gd name="T51" fmla="*/ 14 h 31"/>
                <a:gd name="T52" fmla="*/ 14 w 27"/>
                <a:gd name="T53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31">
                  <a:moveTo>
                    <a:pt x="18" y="0"/>
                  </a:moveTo>
                  <a:cubicBezTo>
                    <a:pt x="24" y="0"/>
                    <a:pt x="27" y="2"/>
                    <a:pt x="27" y="7"/>
                  </a:cubicBezTo>
                  <a:cubicBezTo>
                    <a:pt x="27" y="12"/>
                    <a:pt x="24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3" y="15"/>
                    <a:pt x="27" y="18"/>
                    <a:pt x="27" y="22"/>
                  </a:cubicBezTo>
                  <a:cubicBezTo>
                    <a:pt x="27" y="25"/>
                    <a:pt x="24" y="28"/>
                    <a:pt x="21" y="30"/>
                  </a:cubicBezTo>
                  <a:cubicBezTo>
                    <a:pt x="18" y="31"/>
                    <a:pt x="15" y="31"/>
                    <a:pt x="1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29"/>
                    <a:pt x="5" y="2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2"/>
                    <a:pt x="9" y="2"/>
                    <a:pt x="5" y="2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18" y="0"/>
                  </a:lnTo>
                  <a:close/>
                  <a:moveTo>
                    <a:pt x="10" y="25"/>
                  </a:moveTo>
                  <a:cubicBezTo>
                    <a:pt x="9" y="29"/>
                    <a:pt x="11" y="30"/>
                    <a:pt x="13" y="30"/>
                  </a:cubicBezTo>
                  <a:cubicBezTo>
                    <a:pt x="17" y="30"/>
                    <a:pt x="21" y="27"/>
                    <a:pt x="21" y="22"/>
                  </a:cubicBezTo>
                  <a:cubicBezTo>
                    <a:pt x="21" y="17"/>
                    <a:pt x="17" y="16"/>
                    <a:pt x="14" y="16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0" y="25"/>
                  </a:lnTo>
                  <a:close/>
                  <a:moveTo>
                    <a:pt x="14" y="14"/>
                  </a:moveTo>
                  <a:cubicBezTo>
                    <a:pt x="19" y="14"/>
                    <a:pt x="22" y="11"/>
                    <a:pt x="22" y="7"/>
                  </a:cubicBezTo>
                  <a:cubicBezTo>
                    <a:pt x="22" y="3"/>
                    <a:pt x="19" y="2"/>
                    <a:pt x="17" y="2"/>
                  </a:cubicBezTo>
                  <a:cubicBezTo>
                    <a:pt x="16" y="2"/>
                    <a:pt x="15" y="2"/>
                    <a:pt x="15" y="3"/>
                  </a:cubicBezTo>
                  <a:cubicBezTo>
                    <a:pt x="14" y="3"/>
                    <a:pt x="14" y="4"/>
                    <a:pt x="14" y="5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2692400" y="547688"/>
              <a:ext cx="107950" cy="120650"/>
            </a:xfrm>
            <a:custGeom>
              <a:avLst/>
              <a:gdLst>
                <a:gd name="T0" fmla="*/ 28 w 29"/>
                <a:gd name="T1" fmla="*/ 32 h 32"/>
                <a:gd name="T2" fmla="*/ 28 w 29"/>
                <a:gd name="T3" fmla="*/ 32 h 32"/>
                <a:gd name="T4" fmla="*/ 19 w 29"/>
                <a:gd name="T5" fmla="*/ 27 h 32"/>
                <a:gd name="T6" fmla="*/ 16 w 29"/>
                <a:gd name="T7" fmla="*/ 20 h 32"/>
                <a:gd name="T8" fmla="*/ 13 w 29"/>
                <a:gd name="T9" fmla="*/ 18 h 32"/>
                <a:gd name="T10" fmla="*/ 12 w 29"/>
                <a:gd name="T11" fmla="*/ 18 h 32"/>
                <a:gd name="T12" fmla="*/ 10 w 29"/>
                <a:gd name="T13" fmla="*/ 25 h 32"/>
                <a:gd name="T14" fmla="*/ 13 w 29"/>
                <a:gd name="T15" fmla="*/ 30 h 32"/>
                <a:gd name="T16" fmla="*/ 13 w 29"/>
                <a:gd name="T17" fmla="*/ 31 h 32"/>
                <a:gd name="T18" fmla="*/ 0 w 29"/>
                <a:gd name="T19" fmla="*/ 31 h 32"/>
                <a:gd name="T20" fmla="*/ 0 w 29"/>
                <a:gd name="T21" fmla="*/ 30 h 32"/>
                <a:gd name="T22" fmla="*/ 5 w 29"/>
                <a:gd name="T23" fmla="*/ 25 h 32"/>
                <a:gd name="T24" fmla="*/ 8 w 29"/>
                <a:gd name="T25" fmla="*/ 6 h 32"/>
                <a:gd name="T26" fmla="*/ 5 w 29"/>
                <a:gd name="T27" fmla="*/ 2 h 32"/>
                <a:gd name="T28" fmla="*/ 6 w 29"/>
                <a:gd name="T29" fmla="*/ 0 h 32"/>
                <a:gd name="T30" fmla="*/ 17 w 29"/>
                <a:gd name="T31" fmla="*/ 0 h 32"/>
                <a:gd name="T32" fmla="*/ 24 w 29"/>
                <a:gd name="T33" fmla="*/ 2 h 32"/>
                <a:gd name="T34" fmla="*/ 27 w 29"/>
                <a:gd name="T35" fmla="*/ 8 h 32"/>
                <a:gd name="T36" fmla="*/ 20 w 29"/>
                <a:gd name="T37" fmla="*/ 17 h 32"/>
                <a:gd name="T38" fmla="*/ 23 w 29"/>
                <a:gd name="T39" fmla="*/ 23 h 32"/>
                <a:gd name="T40" fmla="*/ 26 w 29"/>
                <a:gd name="T41" fmla="*/ 28 h 32"/>
                <a:gd name="T42" fmla="*/ 29 w 29"/>
                <a:gd name="T43" fmla="*/ 30 h 32"/>
                <a:gd name="T44" fmla="*/ 28 w 29"/>
                <a:gd name="T45" fmla="*/ 32 h 32"/>
                <a:gd name="T46" fmla="*/ 13 w 29"/>
                <a:gd name="T47" fmla="*/ 16 h 32"/>
                <a:gd name="T48" fmla="*/ 18 w 29"/>
                <a:gd name="T49" fmla="*/ 15 h 32"/>
                <a:gd name="T50" fmla="*/ 22 w 29"/>
                <a:gd name="T51" fmla="*/ 8 h 32"/>
                <a:gd name="T52" fmla="*/ 17 w 29"/>
                <a:gd name="T53" fmla="*/ 2 h 32"/>
                <a:gd name="T54" fmla="*/ 15 w 29"/>
                <a:gd name="T55" fmla="*/ 3 h 32"/>
                <a:gd name="T56" fmla="*/ 14 w 29"/>
                <a:gd name="T57" fmla="*/ 5 h 32"/>
                <a:gd name="T58" fmla="*/ 12 w 29"/>
                <a:gd name="T59" fmla="*/ 16 h 32"/>
                <a:gd name="T60" fmla="*/ 13 w 29"/>
                <a:gd name="T6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32"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2" y="32"/>
                    <a:pt x="20" y="30"/>
                    <a:pt x="19" y="27"/>
                  </a:cubicBezTo>
                  <a:cubicBezTo>
                    <a:pt x="18" y="25"/>
                    <a:pt x="17" y="23"/>
                    <a:pt x="16" y="20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9"/>
                    <a:pt x="10" y="30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29"/>
                    <a:pt x="5" y="2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2"/>
                    <a:pt x="9" y="2"/>
                    <a:pt x="5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1"/>
                    <a:pt x="24" y="2"/>
                  </a:cubicBezTo>
                  <a:cubicBezTo>
                    <a:pt x="26" y="3"/>
                    <a:pt x="27" y="5"/>
                    <a:pt x="27" y="8"/>
                  </a:cubicBezTo>
                  <a:cubicBezTo>
                    <a:pt x="27" y="13"/>
                    <a:pt x="24" y="16"/>
                    <a:pt x="20" y="17"/>
                  </a:cubicBezTo>
                  <a:cubicBezTo>
                    <a:pt x="20" y="18"/>
                    <a:pt x="22" y="21"/>
                    <a:pt x="23" y="23"/>
                  </a:cubicBezTo>
                  <a:cubicBezTo>
                    <a:pt x="24" y="26"/>
                    <a:pt x="25" y="27"/>
                    <a:pt x="26" y="28"/>
                  </a:cubicBezTo>
                  <a:cubicBezTo>
                    <a:pt x="27" y="30"/>
                    <a:pt x="27" y="30"/>
                    <a:pt x="29" y="30"/>
                  </a:cubicBezTo>
                  <a:lnTo>
                    <a:pt x="28" y="32"/>
                  </a:lnTo>
                  <a:close/>
                  <a:moveTo>
                    <a:pt x="13" y="16"/>
                  </a:moveTo>
                  <a:cubicBezTo>
                    <a:pt x="15" y="16"/>
                    <a:pt x="17" y="16"/>
                    <a:pt x="18" y="15"/>
                  </a:cubicBezTo>
                  <a:cubicBezTo>
                    <a:pt x="20" y="14"/>
                    <a:pt x="22" y="11"/>
                    <a:pt x="22" y="8"/>
                  </a:cubicBezTo>
                  <a:cubicBezTo>
                    <a:pt x="22" y="4"/>
                    <a:pt x="20" y="2"/>
                    <a:pt x="17" y="2"/>
                  </a:cubicBezTo>
                  <a:cubicBezTo>
                    <a:pt x="16" y="2"/>
                    <a:pt x="15" y="2"/>
                    <a:pt x="15" y="3"/>
                  </a:cubicBezTo>
                  <a:cubicBezTo>
                    <a:pt x="14" y="3"/>
                    <a:pt x="14" y="4"/>
                    <a:pt x="14" y="5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2811463" y="547688"/>
              <a:ext cx="73025" cy="117475"/>
            </a:xfrm>
            <a:custGeom>
              <a:avLst/>
              <a:gdLst>
                <a:gd name="T0" fmla="*/ 18 w 19"/>
                <a:gd name="T1" fmla="*/ 2 h 31"/>
                <a:gd name="T2" fmla="*/ 14 w 19"/>
                <a:gd name="T3" fmla="*/ 6 h 31"/>
                <a:gd name="T4" fmla="*/ 10 w 19"/>
                <a:gd name="T5" fmla="*/ 26 h 31"/>
                <a:gd name="T6" fmla="*/ 13 w 19"/>
                <a:gd name="T7" fmla="*/ 30 h 31"/>
                <a:gd name="T8" fmla="*/ 13 w 19"/>
                <a:gd name="T9" fmla="*/ 31 h 31"/>
                <a:gd name="T10" fmla="*/ 0 w 19"/>
                <a:gd name="T11" fmla="*/ 31 h 31"/>
                <a:gd name="T12" fmla="*/ 0 w 19"/>
                <a:gd name="T13" fmla="*/ 30 h 31"/>
                <a:gd name="T14" fmla="*/ 4 w 19"/>
                <a:gd name="T15" fmla="*/ 26 h 31"/>
                <a:gd name="T16" fmla="*/ 8 w 19"/>
                <a:gd name="T17" fmla="*/ 6 h 31"/>
                <a:gd name="T18" fmla="*/ 5 w 19"/>
                <a:gd name="T19" fmla="*/ 2 h 31"/>
                <a:gd name="T20" fmla="*/ 5 w 19"/>
                <a:gd name="T21" fmla="*/ 0 h 31"/>
                <a:gd name="T22" fmla="*/ 19 w 19"/>
                <a:gd name="T23" fmla="*/ 0 h 31"/>
                <a:gd name="T24" fmla="*/ 18 w 19"/>
                <a:gd name="T2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1">
                  <a:moveTo>
                    <a:pt x="18" y="2"/>
                  </a:moveTo>
                  <a:cubicBezTo>
                    <a:pt x="15" y="2"/>
                    <a:pt x="14" y="3"/>
                    <a:pt x="14" y="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9"/>
                    <a:pt x="9" y="30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4" y="29"/>
                    <a:pt x="4" y="2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2"/>
                    <a:pt x="9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2879725" y="547688"/>
              <a:ext cx="139700" cy="120650"/>
            </a:xfrm>
            <a:custGeom>
              <a:avLst/>
              <a:gdLst>
                <a:gd name="T0" fmla="*/ 37 w 37"/>
                <a:gd name="T1" fmla="*/ 2 h 32"/>
                <a:gd name="T2" fmla="*/ 33 w 37"/>
                <a:gd name="T3" fmla="*/ 5 h 32"/>
                <a:gd name="T4" fmla="*/ 31 w 37"/>
                <a:gd name="T5" fmla="*/ 13 h 32"/>
                <a:gd name="T6" fmla="*/ 27 w 37"/>
                <a:gd name="T7" fmla="*/ 32 h 32"/>
                <a:gd name="T8" fmla="*/ 25 w 37"/>
                <a:gd name="T9" fmla="*/ 32 h 32"/>
                <a:gd name="T10" fmla="*/ 11 w 37"/>
                <a:gd name="T11" fmla="*/ 7 h 32"/>
                <a:gd name="T12" fmla="*/ 11 w 37"/>
                <a:gd name="T13" fmla="*/ 7 h 32"/>
                <a:gd name="T14" fmla="*/ 9 w 37"/>
                <a:gd name="T15" fmla="*/ 19 h 32"/>
                <a:gd name="T16" fmla="*/ 8 w 37"/>
                <a:gd name="T17" fmla="*/ 27 h 32"/>
                <a:gd name="T18" fmla="*/ 12 w 37"/>
                <a:gd name="T19" fmla="*/ 30 h 32"/>
                <a:gd name="T20" fmla="*/ 11 w 37"/>
                <a:gd name="T21" fmla="*/ 31 h 32"/>
                <a:gd name="T22" fmla="*/ 0 w 37"/>
                <a:gd name="T23" fmla="*/ 31 h 32"/>
                <a:gd name="T24" fmla="*/ 0 w 37"/>
                <a:gd name="T25" fmla="*/ 30 h 32"/>
                <a:gd name="T26" fmla="*/ 5 w 37"/>
                <a:gd name="T27" fmla="*/ 27 h 32"/>
                <a:gd name="T28" fmla="*/ 7 w 37"/>
                <a:gd name="T29" fmla="*/ 19 h 32"/>
                <a:gd name="T30" fmla="*/ 9 w 37"/>
                <a:gd name="T31" fmla="*/ 8 h 32"/>
                <a:gd name="T32" fmla="*/ 9 w 37"/>
                <a:gd name="T33" fmla="*/ 3 h 32"/>
                <a:gd name="T34" fmla="*/ 5 w 37"/>
                <a:gd name="T35" fmla="*/ 2 h 32"/>
                <a:gd name="T36" fmla="*/ 5 w 37"/>
                <a:gd name="T37" fmla="*/ 0 h 32"/>
                <a:gd name="T38" fmla="*/ 13 w 37"/>
                <a:gd name="T39" fmla="*/ 0 h 32"/>
                <a:gd name="T40" fmla="*/ 26 w 37"/>
                <a:gd name="T41" fmla="*/ 23 h 32"/>
                <a:gd name="T42" fmla="*/ 27 w 37"/>
                <a:gd name="T43" fmla="*/ 23 h 32"/>
                <a:gd name="T44" fmla="*/ 28 w 37"/>
                <a:gd name="T45" fmla="*/ 13 h 32"/>
                <a:gd name="T46" fmla="*/ 30 w 37"/>
                <a:gd name="T47" fmla="*/ 5 h 32"/>
                <a:gd name="T48" fmla="*/ 26 w 37"/>
                <a:gd name="T49" fmla="*/ 2 h 32"/>
                <a:gd name="T50" fmla="*/ 26 w 37"/>
                <a:gd name="T51" fmla="*/ 0 h 32"/>
                <a:gd name="T52" fmla="*/ 37 w 37"/>
                <a:gd name="T53" fmla="*/ 0 h 32"/>
                <a:gd name="T54" fmla="*/ 37 w 37"/>
                <a:gd name="T5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" h="32">
                  <a:moveTo>
                    <a:pt x="37" y="2"/>
                  </a:moveTo>
                  <a:cubicBezTo>
                    <a:pt x="34" y="2"/>
                    <a:pt x="33" y="3"/>
                    <a:pt x="33" y="5"/>
                  </a:cubicBezTo>
                  <a:cubicBezTo>
                    <a:pt x="32" y="6"/>
                    <a:pt x="32" y="8"/>
                    <a:pt x="31" y="1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3"/>
                    <a:pt x="8" y="25"/>
                    <a:pt x="8" y="27"/>
                  </a:cubicBezTo>
                  <a:cubicBezTo>
                    <a:pt x="7" y="29"/>
                    <a:pt x="8" y="30"/>
                    <a:pt x="12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4" y="29"/>
                    <a:pt x="5" y="27"/>
                  </a:cubicBezTo>
                  <a:cubicBezTo>
                    <a:pt x="5" y="25"/>
                    <a:pt x="6" y="23"/>
                    <a:pt x="7" y="1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2"/>
                    <a:pt x="7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8"/>
                    <a:pt x="30" y="6"/>
                    <a:pt x="30" y="5"/>
                  </a:cubicBezTo>
                  <a:cubicBezTo>
                    <a:pt x="30" y="3"/>
                    <a:pt x="29" y="2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3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3027363" y="547688"/>
              <a:ext cx="112713" cy="120650"/>
            </a:xfrm>
            <a:custGeom>
              <a:avLst/>
              <a:gdLst>
                <a:gd name="T0" fmla="*/ 27 w 30"/>
                <a:gd name="T1" fmla="*/ 9 h 32"/>
                <a:gd name="T2" fmla="*/ 20 w 30"/>
                <a:gd name="T3" fmla="*/ 2 h 32"/>
                <a:gd name="T4" fmla="*/ 6 w 30"/>
                <a:gd name="T5" fmla="*/ 18 h 32"/>
                <a:gd name="T6" fmla="*/ 16 w 30"/>
                <a:gd name="T7" fmla="*/ 30 h 32"/>
                <a:gd name="T8" fmla="*/ 20 w 30"/>
                <a:gd name="T9" fmla="*/ 27 h 32"/>
                <a:gd name="T10" fmla="*/ 21 w 30"/>
                <a:gd name="T11" fmla="*/ 23 h 32"/>
                <a:gd name="T12" fmla="*/ 16 w 30"/>
                <a:gd name="T13" fmla="*/ 19 h 32"/>
                <a:gd name="T14" fmla="*/ 17 w 30"/>
                <a:gd name="T15" fmla="*/ 17 h 32"/>
                <a:gd name="T16" fmla="*/ 30 w 30"/>
                <a:gd name="T17" fmla="*/ 17 h 32"/>
                <a:gd name="T18" fmla="*/ 30 w 30"/>
                <a:gd name="T19" fmla="*/ 19 h 32"/>
                <a:gd name="T20" fmla="*/ 26 w 30"/>
                <a:gd name="T21" fmla="*/ 23 h 32"/>
                <a:gd name="T22" fmla="*/ 25 w 30"/>
                <a:gd name="T23" fmla="*/ 27 h 32"/>
                <a:gd name="T24" fmla="*/ 25 w 30"/>
                <a:gd name="T25" fmla="*/ 30 h 32"/>
                <a:gd name="T26" fmla="*/ 15 w 30"/>
                <a:gd name="T27" fmla="*/ 32 h 32"/>
                <a:gd name="T28" fmla="*/ 0 w 30"/>
                <a:gd name="T29" fmla="*/ 18 h 32"/>
                <a:gd name="T30" fmla="*/ 21 w 30"/>
                <a:gd name="T31" fmla="*/ 0 h 32"/>
                <a:gd name="T32" fmla="*/ 29 w 30"/>
                <a:gd name="T33" fmla="*/ 1 h 32"/>
                <a:gd name="T34" fmla="*/ 29 w 30"/>
                <a:gd name="T35" fmla="*/ 9 h 32"/>
                <a:gd name="T36" fmla="*/ 27 w 30"/>
                <a:gd name="T3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2">
                  <a:moveTo>
                    <a:pt x="27" y="9"/>
                  </a:moveTo>
                  <a:cubicBezTo>
                    <a:pt x="27" y="3"/>
                    <a:pt x="24" y="2"/>
                    <a:pt x="20" y="2"/>
                  </a:cubicBezTo>
                  <a:cubicBezTo>
                    <a:pt x="12" y="2"/>
                    <a:pt x="6" y="9"/>
                    <a:pt x="6" y="18"/>
                  </a:cubicBezTo>
                  <a:cubicBezTo>
                    <a:pt x="6" y="26"/>
                    <a:pt x="10" y="30"/>
                    <a:pt x="16" y="30"/>
                  </a:cubicBezTo>
                  <a:cubicBezTo>
                    <a:pt x="18" y="30"/>
                    <a:pt x="19" y="30"/>
                    <a:pt x="20" y="27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19"/>
                    <a:pt x="21" y="19"/>
                    <a:pt x="16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7" y="19"/>
                    <a:pt x="27" y="19"/>
                    <a:pt x="26" y="23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8"/>
                    <a:pt x="25" y="29"/>
                    <a:pt x="25" y="30"/>
                  </a:cubicBezTo>
                  <a:cubicBezTo>
                    <a:pt x="22" y="31"/>
                    <a:pt x="19" y="32"/>
                    <a:pt x="15" y="32"/>
                  </a:cubicBezTo>
                  <a:cubicBezTo>
                    <a:pt x="6" y="32"/>
                    <a:pt x="0" y="27"/>
                    <a:pt x="0" y="18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25" y="0"/>
                    <a:pt x="28" y="1"/>
                    <a:pt x="29" y="1"/>
                  </a:cubicBezTo>
                  <a:cubicBezTo>
                    <a:pt x="29" y="2"/>
                    <a:pt x="29" y="5"/>
                    <a:pt x="29" y="9"/>
                  </a:cubicBezTo>
                  <a:lnTo>
                    <a:pt x="2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3148013" y="547688"/>
              <a:ext cx="71438" cy="117475"/>
            </a:xfrm>
            <a:custGeom>
              <a:avLst/>
              <a:gdLst>
                <a:gd name="T0" fmla="*/ 19 w 19"/>
                <a:gd name="T1" fmla="*/ 2 h 31"/>
                <a:gd name="T2" fmla="*/ 14 w 19"/>
                <a:gd name="T3" fmla="*/ 6 h 31"/>
                <a:gd name="T4" fmla="*/ 11 w 19"/>
                <a:gd name="T5" fmla="*/ 26 h 31"/>
                <a:gd name="T6" fmla="*/ 14 w 19"/>
                <a:gd name="T7" fmla="*/ 30 h 31"/>
                <a:gd name="T8" fmla="*/ 14 w 19"/>
                <a:gd name="T9" fmla="*/ 31 h 31"/>
                <a:gd name="T10" fmla="*/ 0 w 19"/>
                <a:gd name="T11" fmla="*/ 31 h 31"/>
                <a:gd name="T12" fmla="*/ 1 w 19"/>
                <a:gd name="T13" fmla="*/ 30 h 31"/>
                <a:gd name="T14" fmla="*/ 5 w 19"/>
                <a:gd name="T15" fmla="*/ 26 h 31"/>
                <a:gd name="T16" fmla="*/ 9 w 19"/>
                <a:gd name="T17" fmla="*/ 6 h 31"/>
                <a:gd name="T18" fmla="*/ 6 w 19"/>
                <a:gd name="T19" fmla="*/ 2 h 31"/>
                <a:gd name="T20" fmla="*/ 6 w 19"/>
                <a:gd name="T21" fmla="*/ 0 h 31"/>
                <a:gd name="T22" fmla="*/ 19 w 19"/>
                <a:gd name="T23" fmla="*/ 0 h 31"/>
                <a:gd name="T24" fmla="*/ 19 w 19"/>
                <a:gd name="T2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1">
                  <a:moveTo>
                    <a:pt x="19" y="2"/>
                  </a:moveTo>
                  <a:cubicBezTo>
                    <a:pt x="15" y="2"/>
                    <a:pt x="15" y="3"/>
                    <a:pt x="14" y="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9"/>
                    <a:pt x="10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4" y="30"/>
                    <a:pt x="5" y="29"/>
                    <a:pt x="5" y="2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2"/>
                    <a:pt x="9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3219450" y="547688"/>
              <a:ext cx="138113" cy="120650"/>
            </a:xfrm>
            <a:custGeom>
              <a:avLst/>
              <a:gdLst>
                <a:gd name="T0" fmla="*/ 37 w 37"/>
                <a:gd name="T1" fmla="*/ 2 h 32"/>
                <a:gd name="T2" fmla="*/ 32 w 37"/>
                <a:gd name="T3" fmla="*/ 5 h 32"/>
                <a:gd name="T4" fmla="*/ 31 w 37"/>
                <a:gd name="T5" fmla="*/ 13 h 32"/>
                <a:gd name="T6" fmla="*/ 27 w 37"/>
                <a:gd name="T7" fmla="*/ 32 h 32"/>
                <a:gd name="T8" fmla="*/ 25 w 37"/>
                <a:gd name="T9" fmla="*/ 32 h 32"/>
                <a:gd name="T10" fmla="*/ 11 w 37"/>
                <a:gd name="T11" fmla="*/ 7 h 32"/>
                <a:gd name="T12" fmla="*/ 11 w 37"/>
                <a:gd name="T13" fmla="*/ 7 h 32"/>
                <a:gd name="T14" fmla="*/ 9 w 37"/>
                <a:gd name="T15" fmla="*/ 19 h 32"/>
                <a:gd name="T16" fmla="*/ 7 w 37"/>
                <a:gd name="T17" fmla="*/ 27 h 32"/>
                <a:gd name="T18" fmla="*/ 12 w 37"/>
                <a:gd name="T19" fmla="*/ 30 h 32"/>
                <a:gd name="T20" fmla="*/ 11 w 37"/>
                <a:gd name="T21" fmla="*/ 31 h 32"/>
                <a:gd name="T22" fmla="*/ 0 w 37"/>
                <a:gd name="T23" fmla="*/ 31 h 32"/>
                <a:gd name="T24" fmla="*/ 0 w 37"/>
                <a:gd name="T25" fmla="*/ 30 h 32"/>
                <a:gd name="T26" fmla="*/ 4 w 37"/>
                <a:gd name="T27" fmla="*/ 27 h 32"/>
                <a:gd name="T28" fmla="*/ 6 w 37"/>
                <a:gd name="T29" fmla="*/ 19 h 32"/>
                <a:gd name="T30" fmla="*/ 9 w 37"/>
                <a:gd name="T31" fmla="*/ 8 h 32"/>
                <a:gd name="T32" fmla="*/ 8 w 37"/>
                <a:gd name="T33" fmla="*/ 3 h 32"/>
                <a:gd name="T34" fmla="*/ 5 w 37"/>
                <a:gd name="T35" fmla="*/ 2 h 32"/>
                <a:gd name="T36" fmla="*/ 5 w 37"/>
                <a:gd name="T37" fmla="*/ 0 h 32"/>
                <a:gd name="T38" fmla="*/ 13 w 37"/>
                <a:gd name="T39" fmla="*/ 0 h 32"/>
                <a:gd name="T40" fmla="*/ 26 w 37"/>
                <a:gd name="T41" fmla="*/ 23 h 32"/>
                <a:gd name="T42" fmla="*/ 26 w 37"/>
                <a:gd name="T43" fmla="*/ 23 h 32"/>
                <a:gd name="T44" fmla="*/ 28 w 37"/>
                <a:gd name="T45" fmla="*/ 13 h 32"/>
                <a:gd name="T46" fmla="*/ 29 w 37"/>
                <a:gd name="T47" fmla="*/ 5 h 32"/>
                <a:gd name="T48" fmla="*/ 25 w 37"/>
                <a:gd name="T49" fmla="*/ 2 h 32"/>
                <a:gd name="T50" fmla="*/ 26 w 37"/>
                <a:gd name="T51" fmla="*/ 0 h 32"/>
                <a:gd name="T52" fmla="*/ 37 w 37"/>
                <a:gd name="T53" fmla="*/ 0 h 32"/>
                <a:gd name="T54" fmla="*/ 37 w 37"/>
                <a:gd name="T5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" h="32">
                  <a:moveTo>
                    <a:pt x="37" y="2"/>
                  </a:moveTo>
                  <a:cubicBezTo>
                    <a:pt x="34" y="2"/>
                    <a:pt x="33" y="3"/>
                    <a:pt x="32" y="5"/>
                  </a:cubicBezTo>
                  <a:cubicBezTo>
                    <a:pt x="32" y="6"/>
                    <a:pt x="31" y="8"/>
                    <a:pt x="31" y="1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3"/>
                    <a:pt x="7" y="25"/>
                    <a:pt x="7" y="27"/>
                  </a:cubicBezTo>
                  <a:cubicBezTo>
                    <a:pt x="7" y="29"/>
                    <a:pt x="8" y="30"/>
                    <a:pt x="12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4" y="29"/>
                    <a:pt x="4" y="27"/>
                  </a:cubicBezTo>
                  <a:cubicBezTo>
                    <a:pt x="5" y="25"/>
                    <a:pt x="5" y="23"/>
                    <a:pt x="6" y="1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2"/>
                    <a:pt x="7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8"/>
                    <a:pt x="29" y="6"/>
                    <a:pt x="29" y="5"/>
                  </a:cubicBezTo>
                  <a:cubicBezTo>
                    <a:pt x="30" y="3"/>
                    <a:pt x="29" y="2"/>
                    <a:pt x="25" y="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3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3365500" y="547688"/>
              <a:ext cx="112713" cy="120650"/>
            </a:xfrm>
            <a:custGeom>
              <a:avLst/>
              <a:gdLst>
                <a:gd name="T0" fmla="*/ 27 w 30"/>
                <a:gd name="T1" fmla="*/ 9 h 32"/>
                <a:gd name="T2" fmla="*/ 19 w 30"/>
                <a:gd name="T3" fmla="*/ 2 h 32"/>
                <a:gd name="T4" fmla="*/ 6 w 30"/>
                <a:gd name="T5" fmla="*/ 18 h 32"/>
                <a:gd name="T6" fmla="*/ 15 w 30"/>
                <a:gd name="T7" fmla="*/ 30 h 32"/>
                <a:gd name="T8" fmla="*/ 20 w 30"/>
                <a:gd name="T9" fmla="*/ 27 h 32"/>
                <a:gd name="T10" fmla="*/ 20 w 30"/>
                <a:gd name="T11" fmla="*/ 23 h 32"/>
                <a:gd name="T12" fmla="*/ 16 w 30"/>
                <a:gd name="T13" fmla="*/ 19 h 32"/>
                <a:gd name="T14" fmla="*/ 16 w 30"/>
                <a:gd name="T15" fmla="*/ 17 h 32"/>
                <a:gd name="T16" fmla="*/ 30 w 30"/>
                <a:gd name="T17" fmla="*/ 17 h 32"/>
                <a:gd name="T18" fmla="*/ 29 w 30"/>
                <a:gd name="T19" fmla="*/ 19 h 32"/>
                <a:gd name="T20" fmla="*/ 26 w 30"/>
                <a:gd name="T21" fmla="*/ 23 h 32"/>
                <a:gd name="T22" fmla="*/ 25 w 30"/>
                <a:gd name="T23" fmla="*/ 27 h 32"/>
                <a:gd name="T24" fmla="*/ 25 w 30"/>
                <a:gd name="T25" fmla="*/ 30 h 32"/>
                <a:gd name="T26" fmla="*/ 15 w 30"/>
                <a:gd name="T27" fmla="*/ 32 h 32"/>
                <a:gd name="T28" fmla="*/ 0 w 30"/>
                <a:gd name="T29" fmla="*/ 18 h 32"/>
                <a:gd name="T30" fmla="*/ 21 w 30"/>
                <a:gd name="T31" fmla="*/ 0 h 32"/>
                <a:gd name="T32" fmla="*/ 29 w 30"/>
                <a:gd name="T33" fmla="*/ 1 h 32"/>
                <a:gd name="T34" fmla="*/ 28 w 30"/>
                <a:gd name="T35" fmla="*/ 9 h 32"/>
                <a:gd name="T36" fmla="*/ 27 w 30"/>
                <a:gd name="T3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2">
                  <a:moveTo>
                    <a:pt x="27" y="9"/>
                  </a:moveTo>
                  <a:cubicBezTo>
                    <a:pt x="27" y="3"/>
                    <a:pt x="23" y="2"/>
                    <a:pt x="19" y="2"/>
                  </a:cubicBezTo>
                  <a:cubicBezTo>
                    <a:pt x="12" y="2"/>
                    <a:pt x="6" y="9"/>
                    <a:pt x="6" y="18"/>
                  </a:cubicBezTo>
                  <a:cubicBezTo>
                    <a:pt x="6" y="26"/>
                    <a:pt x="9" y="30"/>
                    <a:pt x="15" y="30"/>
                  </a:cubicBezTo>
                  <a:cubicBezTo>
                    <a:pt x="17" y="30"/>
                    <a:pt x="19" y="30"/>
                    <a:pt x="20" y="27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19"/>
                    <a:pt x="21" y="19"/>
                    <a:pt x="16" y="19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19"/>
                    <a:pt x="26" y="19"/>
                    <a:pt x="26" y="23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8"/>
                    <a:pt x="25" y="29"/>
                    <a:pt x="25" y="30"/>
                  </a:cubicBezTo>
                  <a:cubicBezTo>
                    <a:pt x="22" y="31"/>
                    <a:pt x="18" y="32"/>
                    <a:pt x="15" y="32"/>
                  </a:cubicBezTo>
                  <a:cubicBezTo>
                    <a:pt x="6" y="32"/>
                    <a:pt x="0" y="27"/>
                    <a:pt x="0" y="18"/>
                  </a:cubicBezTo>
                  <a:cubicBezTo>
                    <a:pt x="0" y="7"/>
                    <a:pt x="8" y="0"/>
                    <a:pt x="21" y="0"/>
                  </a:cubicBezTo>
                  <a:cubicBezTo>
                    <a:pt x="24" y="0"/>
                    <a:pt x="28" y="1"/>
                    <a:pt x="29" y="1"/>
                  </a:cubicBezTo>
                  <a:cubicBezTo>
                    <a:pt x="29" y="2"/>
                    <a:pt x="29" y="5"/>
                    <a:pt x="28" y="9"/>
                  </a:cubicBezTo>
                  <a:lnTo>
                    <a:pt x="2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3549650" y="542925"/>
              <a:ext cx="106363" cy="122238"/>
            </a:xfrm>
            <a:custGeom>
              <a:avLst/>
              <a:gdLst>
                <a:gd name="T0" fmla="*/ 28 w 28"/>
                <a:gd name="T1" fmla="*/ 0 h 32"/>
                <a:gd name="T2" fmla="*/ 26 w 28"/>
                <a:gd name="T3" fmla="*/ 9 h 32"/>
                <a:gd name="T4" fmla="*/ 25 w 28"/>
                <a:gd name="T5" fmla="*/ 9 h 32"/>
                <a:gd name="T6" fmla="*/ 24 w 28"/>
                <a:gd name="T7" fmla="*/ 5 h 32"/>
                <a:gd name="T8" fmla="*/ 19 w 28"/>
                <a:gd name="T9" fmla="*/ 3 h 32"/>
                <a:gd name="T10" fmla="*/ 17 w 28"/>
                <a:gd name="T11" fmla="*/ 3 h 32"/>
                <a:gd name="T12" fmla="*/ 12 w 28"/>
                <a:gd name="T13" fmla="*/ 26 h 32"/>
                <a:gd name="T14" fmla="*/ 16 w 28"/>
                <a:gd name="T15" fmla="*/ 31 h 32"/>
                <a:gd name="T16" fmla="*/ 16 w 28"/>
                <a:gd name="T17" fmla="*/ 32 h 32"/>
                <a:gd name="T18" fmla="*/ 1 w 28"/>
                <a:gd name="T19" fmla="*/ 32 h 32"/>
                <a:gd name="T20" fmla="*/ 2 w 28"/>
                <a:gd name="T21" fmla="*/ 31 h 32"/>
                <a:gd name="T22" fmla="*/ 7 w 28"/>
                <a:gd name="T23" fmla="*/ 26 h 32"/>
                <a:gd name="T24" fmla="*/ 11 w 28"/>
                <a:gd name="T25" fmla="*/ 3 h 32"/>
                <a:gd name="T26" fmla="*/ 9 w 28"/>
                <a:gd name="T27" fmla="*/ 3 h 32"/>
                <a:gd name="T28" fmla="*/ 4 w 28"/>
                <a:gd name="T29" fmla="*/ 5 h 32"/>
                <a:gd name="T30" fmla="*/ 1 w 28"/>
                <a:gd name="T31" fmla="*/ 9 h 32"/>
                <a:gd name="T32" fmla="*/ 0 w 28"/>
                <a:gd name="T33" fmla="*/ 9 h 32"/>
                <a:gd name="T34" fmla="*/ 2 w 28"/>
                <a:gd name="T35" fmla="*/ 0 h 32"/>
                <a:gd name="T36" fmla="*/ 3 w 28"/>
                <a:gd name="T37" fmla="*/ 0 h 32"/>
                <a:gd name="T38" fmla="*/ 5 w 28"/>
                <a:gd name="T39" fmla="*/ 1 h 32"/>
                <a:gd name="T40" fmla="*/ 24 w 28"/>
                <a:gd name="T41" fmla="*/ 1 h 32"/>
                <a:gd name="T42" fmla="*/ 26 w 28"/>
                <a:gd name="T43" fmla="*/ 0 h 32"/>
                <a:gd name="T44" fmla="*/ 28 w 28"/>
                <a:gd name="T4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2">
                  <a:moveTo>
                    <a:pt x="28" y="0"/>
                  </a:moveTo>
                  <a:cubicBezTo>
                    <a:pt x="27" y="2"/>
                    <a:pt x="27" y="6"/>
                    <a:pt x="26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7"/>
                    <a:pt x="25" y="5"/>
                    <a:pt x="24" y="5"/>
                  </a:cubicBezTo>
                  <a:cubicBezTo>
                    <a:pt x="23" y="3"/>
                    <a:pt x="22" y="3"/>
                    <a:pt x="19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30"/>
                    <a:pt x="12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6" y="31"/>
                    <a:pt x="6" y="30"/>
                    <a:pt x="7" y="2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2" y="7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3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6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651250" y="547688"/>
              <a:ext cx="142875" cy="117475"/>
            </a:xfrm>
            <a:custGeom>
              <a:avLst/>
              <a:gdLst>
                <a:gd name="T0" fmla="*/ 38 w 38"/>
                <a:gd name="T1" fmla="*/ 2 h 31"/>
                <a:gd name="T2" fmla="*/ 33 w 38"/>
                <a:gd name="T3" fmla="*/ 6 h 31"/>
                <a:gd name="T4" fmla="*/ 30 w 38"/>
                <a:gd name="T5" fmla="*/ 25 h 31"/>
                <a:gd name="T6" fmla="*/ 33 w 38"/>
                <a:gd name="T7" fmla="*/ 30 h 31"/>
                <a:gd name="T8" fmla="*/ 33 w 38"/>
                <a:gd name="T9" fmla="*/ 31 h 31"/>
                <a:gd name="T10" fmla="*/ 19 w 38"/>
                <a:gd name="T11" fmla="*/ 31 h 31"/>
                <a:gd name="T12" fmla="*/ 19 w 38"/>
                <a:gd name="T13" fmla="*/ 30 h 31"/>
                <a:gd name="T14" fmla="*/ 24 w 38"/>
                <a:gd name="T15" fmla="*/ 25 h 31"/>
                <a:gd name="T16" fmla="*/ 26 w 38"/>
                <a:gd name="T17" fmla="*/ 16 h 31"/>
                <a:gd name="T18" fmla="*/ 12 w 38"/>
                <a:gd name="T19" fmla="*/ 16 h 31"/>
                <a:gd name="T20" fmla="*/ 11 w 38"/>
                <a:gd name="T21" fmla="*/ 25 h 31"/>
                <a:gd name="T22" fmla="*/ 14 w 38"/>
                <a:gd name="T23" fmla="*/ 30 h 31"/>
                <a:gd name="T24" fmla="*/ 14 w 38"/>
                <a:gd name="T25" fmla="*/ 31 h 31"/>
                <a:gd name="T26" fmla="*/ 0 w 38"/>
                <a:gd name="T27" fmla="*/ 31 h 31"/>
                <a:gd name="T28" fmla="*/ 1 w 38"/>
                <a:gd name="T29" fmla="*/ 30 h 31"/>
                <a:gd name="T30" fmla="*/ 5 w 38"/>
                <a:gd name="T31" fmla="*/ 25 h 31"/>
                <a:gd name="T32" fmla="*/ 9 w 38"/>
                <a:gd name="T33" fmla="*/ 6 h 31"/>
                <a:gd name="T34" fmla="*/ 5 w 38"/>
                <a:gd name="T35" fmla="*/ 2 h 31"/>
                <a:gd name="T36" fmla="*/ 6 w 38"/>
                <a:gd name="T37" fmla="*/ 0 h 31"/>
                <a:gd name="T38" fmla="*/ 19 w 38"/>
                <a:gd name="T39" fmla="*/ 0 h 31"/>
                <a:gd name="T40" fmla="*/ 19 w 38"/>
                <a:gd name="T41" fmla="*/ 2 h 31"/>
                <a:gd name="T42" fmla="*/ 14 w 38"/>
                <a:gd name="T43" fmla="*/ 6 h 31"/>
                <a:gd name="T44" fmla="*/ 13 w 38"/>
                <a:gd name="T45" fmla="*/ 14 h 31"/>
                <a:gd name="T46" fmla="*/ 27 w 38"/>
                <a:gd name="T47" fmla="*/ 14 h 31"/>
                <a:gd name="T48" fmla="*/ 28 w 38"/>
                <a:gd name="T49" fmla="*/ 6 h 31"/>
                <a:gd name="T50" fmla="*/ 25 w 38"/>
                <a:gd name="T51" fmla="*/ 2 h 31"/>
                <a:gd name="T52" fmla="*/ 25 w 38"/>
                <a:gd name="T53" fmla="*/ 0 h 31"/>
                <a:gd name="T54" fmla="*/ 38 w 38"/>
                <a:gd name="T55" fmla="*/ 0 h 31"/>
                <a:gd name="T56" fmla="*/ 38 w 38"/>
                <a:gd name="T5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31">
                  <a:moveTo>
                    <a:pt x="38" y="2"/>
                  </a:moveTo>
                  <a:cubicBezTo>
                    <a:pt x="34" y="2"/>
                    <a:pt x="34" y="3"/>
                    <a:pt x="33" y="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9"/>
                    <a:pt x="29" y="30"/>
                    <a:pt x="33" y="3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3" y="30"/>
                    <a:pt x="24" y="29"/>
                    <a:pt x="24" y="2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9"/>
                    <a:pt x="10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4" y="30"/>
                    <a:pt x="4" y="29"/>
                    <a:pt x="5" y="2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2"/>
                    <a:pt x="9" y="2"/>
                    <a:pt x="5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2"/>
                    <a:pt x="15" y="3"/>
                    <a:pt x="14" y="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3"/>
                    <a:pt x="28" y="2"/>
                    <a:pt x="25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3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794125" y="547688"/>
              <a:ext cx="106363" cy="117475"/>
            </a:xfrm>
            <a:custGeom>
              <a:avLst/>
              <a:gdLst>
                <a:gd name="T0" fmla="*/ 28 w 28"/>
                <a:gd name="T1" fmla="*/ 0 h 31"/>
                <a:gd name="T2" fmla="*/ 27 w 28"/>
                <a:gd name="T3" fmla="*/ 8 h 31"/>
                <a:gd name="T4" fmla="*/ 25 w 28"/>
                <a:gd name="T5" fmla="*/ 8 h 31"/>
                <a:gd name="T6" fmla="*/ 24 w 28"/>
                <a:gd name="T7" fmla="*/ 4 h 31"/>
                <a:gd name="T8" fmla="*/ 20 w 28"/>
                <a:gd name="T9" fmla="*/ 2 h 31"/>
                <a:gd name="T10" fmla="*/ 17 w 28"/>
                <a:gd name="T11" fmla="*/ 2 h 31"/>
                <a:gd name="T12" fmla="*/ 15 w 28"/>
                <a:gd name="T13" fmla="*/ 4 h 31"/>
                <a:gd name="T14" fmla="*/ 13 w 28"/>
                <a:gd name="T15" fmla="*/ 14 h 31"/>
                <a:gd name="T16" fmla="*/ 17 w 28"/>
                <a:gd name="T17" fmla="*/ 14 h 31"/>
                <a:gd name="T18" fmla="*/ 22 w 28"/>
                <a:gd name="T19" fmla="*/ 11 h 31"/>
                <a:gd name="T20" fmla="*/ 24 w 28"/>
                <a:gd name="T21" fmla="*/ 11 h 31"/>
                <a:gd name="T22" fmla="*/ 22 w 28"/>
                <a:gd name="T23" fmla="*/ 20 h 31"/>
                <a:gd name="T24" fmla="*/ 20 w 28"/>
                <a:gd name="T25" fmla="*/ 20 h 31"/>
                <a:gd name="T26" fmla="*/ 16 w 28"/>
                <a:gd name="T27" fmla="*/ 16 h 31"/>
                <a:gd name="T28" fmla="*/ 12 w 28"/>
                <a:gd name="T29" fmla="*/ 16 h 31"/>
                <a:gd name="T30" fmla="*/ 11 w 28"/>
                <a:gd name="T31" fmla="*/ 25 h 31"/>
                <a:gd name="T32" fmla="*/ 11 w 28"/>
                <a:gd name="T33" fmla="*/ 29 h 31"/>
                <a:gd name="T34" fmla="*/ 15 w 28"/>
                <a:gd name="T35" fmla="*/ 30 h 31"/>
                <a:gd name="T36" fmla="*/ 21 w 28"/>
                <a:gd name="T37" fmla="*/ 28 h 31"/>
                <a:gd name="T38" fmla="*/ 25 w 28"/>
                <a:gd name="T39" fmla="*/ 23 h 31"/>
                <a:gd name="T40" fmla="*/ 26 w 28"/>
                <a:gd name="T41" fmla="*/ 24 h 31"/>
                <a:gd name="T42" fmla="*/ 23 w 28"/>
                <a:gd name="T43" fmla="*/ 31 h 31"/>
                <a:gd name="T44" fmla="*/ 0 w 28"/>
                <a:gd name="T45" fmla="*/ 31 h 31"/>
                <a:gd name="T46" fmla="*/ 0 w 28"/>
                <a:gd name="T47" fmla="*/ 30 h 31"/>
                <a:gd name="T48" fmla="*/ 5 w 28"/>
                <a:gd name="T49" fmla="*/ 25 h 31"/>
                <a:gd name="T50" fmla="*/ 9 w 28"/>
                <a:gd name="T51" fmla="*/ 6 h 31"/>
                <a:gd name="T52" fmla="*/ 6 w 28"/>
                <a:gd name="T53" fmla="*/ 2 h 31"/>
                <a:gd name="T54" fmla="*/ 6 w 28"/>
                <a:gd name="T55" fmla="*/ 0 h 31"/>
                <a:gd name="T56" fmla="*/ 28 w 28"/>
                <a:gd name="T5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cubicBezTo>
                    <a:pt x="27" y="1"/>
                    <a:pt x="27" y="5"/>
                    <a:pt x="27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6"/>
                    <a:pt x="25" y="4"/>
                    <a:pt x="24" y="4"/>
                  </a:cubicBezTo>
                  <a:cubicBezTo>
                    <a:pt x="24" y="3"/>
                    <a:pt x="23" y="2"/>
                    <a:pt x="2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1" y="14"/>
                    <a:pt x="21" y="14"/>
                    <a:pt x="22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7"/>
                    <a:pt x="20" y="16"/>
                    <a:pt x="16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10" y="28"/>
                    <a:pt x="11" y="29"/>
                  </a:cubicBezTo>
                  <a:cubicBezTo>
                    <a:pt x="12" y="29"/>
                    <a:pt x="13" y="30"/>
                    <a:pt x="15" y="30"/>
                  </a:cubicBezTo>
                  <a:cubicBezTo>
                    <a:pt x="18" y="30"/>
                    <a:pt x="20" y="29"/>
                    <a:pt x="21" y="28"/>
                  </a:cubicBezTo>
                  <a:cubicBezTo>
                    <a:pt x="22" y="27"/>
                    <a:pt x="23" y="25"/>
                    <a:pt x="25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6"/>
                    <a:pt x="24" y="30"/>
                    <a:pt x="23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29"/>
                    <a:pt x="5" y="2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3"/>
                    <a:pt x="9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971925" y="547688"/>
              <a:ext cx="161925" cy="120650"/>
            </a:xfrm>
            <a:custGeom>
              <a:avLst/>
              <a:gdLst>
                <a:gd name="T0" fmla="*/ 43 w 43"/>
                <a:gd name="T1" fmla="*/ 2 h 32"/>
                <a:gd name="T2" fmla="*/ 38 w 43"/>
                <a:gd name="T3" fmla="*/ 7 h 32"/>
                <a:gd name="T4" fmla="*/ 25 w 43"/>
                <a:gd name="T5" fmla="*/ 32 h 32"/>
                <a:gd name="T6" fmla="*/ 23 w 43"/>
                <a:gd name="T7" fmla="*/ 32 h 32"/>
                <a:gd name="T8" fmla="*/ 20 w 43"/>
                <a:gd name="T9" fmla="*/ 10 h 32"/>
                <a:gd name="T10" fmla="*/ 20 w 43"/>
                <a:gd name="T11" fmla="*/ 10 h 32"/>
                <a:gd name="T12" fmla="*/ 9 w 43"/>
                <a:gd name="T13" fmla="*/ 32 h 32"/>
                <a:gd name="T14" fmla="*/ 7 w 43"/>
                <a:gd name="T15" fmla="*/ 32 h 32"/>
                <a:gd name="T16" fmla="*/ 4 w 43"/>
                <a:gd name="T17" fmla="*/ 6 h 32"/>
                <a:gd name="T18" fmla="*/ 0 w 43"/>
                <a:gd name="T19" fmla="*/ 2 h 32"/>
                <a:gd name="T20" fmla="*/ 0 w 43"/>
                <a:gd name="T21" fmla="*/ 0 h 32"/>
                <a:gd name="T22" fmla="*/ 12 w 43"/>
                <a:gd name="T23" fmla="*/ 0 h 32"/>
                <a:gd name="T24" fmla="*/ 12 w 43"/>
                <a:gd name="T25" fmla="*/ 2 h 32"/>
                <a:gd name="T26" fmla="*/ 11 w 43"/>
                <a:gd name="T27" fmla="*/ 2 h 32"/>
                <a:gd name="T28" fmla="*/ 9 w 43"/>
                <a:gd name="T29" fmla="*/ 5 h 32"/>
                <a:gd name="T30" fmla="*/ 11 w 43"/>
                <a:gd name="T31" fmla="*/ 23 h 32"/>
                <a:gd name="T32" fmla="*/ 11 w 43"/>
                <a:gd name="T33" fmla="*/ 23 h 32"/>
                <a:gd name="T34" fmla="*/ 22 w 43"/>
                <a:gd name="T35" fmla="*/ 1 h 32"/>
                <a:gd name="T36" fmla="*/ 23 w 43"/>
                <a:gd name="T37" fmla="*/ 1 h 32"/>
                <a:gd name="T38" fmla="*/ 27 w 43"/>
                <a:gd name="T39" fmla="*/ 23 h 32"/>
                <a:gd name="T40" fmla="*/ 27 w 43"/>
                <a:gd name="T41" fmla="*/ 23 h 32"/>
                <a:gd name="T42" fmla="*/ 35 w 43"/>
                <a:gd name="T43" fmla="*/ 6 h 32"/>
                <a:gd name="T44" fmla="*/ 34 w 43"/>
                <a:gd name="T45" fmla="*/ 2 h 32"/>
                <a:gd name="T46" fmla="*/ 33 w 43"/>
                <a:gd name="T47" fmla="*/ 2 h 32"/>
                <a:gd name="T48" fmla="*/ 33 w 43"/>
                <a:gd name="T49" fmla="*/ 0 h 32"/>
                <a:gd name="T50" fmla="*/ 43 w 43"/>
                <a:gd name="T51" fmla="*/ 0 h 32"/>
                <a:gd name="T52" fmla="*/ 43 w 43"/>
                <a:gd name="T5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32">
                  <a:moveTo>
                    <a:pt x="43" y="2"/>
                  </a:moveTo>
                  <a:cubicBezTo>
                    <a:pt x="40" y="2"/>
                    <a:pt x="40" y="2"/>
                    <a:pt x="38" y="7"/>
                  </a:cubicBezTo>
                  <a:cubicBezTo>
                    <a:pt x="35" y="11"/>
                    <a:pt x="32" y="19"/>
                    <a:pt x="25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3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9" y="3"/>
                    <a:pt x="9" y="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0" y="17"/>
                    <a:pt x="34" y="10"/>
                    <a:pt x="35" y="6"/>
                  </a:cubicBezTo>
                  <a:cubicBezTo>
                    <a:pt x="36" y="3"/>
                    <a:pt x="36" y="2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4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4141788" y="547688"/>
              <a:ext cx="112713" cy="120650"/>
            </a:xfrm>
            <a:custGeom>
              <a:avLst/>
              <a:gdLst>
                <a:gd name="T0" fmla="*/ 30 w 30"/>
                <a:gd name="T1" fmla="*/ 13 h 32"/>
                <a:gd name="T2" fmla="*/ 13 w 30"/>
                <a:gd name="T3" fmla="*/ 32 h 32"/>
                <a:gd name="T4" fmla="*/ 0 w 30"/>
                <a:gd name="T5" fmla="*/ 19 h 32"/>
                <a:gd name="T6" fmla="*/ 17 w 30"/>
                <a:gd name="T7" fmla="*/ 0 h 32"/>
                <a:gd name="T8" fmla="*/ 30 w 30"/>
                <a:gd name="T9" fmla="*/ 13 h 32"/>
                <a:gd name="T10" fmla="*/ 6 w 30"/>
                <a:gd name="T11" fmla="*/ 20 h 32"/>
                <a:gd name="T12" fmla="*/ 13 w 30"/>
                <a:gd name="T13" fmla="*/ 30 h 32"/>
                <a:gd name="T14" fmla="*/ 24 w 30"/>
                <a:gd name="T15" fmla="*/ 12 h 32"/>
                <a:gd name="T16" fmla="*/ 17 w 30"/>
                <a:gd name="T17" fmla="*/ 1 h 32"/>
                <a:gd name="T18" fmla="*/ 6 w 30"/>
                <a:gd name="T1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2">
                  <a:moveTo>
                    <a:pt x="30" y="13"/>
                  </a:moveTo>
                  <a:cubicBezTo>
                    <a:pt x="30" y="24"/>
                    <a:pt x="23" y="32"/>
                    <a:pt x="13" y="32"/>
                  </a:cubicBezTo>
                  <a:cubicBezTo>
                    <a:pt x="5" y="32"/>
                    <a:pt x="0" y="27"/>
                    <a:pt x="0" y="19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5" y="0"/>
                    <a:pt x="30" y="5"/>
                    <a:pt x="30" y="13"/>
                  </a:cubicBezTo>
                  <a:close/>
                  <a:moveTo>
                    <a:pt x="6" y="20"/>
                  </a:moveTo>
                  <a:cubicBezTo>
                    <a:pt x="6" y="26"/>
                    <a:pt x="8" y="30"/>
                    <a:pt x="13" y="30"/>
                  </a:cubicBezTo>
                  <a:cubicBezTo>
                    <a:pt x="20" y="30"/>
                    <a:pt x="24" y="20"/>
                    <a:pt x="24" y="12"/>
                  </a:cubicBezTo>
                  <a:cubicBezTo>
                    <a:pt x="24" y="6"/>
                    <a:pt x="22" y="1"/>
                    <a:pt x="17" y="1"/>
                  </a:cubicBezTo>
                  <a:cubicBezTo>
                    <a:pt x="11" y="1"/>
                    <a:pt x="6" y="11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4260850" y="547688"/>
              <a:ext cx="109538" cy="120650"/>
            </a:xfrm>
            <a:custGeom>
              <a:avLst/>
              <a:gdLst>
                <a:gd name="T0" fmla="*/ 29 w 29"/>
                <a:gd name="T1" fmla="*/ 32 h 32"/>
                <a:gd name="T2" fmla="*/ 28 w 29"/>
                <a:gd name="T3" fmla="*/ 32 h 32"/>
                <a:gd name="T4" fmla="*/ 19 w 29"/>
                <a:gd name="T5" fmla="*/ 27 h 32"/>
                <a:gd name="T6" fmla="*/ 16 w 29"/>
                <a:gd name="T7" fmla="*/ 20 h 32"/>
                <a:gd name="T8" fmla="*/ 14 w 29"/>
                <a:gd name="T9" fmla="*/ 18 h 32"/>
                <a:gd name="T10" fmla="*/ 12 w 29"/>
                <a:gd name="T11" fmla="*/ 18 h 32"/>
                <a:gd name="T12" fmla="*/ 11 w 29"/>
                <a:gd name="T13" fmla="*/ 25 h 32"/>
                <a:gd name="T14" fmla="*/ 14 w 29"/>
                <a:gd name="T15" fmla="*/ 30 h 32"/>
                <a:gd name="T16" fmla="*/ 14 w 29"/>
                <a:gd name="T17" fmla="*/ 31 h 32"/>
                <a:gd name="T18" fmla="*/ 0 w 29"/>
                <a:gd name="T19" fmla="*/ 31 h 32"/>
                <a:gd name="T20" fmla="*/ 1 w 29"/>
                <a:gd name="T21" fmla="*/ 30 h 32"/>
                <a:gd name="T22" fmla="*/ 6 w 29"/>
                <a:gd name="T23" fmla="*/ 25 h 32"/>
                <a:gd name="T24" fmla="*/ 9 w 29"/>
                <a:gd name="T25" fmla="*/ 6 h 32"/>
                <a:gd name="T26" fmla="*/ 6 w 29"/>
                <a:gd name="T27" fmla="*/ 2 h 32"/>
                <a:gd name="T28" fmla="*/ 6 w 29"/>
                <a:gd name="T29" fmla="*/ 0 h 32"/>
                <a:gd name="T30" fmla="*/ 18 w 29"/>
                <a:gd name="T31" fmla="*/ 0 h 32"/>
                <a:gd name="T32" fmla="*/ 25 w 29"/>
                <a:gd name="T33" fmla="*/ 2 h 32"/>
                <a:gd name="T34" fmla="*/ 28 w 29"/>
                <a:gd name="T35" fmla="*/ 8 h 32"/>
                <a:gd name="T36" fmla="*/ 21 w 29"/>
                <a:gd name="T37" fmla="*/ 17 h 32"/>
                <a:gd name="T38" fmla="*/ 23 w 29"/>
                <a:gd name="T39" fmla="*/ 23 h 32"/>
                <a:gd name="T40" fmla="*/ 26 w 29"/>
                <a:gd name="T41" fmla="*/ 28 h 32"/>
                <a:gd name="T42" fmla="*/ 29 w 29"/>
                <a:gd name="T43" fmla="*/ 30 h 32"/>
                <a:gd name="T44" fmla="*/ 29 w 29"/>
                <a:gd name="T45" fmla="*/ 32 h 32"/>
                <a:gd name="T46" fmla="*/ 14 w 29"/>
                <a:gd name="T47" fmla="*/ 16 h 32"/>
                <a:gd name="T48" fmla="*/ 19 w 29"/>
                <a:gd name="T49" fmla="*/ 15 h 32"/>
                <a:gd name="T50" fmla="*/ 22 w 29"/>
                <a:gd name="T51" fmla="*/ 8 h 32"/>
                <a:gd name="T52" fmla="*/ 18 w 29"/>
                <a:gd name="T53" fmla="*/ 2 h 32"/>
                <a:gd name="T54" fmla="*/ 16 w 29"/>
                <a:gd name="T55" fmla="*/ 3 h 32"/>
                <a:gd name="T56" fmla="*/ 15 w 29"/>
                <a:gd name="T57" fmla="*/ 5 h 32"/>
                <a:gd name="T58" fmla="*/ 13 w 29"/>
                <a:gd name="T59" fmla="*/ 16 h 32"/>
                <a:gd name="T60" fmla="*/ 14 w 29"/>
                <a:gd name="T6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32">
                  <a:moveTo>
                    <a:pt x="29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2" y="32"/>
                    <a:pt x="21" y="30"/>
                    <a:pt x="19" y="27"/>
                  </a:cubicBezTo>
                  <a:cubicBezTo>
                    <a:pt x="18" y="25"/>
                    <a:pt x="17" y="23"/>
                    <a:pt x="16" y="20"/>
                  </a:cubicBezTo>
                  <a:cubicBezTo>
                    <a:pt x="16" y="18"/>
                    <a:pt x="15" y="18"/>
                    <a:pt x="14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9"/>
                    <a:pt x="10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4" y="30"/>
                    <a:pt x="5" y="29"/>
                    <a:pt x="6" y="2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2"/>
                    <a:pt x="10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7" y="3"/>
                    <a:pt x="28" y="5"/>
                    <a:pt x="28" y="8"/>
                  </a:cubicBezTo>
                  <a:cubicBezTo>
                    <a:pt x="28" y="13"/>
                    <a:pt x="25" y="16"/>
                    <a:pt x="21" y="17"/>
                  </a:cubicBezTo>
                  <a:cubicBezTo>
                    <a:pt x="21" y="18"/>
                    <a:pt x="22" y="21"/>
                    <a:pt x="23" y="23"/>
                  </a:cubicBezTo>
                  <a:cubicBezTo>
                    <a:pt x="25" y="26"/>
                    <a:pt x="26" y="27"/>
                    <a:pt x="26" y="28"/>
                  </a:cubicBezTo>
                  <a:cubicBezTo>
                    <a:pt x="27" y="30"/>
                    <a:pt x="28" y="30"/>
                    <a:pt x="29" y="30"/>
                  </a:cubicBezTo>
                  <a:lnTo>
                    <a:pt x="29" y="32"/>
                  </a:lnTo>
                  <a:close/>
                  <a:moveTo>
                    <a:pt x="14" y="16"/>
                  </a:moveTo>
                  <a:cubicBezTo>
                    <a:pt x="16" y="16"/>
                    <a:pt x="18" y="16"/>
                    <a:pt x="19" y="15"/>
                  </a:cubicBezTo>
                  <a:cubicBezTo>
                    <a:pt x="21" y="14"/>
                    <a:pt x="22" y="11"/>
                    <a:pt x="22" y="8"/>
                  </a:cubicBezTo>
                  <a:cubicBezTo>
                    <a:pt x="22" y="4"/>
                    <a:pt x="20" y="2"/>
                    <a:pt x="18" y="2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4381500" y="547688"/>
              <a:ext cx="95250" cy="117475"/>
            </a:xfrm>
            <a:custGeom>
              <a:avLst/>
              <a:gdLst>
                <a:gd name="T0" fmla="*/ 25 w 25"/>
                <a:gd name="T1" fmla="*/ 24 h 31"/>
                <a:gd name="T2" fmla="*/ 22 w 25"/>
                <a:gd name="T3" fmla="*/ 31 h 31"/>
                <a:gd name="T4" fmla="*/ 0 w 25"/>
                <a:gd name="T5" fmla="*/ 31 h 31"/>
                <a:gd name="T6" fmla="*/ 0 w 25"/>
                <a:gd name="T7" fmla="*/ 30 h 31"/>
                <a:gd name="T8" fmla="*/ 5 w 25"/>
                <a:gd name="T9" fmla="*/ 26 h 31"/>
                <a:gd name="T10" fmla="*/ 9 w 25"/>
                <a:gd name="T11" fmla="*/ 6 h 31"/>
                <a:gd name="T12" fmla="*/ 6 w 25"/>
                <a:gd name="T13" fmla="*/ 2 h 31"/>
                <a:gd name="T14" fmla="*/ 6 w 25"/>
                <a:gd name="T15" fmla="*/ 0 h 31"/>
                <a:gd name="T16" fmla="*/ 19 w 25"/>
                <a:gd name="T17" fmla="*/ 0 h 31"/>
                <a:gd name="T18" fmla="*/ 19 w 25"/>
                <a:gd name="T19" fmla="*/ 2 h 31"/>
                <a:gd name="T20" fmla="*/ 14 w 25"/>
                <a:gd name="T21" fmla="*/ 6 h 31"/>
                <a:gd name="T22" fmla="*/ 11 w 25"/>
                <a:gd name="T23" fmla="*/ 25 h 31"/>
                <a:gd name="T24" fmla="*/ 11 w 25"/>
                <a:gd name="T25" fmla="*/ 29 h 31"/>
                <a:gd name="T26" fmla="*/ 15 w 25"/>
                <a:gd name="T27" fmla="*/ 30 h 31"/>
                <a:gd name="T28" fmla="*/ 20 w 25"/>
                <a:gd name="T29" fmla="*/ 28 h 31"/>
                <a:gd name="T30" fmla="*/ 24 w 25"/>
                <a:gd name="T31" fmla="*/ 23 h 31"/>
                <a:gd name="T32" fmla="*/ 25 w 25"/>
                <a:gd name="T3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25" y="24"/>
                  </a:moveTo>
                  <a:cubicBezTo>
                    <a:pt x="25" y="25"/>
                    <a:pt x="23" y="30"/>
                    <a:pt x="2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29"/>
                    <a:pt x="5" y="2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3"/>
                    <a:pt x="9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2"/>
                    <a:pt x="15" y="3"/>
                    <a:pt x="14" y="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10" y="28"/>
                    <a:pt x="11" y="29"/>
                  </a:cubicBezTo>
                  <a:cubicBezTo>
                    <a:pt x="12" y="29"/>
                    <a:pt x="13" y="30"/>
                    <a:pt x="15" y="30"/>
                  </a:cubicBezTo>
                  <a:cubicBezTo>
                    <a:pt x="17" y="30"/>
                    <a:pt x="19" y="29"/>
                    <a:pt x="20" y="28"/>
                  </a:cubicBezTo>
                  <a:cubicBezTo>
                    <a:pt x="21" y="27"/>
                    <a:pt x="22" y="25"/>
                    <a:pt x="24" y="23"/>
                  </a:cubicBezTo>
                  <a:lnTo>
                    <a:pt x="2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4487863" y="547688"/>
              <a:ext cx="127000" cy="117475"/>
            </a:xfrm>
            <a:custGeom>
              <a:avLst/>
              <a:gdLst>
                <a:gd name="T0" fmla="*/ 18 w 34"/>
                <a:gd name="T1" fmla="*/ 0 h 31"/>
                <a:gd name="T2" fmla="*/ 34 w 34"/>
                <a:gd name="T3" fmla="*/ 14 h 31"/>
                <a:gd name="T4" fmla="*/ 26 w 34"/>
                <a:gd name="T5" fmla="*/ 28 h 31"/>
                <a:gd name="T6" fmla="*/ 11 w 34"/>
                <a:gd name="T7" fmla="*/ 31 h 31"/>
                <a:gd name="T8" fmla="*/ 0 w 34"/>
                <a:gd name="T9" fmla="*/ 31 h 31"/>
                <a:gd name="T10" fmla="*/ 0 w 34"/>
                <a:gd name="T11" fmla="*/ 30 h 31"/>
                <a:gd name="T12" fmla="*/ 5 w 34"/>
                <a:gd name="T13" fmla="*/ 26 h 31"/>
                <a:gd name="T14" fmla="*/ 9 w 34"/>
                <a:gd name="T15" fmla="*/ 6 h 31"/>
                <a:gd name="T16" fmla="*/ 5 w 34"/>
                <a:gd name="T17" fmla="*/ 2 h 31"/>
                <a:gd name="T18" fmla="*/ 6 w 34"/>
                <a:gd name="T19" fmla="*/ 0 h 31"/>
                <a:gd name="T20" fmla="*/ 18 w 34"/>
                <a:gd name="T21" fmla="*/ 0 h 31"/>
                <a:gd name="T22" fmla="*/ 11 w 34"/>
                <a:gd name="T23" fmla="*/ 25 h 31"/>
                <a:gd name="T24" fmla="*/ 11 w 34"/>
                <a:gd name="T25" fmla="*/ 29 h 31"/>
                <a:gd name="T26" fmla="*/ 14 w 34"/>
                <a:gd name="T27" fmla="*/ 30 h 31"/>
                <a:gd name="T28" fmla="*/ 28 w 34"/>
                <a:gd name="T29" fmla="*/ 13 h 31"/>
                <a:gd name="T30" fmla="*/ 18 w 34"/>
                <a:gd name="T31" fmla="*/ 2 h 31"/>
                <a:gd name="T32" fmla="*/ 15 w 34"/>
                <a:gd name="T33" fmla="*/ 3 h 31"/>
                <a:gd name="T34" fmla="*/ 14 w 34"/>
                <a:gd name="T35" fmla="*/ 5 h 31"/>
                <a:gd name="T36" fmla="*/ 11 w 34"/>
                <a:gd name="T37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1">
                  <a:moveTo>
                    <a:pt x="18" y="0"/>
                  </a:moveTo>
                  <a:cubicBezTo>
                    <a:pt x="28" y="0"/>
                    <a:pt x="34" y="4"/>
                    <a:pt x="34" y="14"/>
                  </a:cubicBezTo>
                  <a:cubicBezTo>
                    <a:pt x="34" y="19"/>
                    <a:pt x="31" y="25"/>
                    <a:pt x="26" y="28"/>
                  </a:cubicBezTo>
                  <a:cubicBezTo>
                    <a:pt x="22" y="31"/>
                    <a:pt x="17" y="31"/>
                    <a:pt x="1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29"/>
                    <a:pt x="5" y="2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9" y="2"/>
                    <a:pt x="5" y="2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18" y="0"/>
                  </a:lnTo>
                  <a:close/>
                  <a:moveTo>
                    <a:pt x="11" y="25"/>
                  </a:moveTo>
                  <a:cubicBezTo>
                    <a:pt x="10" y="27"/>
                    <a:pt x="10" y="28"/>
                    <a:pt x="11" y="29"/>
                  </a:cubicBezTo>
                  <a:cubicBezTo>
                    <a:pt x="12" y="29"/>
                    <a:pt x="13" y="30"/>
                    <a:pt x="14" y="30"/>
                  </a:cubicBezTo>
                  <a:cubicBezTo>
                    <a:pt x="23" y="30"/>
                    <a:pt x="28" y="22"/>
                    <a:pt x="28" y="13"/>
                  </a:cubicBezTo>
                  <a:cubicBezTo>
                    <a:pt x="28" y="7"/>
                    <a:pt x="25" y="2"/>
                    <a:pt x="18" y="2"/>
                  </a:cubicBezTo>
                  <a:cubicBezTo>
                    <a:pt x="17" y="2"/>
                    <a:pt x="16" y="2"/>
                    <a:pt x="15" y="3"/>
                  </a:cubicBezTo>
                  <a:cubicBezTo>
                    <a:pt x="15" y="3"/>
                    <a:pt x="15" y="4"/>
                    <a:pt x="14" y="5"/>
                  </a:cubicBezTo>
                  <a:lnTo>
                    <a:pt x="1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4686300" y="542925"/>
              <a:ext cx="106363" cy="122238"/>
            </a:xfrm>
            <a:custGeom>
              <a:avLst/>
              <a:gdLst>
                <a:gd name="T0" fmla="*/ 28 w 28"/>
                <a:gd name="T1" fmla="*/ 0 h 32"/>
                <a:gd name="T2" fmla="*/ 27 w 28"/>
                <a:gd name="T3" fmla="*/ 9 h 32"/>
                <a:gd name="T4" fmla="*/ 25 w 28"/>
                <a:gd name="T5" fmla="*/ 9 h 32"/>
                <a:gd name="T6" fmla="*/ 25 w 28"/>
                <a:gd name="T7" fmla="*/ 5 h 32"/>
                <a:gd name="T8" fmla="*/ 20 w 28"/>
                <a:gd name="T9" fmla="*/ 3 h 32"/>
                <a:gd name="T10" fmla="*/ 17 w 28"/>
                <a:gd name="T11" fmla="*/ 3 h 32"/>
                <a:gd name="T12" fmla="*/ 13 w 28"/>
                <a:gd name="T13" fmla="*/ 26 h 32"/>
                <a:gd name="T14" fmla="*/ 17 w 28"/>
                <a:gd name="T15" fmla="*/ 31 h 32"/>
                <a:gd name="T16" fmla="*/ 17 w 28"/>
                <a:gd name="T17" fmla="*/ 32 h 32"/>
                <a:gd name="T18" fmla="*/ 2 w 28"/>
                <a:gd name="T19" fmla="*/ 32 h 32"/>
                <a:gd name="T20" fmla="*/ 2 w 28"/>
                <a:gd name="T21" fmla="*/ 31 h 32"/>
                <a:gd name="T22" fmla="*/ 8 w 28"/>
                <a:gd name="T23" fmla="*/ 26 h 32"/>
                <a:gd name="T24" fmla="*/ 12 w 28"/>
                <a:gd name="T25" fmla="*/ 3 h 32"/>
                <a:gd name="T26" fmla="*/ 10 w 28"/>
                <a:gd name="T27" fmla="*/ 3 h 32"/>
                <a:gd name="T28" fmla="*/ 4 w 28"/>
                <a:gd name="T29" fmla="*/ 5 h 32"/>
                <a:gd name="T30" fmla="*/ 2 w 28"/>
                <a:gd name="T31" fmla="*/ 9 h 32"/>
                <a:gd name="T32" fmla="*/ 0 w 28"/>
                <a:gd name="T33" fmla="*/ 9 h 32"/>
                <a:gd name="T34" fmla="*/ 3 w 28"/>
                <a:gd name="T35" fmla="*/ 0 h 32"/>
                <a:gd name="T36" fmla="*/ 4 w 28"/>
                <a:gd name="T37" fmla="*/ 0 h 32"/>
                <a:gd name="T38" fmla="*/ 6 w 28"/>
                <a:gd name="T39" fmla="*/ 1 h 32"/>
                <a:gd name="T40" fmla="*/ 25 w 28"/>
                <a:gd name="T41" fmla="*/ 1 h 32"/>
                <a:gd name="T42" fmla="*/ 27 w 28"/>
                <a:gd name="T43" fmla="*/ 0 h 32"/>
                <a:gd name="T44" fmla="*/ 28 w 28"/>
                <a:gd name="T4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2">
                  <a:moveTo>
                    <a:pt x="28" y="0"/>
                  </a:moveTo>
                  <a:cubicBezTo>
                    <a:pt x="28" y="2"/>
                    <a:pt x="27" y="6"/>
                    <a:pt x="27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7"/>
                    <a:pt x="25" y="5"/>
                    <a:pt x="25" y="5"/>
                  </a:cubicBezTo>
                  <a:cubicBezTo>
                    <a:pt x="24" y="3"/>
                    <a:pt x="23" y="3"/>
                    <a:pt x="2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2" y="30"/>
                    <a:pt x="13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7" y="31"/>
                    <a:pt x="7" y="30"/>
                    <a:pt x="8" y="2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6" y="3"/>
                    <a:pt x="5" y="4"/>
                    <a:pt x="4" y="5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3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7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24"/>
            <p:cNvSpPr>
              <a:spLocks noEditPoints="1"/>
            </p:cNvSpPr>
            <p:nvPr/>
          </p:nvSpPr>
          <p:spPr bwMode="auto">
            <a:xfrm>
              <a:off x="4803775" y="547688"/>
              <a:ext cx="115888" cy="120650"/>
            </a:xfrm>
            <a:custGeom>
              <a:avLst/>
              <a:gdLst>
                <a:gd name="T0" fmla="*/ 31 w 31"/>
                <a:gd name="T1" fmla="*/ 13 h 32"/>
                <a:gd name="T2" fmla="*/ 13 w 31"/>
                <a:gd name="T3" fmla="*/ 32 h 32"/>
                <a:gd name="T4" fmla="*/ 0 w 31"/>
                <a:gd name="T5" fmla="*/ 19 h 32"/>
                <a:gd name="T6" fmla="*/ 18 w 31"/>
                <a:gd name="T7" fmla="*/ 0 h 32"/>
                <a:gd name="T8" fmla="*/ 31 w 31"/>
                <a:gd name="T9" fmla="*/ 13 h 32"/>
                <a:gd name="T10" fmla="*/ 6 w 31"/>
                <a:gd name="T11" fmla="*/ 20 h 32"/>
                <a:gd name="T12" fmla="*/ 13 w 31"/>
                <a:gd name="T13" fmla="*/ 30 h 32"/>
                <a:gd name="T14" fmla="*/ 24 w 31"/>
                <a:gd name="T15" fmla="*/ 12 h 32"/>
                <a:gd name="T16" fmla="*/ 17 w 31"/>
                <a:gd name="T17" fmla="*/ 1 h 32"/>
                <a:gd name="T18" fmla="*/ 6 w 31"/>
                <a:gd name="T1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2">
                  <a:moveTo>
                    <a:pt x="31" y="13"/>
                  </a:moveTo>
                  <a:cubicBezTo>
                    <a:pt x="31" y="24"/>
                    <a:pt x="23" y="32"/>
                    <a:pt x="13" y="32"/>
                  </a:cubicBezTo>
                  <a:cubicBezTo>
                    <a:pt x="5" y="32"/>
                    <a:pt x="0" y="27"/>
                    <a:pt x="0" y="19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25" y="0"/>
                    <a:pt x="31" y="5"/>
                    <a:pt x="31" y="13"/>
                  </a:cubicBezTo>
                  <a:close/>
                  <a:moveTo>
                    <a:pt x="6" y="20"/>
                  </a:moveTo>
                  <a:cubicBezTo>
                    <a:pt x="6" y="26"/>
                    <a:pt x="8" y="30"/>
                    <a:pt x="13" y="30"/>
                  </a:cubicBezTo>
                  <a:cubicBezTo>
                    <a:pt x="20" y="30"/>
                    <a:pt x="24" y="20"/>
                    <a:pt x="24" y="12"/>
                  </a:cubicBezTo>
                  <a:cubicBezTo>
                    <a:pt x="24" y="6"/>
                    <a:pt x="23" y="1"/>
                    <a:pt x="17" y="1"/>
                  </a:cubicBezTo>
                  <a:cubicBezTo>
                    <a:pt x="11" y="1"/>
                    <a:pt x="6" y="11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4943475" y="547688"/>
              <a:ext cx="112713" cy="120650"/>
            </a:xfrm>
            <a:custGeom>
              <a:avLst/>
              <a:gdLst>
                <a:gd name="T0" fmla="*/ 27 w 30"/>
                <a:gd name="T1" fmla="*/ 9 h 32"/>
                <a:gd name="T2" fmla="*/ 20 w 30"/>
                <a:gd name="T3" fmla="*/ 2 h 32"/>
                <a:gd name="T4" fmla="*/ 6 w 30"/>
                <a:gd name="T5" fmla="*/ 18 h 32"/>
                <a:gd name="T6" fmla="*/ 16 w 30"/>
                <a:gd name="T7" fmla="*/ 30 h 32"/>
                <a:gd name="T8" fmla="*/ 20 w 30"/>
                <a:gd name="T9" fmla="*/ 27 h 32"/>
                <a:gd name="T10" fmla="*/ 21 w 30"/>
                <a:gd name="T11" fmla="*/ 23 h 32"/>
                <a:gd name="T12" fmla="*/ 16 w 30"/>
                <a:gd name="T13" fmla="*/ 19 h 32"/>
                <a:gd name="T14" fmla="*/ 17 w 30"/>
                <a:gd name="T15" fmla="*/ 17 h 32"/>
                <a:gd name="T16" fmla="*/ 30 w 30"/>
                <a:gd name="T17" fmla="*/ 17 h 32"/>
                <a:gd name="T18" fmla="*/ 30 w 30"/>
                <a:gd name="T19" fmla="*/ 19 h 32"/>
                <a:gd name="T20" fmla="*/ 26 w 30"/>
                <a:gd name="T21" fmla="*/ 23 h 32"/>
                <a:gd name="T22" fmla="*/ 25 w 30"/>
                <a:gd name="T23" fmla="*/ 27 h 32"/>
                <a:gd name="T24" fmla="*/ 25 w 30"/>
                <a:gd name="T25" fmla="*/ 30 h 32"/>
                <a:gd name="T26" fmla="*/ 15 w 30"/>
                <a:gd name="T27" fmla="*/ 32 h 32"/>
                <a:gd name="T28" fmla="*/ 0 w 30"/>
                <a:gd name="T29" fmla="*/ 18 h 32"/>
                <a:gd name="T30" fmla="*/ 21 w 30"/>
                <a:gd name="T31" fmla="*/ 0 h 32"/>
                <a:gd name="T32" fmla="*/ 29 w 30"/>
                <a:gd name="T33" fmla="*/ 1 h 32"/>
                <a:gd name="T34" fmla="*/ 29 w 30"/>
                <a:gd name="T35" fmla="*/ 9 h 32"/>
                <a:gd name="T36" fmla="*/ 27 w 30"/>
                <a:gd name="T3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2">
                  <a:moveTo>
                    <a:pt x="27" y="9"/>
                  </a:moveTo>
                  <a:cubicBezTo>
                    <a:pt x="27" y="3"/>
                    <a:pt x="24" y="2"/>
                    <a:pt x="20" y="2"/>
                  </a:cubicBezTo>
                  <a:cubicBezTo>
                    <a:pt x="12" y="2"/>
                    <a:pt x="6" y="9"/>
                    <a:pt x="6" y="18"/>
                  </a:cubicBezTo>
                  <a:cubicBezTo>
                    <a:pt x="6" y="26"/>
                    <a:pt x="10" y="30"/>
                    <a:pt x="16" y="30"/>
                  </a:cubicBezTo>
                  <a:cubicBezTo>
                    <a:pt x="18" y="30"/>
                    <a:pt x="19" y="30"/>
                    <a:pt x="20" y="27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19"/>
                    <a:pt x="21" y="19"/>
                    <a:pt x="16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7" y="19"/>
                    <a:pt x="27" y="19"/>
                    <a:pt x="26" y="23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8"/>
                    <a:pt x="25" y="29"/>
                    <a:pt x="25" y="30"/>
                  </a:cubicBezTo>
                  <a:cubicBezTo>
                    <a:pt x="22" y="31"/>
                    <a:pt x="19" y="32"/>
                    <a:pt x="15" y="32"/>
                  </a:cubicBezTo>
                  <a:cubicBezTo>
                    <a:pt x="6" y="32"/>
                    <a:pt x="0" y="27"/>
                    <a:pt x="0" y="18"/>
                  </a:cubicBezTo>
                  <a:cubicBezTo>
                    <a:pt x="0" y="7"/>
                    <a:pt x="9" y="0"/>
                    <a:pt x="21" y="0"/>
                  </a:cubicBezTo>
                  <a:cubicBezTo>
                    <a:pt x="25" y="0"/>
                    <a:pt x="28" y="1"/>
                    <a:pt x="29" y="1"/>
                  </a:cubicBezTo>
                  <a:cubicBezTo>
                    <a:pt x="29" y="2"/>
                    <a:pt x="29" y="5"/>
                    <a:pt x="29" y="9"/>
                  </a:cubicBezTo>
                  <a:lnTo>
                    <a:pt x="2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5064125" y="547688"/>
              <a:ext cx="104775" cy="117475"/>
            </a:xfrm>
            <a:custGeom>
              <a:avLst/>
              <a:gdLst>
                <a:gd name="T0" fmla="*/ 28 w 28"/>
                <a:gd name="T1" fmla="*/ 0 h 31"/>
                <a:gd name="T2" fmla="*/ 27 w 28"/>
                <a:gd name="T3" fmla="*/ 8 h 31"/>
                <a:gd name="T4" fmla="*/ 25 w 28"/>
                <a:gd name="T5" fmla="*/ 8 h 31"/>
                <a:gd name="T6" fmla="*/ 24 w 28"/>
                <a:gd name="T7" fmla="*/ 4 h 31"/>
                <a:gd name="T8" fmla="*/ 20 w 28"/>
                <a:gd name="T9" fmla="*/ 2 h 31"/>
                <a:gd name="T10" fmla="*/ 17 w 28"/>
                <a:gd name="T11" fmla="*/ 2 h 31"/>
                <a:gd name="T12" fmla="*/ 15 w 28"/>
                <a:gd name="T13" fmla="*/ 4 h 31"/>
                <a:gd name="T14" fmla="*/ 13 w 28"/>
                <a:gd name="T15" fmla="*/ 14 h 31"/>
                <a:gd name="T16" fmla="*/ 17 w 28"/>
                <a:gd name="T17" fmla="*/ 14 h 31"/>
                <a:gd name="T18" fmla="*/ 22 w 28"/>
                <a:gd name="T19" fmla="*/ 11 h 31"/>
                <a:gd name="T20" fmla="*/ 24 w 28"/>
                <a:gd name="T21" fmla="*/ 11 h 31"/>
                <a:gd name="T22" fmla="*/ 22 w 28"/>
                <a:gd name="T23" fmla="*/ 20 h 31"/>
                <a:gd name="T24" fmla="*/ 20 w 28"/>
                <a:gd name="T25" fmla="*/ 20 h 31"/>
                <a:gd name="T26" fmla="*/ 16 w 28"/>
                <a:gd name="T27" fmla="*/ 16 h 31"/>
                <a:gd name="T28" fmla="*/ 13 w 28"/>
                <a:gd name="T29" fmla="*/ 16 h 31"/>
                <a:gd name="T30" fmla="*/ 11 w 28"/>
                <a:gd name="T31" fmla="*/ 25 h 31"/>
                <a:gd name="T32" fmla="*/ 11 w 28"/>
                <a:gd name="T33" fmla="*/ 29 h 31"/>
                <a:gd name="T34" fmla="*/ 15 w 28"/>
                <a:gd name="T35" fmla="*/ 30 h 31"/>
                <a:gd name="T36" fmla="*/ 21 w 28"/>
                <a:gd name="T37" fmla="*/ 28 h 31"/>
                <a:gd name="T38" fmla="*/ 25 w 28"/>
                <a:gd name="T39" fmla="*/ 23 h 31"/>
                <a:gd name="T40" fmla="*/ 26 w 28"/>
                <a:gd name="T41" fmla="*/ 24 h 31"/>
                <a:gd name="T42" fmla="*/ 23 w 28"/>
                <a:gd name="T43" fmla="*/ 31 h 31"/>
                <a:gd name="T44" fmla="*/ 0 w 28"/>
                <a:gd name="T45" fmla="*/ 31 h 31"/>
                <a:gd name="T46" fmla="*/ 0 w 28"/>
                <a:gd name="T47" fmla="*/ 30 h 31"/>
                <a:gd name="T48" fmla="*/ 5 w 28"/>
                <a:gd name="T49" fmla="*/ 25 h 31"/>
                <a:gd name="T50" fmla="*/ 9 w 28"/>
                <a:gd name="T51" fmla="*/ 6 h 31"/>
                <a:gd name="T52" fmla="*/ 6 w 28"/>
                <a:gd name="T53" fmla="*/ 2 h 31"/>
                <a:gd name="T54" fmla="*/ 6 w 28"/>
                <a:gd name="T55" fmla="*/ 0 h 31"/>
                <a:gd name="T56" fmla="*/ 28 w 28"/>
                <a:gd name="T5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cubicBezTo>
                    <a:pt x="28" y="1"/>
                    <a:pt x="27" y="5"/>
                    <a:pt x="27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6"/>
                    <a:pt x="25" y="4"/>
                    <a:pt x="24" y="4"/>
                  </a:cubicBezTo>
                  <a:cubicBezTo>
                    <a:pt x="24" y="3"/>
                    <a:pt x="23" y="2"/>
                    <a:pt x="2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1" y="14"/>
                    <a:pt x="21" y="14"/>
                    <a:pt x="22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7"/>
                    <a:pt x="20" y="16"/>
                    <a:pt x="16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7"/>
                    <a:pt x="11" y="28"/>
                    <a:pt x="11" y="29"/>
                  </a:cubicBezTo>
                  <a:cubicBezTo>
                    <a:pt x="12" y="29"/>
                    <a:pt x="13" y="30"/>
                    <a:pt x="15" y="30"/>
                  </a:cubicBezTo>
                  <a:cubicBezTo>
                    <a:pt x="19" y="30"/>
                    <a:pt x="20" y="29"/>
                    <a:pt x="21" y="28"/>
                  </a:cubicBezTo>
                  <a:cubicBezTo>
                    <a:pt x="22" y="27"/>
                    <a:pt x="24" y="25"/>
                    <a:pt x="25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6"/>
                    <a:pt x="24" y="30"/>
                    <a:pt x="23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5" y="29"/>
                    <a:pt x="5" y="2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3"/>
                    <a:pt x="10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5187950" y="542925"/>
              <a:ext cx="104775" cy="122238"/>
            </a:xfrm>
            <a:custGeom>
              <a:avLst/>
              <a:gdLst>
                <a:gd name="T0" fmla="*/ 28 w 28"/>
                <a:gd name="T1" fmla="*/ 0 h 32"/>
                <a:gd name="T2" fmla="*/ 26 w 28"/>
                <a:gd name="T3" fmla="*/ 9 h 32"/>
                <a:gd name="T4" fmla="*/ 25 w 28"/>
                <a:gd name="T5" fmla="*/ 9 h 32"/>
                <a:gd name="T6" fmla="*/ 24 w 28"/>
                <a:gd name="T7" fmla="*/ 5 h 32"/>
                <a:gd name="T8" fmla="*/ 19 w 28"/>
                <a:gd name="T9" fmla="*/ 3 h 32"/>
                <a:gd name="T10" fmla="*/ 17 w 28"/>
                <a:gd name="T11" fmla="*/ 3 h 32"/>
                <a:gd name="T12" fmla="*/ 12 w 28"/>
                <a:gd name="T13" fmla="*/ 26 h 32"/>
                <a:gd name="T14" fmla="*/ 16 w 28"/>
                <a:gd name="T15" fmla="*/ 31 h 32"/>
                <a:gd name="T16" fmla="*/ 16 w 28"/>
                <a:gd name="T17" fmla="*/ 32 h 32"/>
                <a:gd name="T18" fmla="*/ 1 w 28"/>
                <a:gd name="T19" fmla="*/ 32 h 32"/>
                <a:gd name="T20" fmla="*/ 2 w 28"/>
                <a:gd name="T21" fmla="*/ 31 h 32"/>
                <a:gd name="T22" fmla="*/ 7 w 28"/>
                <a:gd name="T23" fmla="*/ 26 h 32"/>
                <a:gd name="T24" fmla="*/ 11 w 28"/>
                <a:gd name="T25" fmla="*/ 3 h 32"/>
                <a:gd name="T26" fmla="*/ 9 w 28"/>
                <a:gd name="T27" fmla="*/ 3 h 32"/>
                <a:gd name="T28" fmla="*/ 4 w 28"/>
                <a:gd name="T29" fmla="*/ 5 h 32"/>
                <a:gd name="T30" fmla="*/ 1 w 28"/>
                <a:gd name="T31" fmla="*/ 9 h 32"/>
                <a:gd name="T32" fmla="*/ 0 w 28"/>
                <a:gd name="T33" fmla="*/ 9 h 32"/>
                <a:gd name="T34" fmla="*/ 2 w 28"/>
                <a:gd name="T35" fmla="*/ 0 h 32"/>
                <a:gd name="T36" fmla="*/ 3 w 28"/>
                <a:gd name="T37" fmla="*/ 0 h 32"/>
                <a:gd name="T38" fmla="*/ 5 w 28"/>
                <a:gd name="T39" fmla="*/ 1 h 32"/>
                <a:gd name="T40" fmla="*/ 24 w 28"/>
                <a:gd name="T41" fmla="*/ 1 h 32"/>
                <a:gd name="T42" fmla="*/ 26 w 28"/>
                <a:gd name="T43" fmla="*/ 0 h 32"/>
                <a:gd name="T44" fmla="*/ 28 w 28"/>
                <a:gd name="T4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2">
                  <a:moveTo>
                    <a:pt x="28" y="0"/>
                  </a:moveTo>
                  <a:cubicBezTo>
                    <a:pt x="27" y="2"/>
                    <a:pt x="27" y="6"/>
                    <a:pt x="26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7"/>
                    <a:pt x="24" y="5"/>
                    <a:pt x="24" y="5"/>
                  </a:cubicBezTo>
                  <a:cubicBezTo>
                    <a:pt x="23" y="3"/>
                    <a:pt x="22" y="3"/>
                    <a:pt x="19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30"/>
                    <a:pt x="12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6" y="31"/>
                    <a:pt x="6" y="30"/>
                    <a:pt x="7" y="2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2" y="7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3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6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289550" y="547688"/>
              <a:ext cx="142875" cy="117475"/>
            </a:xfrm>
            <a:custGeom>
              <a:avLst/>
              <a:gdLst>
                <a:gd name="T0" fmla="*/ 38 w 38"/>
                <a:gd name="T1" fmla="*/ 2 h 31"/>
                <a:gd name="T2" fmla="*/ 33 w 38"/>
                <a:gd name="T3" fmla="*/ 6 h 31"/>
                <a:gd name="T4" fmla="*/ 30 w 38"/>
                <a:gd name="T5" fmla="*/ 25 h 31"/>
                <a:gd name="T6" fmla="*/ 33 w 38"/>
                <a:gd name="T7" fmla="*/ 30 h 31"/>
                <a:gd name="T8" fmla="*/ 33 w 38"/>
                <a:gd name="T9" fmla="*/ 31 h 31"/>
                <a:gd name="T10" fmla="*/ 19 w 38"/>
                <a:gd name="T11" fmla="*/ 31 h 31"/>
                <a:gd name="T12" fmla="*/ 19 w 38"/>
                <a:gd name="T13" fmla="*/ 30 h 31"/>
                <a:gd name="T14" fmla="*/ 24 w 38"/>
                <a:gd name="T15" fmla="*/ 25 h 31"/>
                <a:gd name="T16" fmla="*/ 26 w 38"/>
                <a:gd name="T17" fmla="*/ 16 h 31"/>
                <a:gd name="T18" fmla="*/ 12 w 38"/>
                <a:gd name="T19" fmla="*/ 16 h 31"/>
                <a:gd name="T20" fmla="*/ 11 w 38"/>
                <a:gd name="T21" fmla="*/ 25 h 31"/>
                <a:gd name="T22" fmla="*/ 14 w 38"/>
                <a:gd name="T23" fmla="*/ 30 h 31"/>
                <a:gd name="T24" fmla="*/ 14 w 38"/>
                <a:gd name="T25" fmla="*/ 31 h 31"/>
                <a:gd name="T26" fmla="*/ 0 w 38"/>
                <a:gd name="T27" fmla="*/ 31 h 31"/>
                <a:gd name="T28" fmla="*/ 1 w 38"/>
                <a:gd name="T29" fmla="*/ 30 h 31"/>
                <a:gd name="T30" fmla="*/ 5 w 38"/>
                <a:gd name="T31" fmla="*/ 25 h 31"/>
                <a:gd name="T32" fmla="*/ 9 w 38"/>
                <a:gd name="T33" fmla="*/ 6 h 31"/>
                <a:gd name="T34" fmla="*/ 5 w 38"/>
                <a:gd name="T35" fmla="*/ 2 h 31"/>
                <a:gd name="T36" fmla="*/ 6 w 38"/>
                <a:gd name="T37" fmla="*/ 0 h 31"/>
                <a:gd name="T38" fmla="*/ 19 w 38"/>
                <a:gd name="T39" fmla="*/ 0 h 31"/>
                <a:gd name="T40" fmla="*/ 19 w 38"/>
                <a:gd name="T41" fmla="*/ 2 h 31"/>
                <a:gd name="T42" fmla="*/ 14 w 38"/>
                <a:gd name="T43" fmla="*/ 6 h 31"/>
                <a:gd name="T44" fmla="*/ 13 w 38"/>
                <a:gd name="T45" fmla="*/ 14 h 31"/>
                <a:gd name="T46" fmla="*/ 27 w 38"/>
                <a:gd name="T47" fmla="*/ 14 h 31"/>
                <a:gd name="T48" fmla="*/ 28 w 38"/>
                <a:gd name="T49" fmla="*/ 6 h 31"/>
                <a:gd name="T50" fmla="*/ 25 w 38"/>
                <a:gd name="T51" fmla="*/ 2 h 31"/>
                <a:gd name="T52" fmla="*/ 25 w 38"/>
                <a:gd name="T53" fmla="*/ 0 h 31"/>
                <a:gd name="T54" fmla="*/ 38 w 38"/>
                <a:gd name="T55" fmla="*/ 0 h 31"/>
                <a:gd name="T56" fmla="*/ 38 w 38"/>
                <a:gd name="T5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31">
                  <a:moveTo>
                    <a:pt x="38" y="2"/>
                  </a:moveTo>
                  <a:cubicBezTo>
                    <a:pt x="34" y="2"/>
                    <a:pt x="34" y="3"/>
                    <a:pt x="33" y="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9"/>
                    <a:pt x="29" y="30"/>
                    <a:pt x="33" y="3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3" y="30"/>
                    <a:pt x="24" y="29"/>
                    <a:pt x="24" y="2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9"/>
                    <a:pt x="10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4" y="30"/>
                    <a:pt x="4" y="29"/>
                    <a:pt x="5" y="2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2"/>
                    <a:pt x="9" y="2"/>
                    <a:pt x="5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2"/>
                    <a:pt x="15" y="3"/>
                    <a:pt x="14" y="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3"/>
                    <a:pt x="28" y="2"/>
                    <a:pt x="25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3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5432425" y="547688"/>
              <a:ext cx="104775" cy="117475"/>
            </a:xfrm>
            <a:custGeom>
              <a:avLst/>
              <a:gdLst>
                <a:gd name="T0" fmla="*/ 28 w 28"/>
                <a:gd name="T1" fmla="*/ 0 h 31"/>
                <a:gd name="T2" fmla="*/ 27 w 28"/>
                <a:gd name="T3" fmla="*/ 8 h 31"/>
                <a:gd name="T4" fmla="*/ 25 w 28"/>
                <a:gd name="T5" fmla="*/ 8 h 31"/>
                <a:gd name="T6" fmla="*/ 24 w 28"/>
                <a:gd name="T7" fmla="*/ 4 h 31"/>
                <a:gd name="T8" fmla="*/ 20 w 28"/>
                <a:gd name="T9" fmla="*/ 2 h 31"/>
                <a:gd name="T10" fmla="*/ 17 w 28"/>
                <a:gd name="T11" fmla="*/ 2 h 31"/>
                <a:gd name="T12" fmla="*/ 15 w 28"/>
                <a:gd name="T13" fmla="*/ 4 h 31"/>
                <a:gd name="T14" fmla="*/ 13 w 28"/>
                <a:gd name="T15" fmla="*/ 14 h 31"/>
                <a:gd name="T16" fmla="*/ 17 w 28"/>
                <a:gd name="T17" fmla="*/ 14 h 31"/>
                <a:gd name="T18" fmla="*/ 22 w 28"/>
                <a:gd name="T19" fmla="*/ 11 h 31"/>
                <a:gd name="T20" fmla="*/ 24 w 28"/>
                <a:gd name="T21" fmla="*/ 11 h 31"/>
                <a:gd name="T22" fmla="*/ 22 w 28"/>
                <a:gd name="T23" fmla="*/ 20 h 31"/>
                <a:gd name="T24" fmla="*/ 20 w 28"/>
                <a:gd name="T25" fmla="*/ 20 h 31"/>
                <a:gd name="T26" fmla="*/ 16 w 28"/>
                <a:gd name="T27" fmla="*/ 16 h 31"/>
                <a:gd name="T28" fmla="*/ 12 w 28"/>
                <a:gd name="T29" fmla="*/ 16 h 31"/>
                <a:gd name="T30" fmla="*/ 11 w 28"/>
                <a:gd name="T31" fmla="*/ 25 h 31"/>
                <a:gd name="T32" fmla="*/ 11 w 28"/>
                <a:gd name="T33" fmla="*/ 29 h 31"/>
                <a:gd name="T34" fmla="*/ 15 w 28"/>
                <a:gd name="T35" fmla="*/ 30 h 31"/>
                <a:gd name="T36" fmla="*/ 21 w 28"/>
                <a:gd name="T37" fmla="*/ 28 h 31"/>
                <a:gd name="T38" fmla="*/ 25 w 28"/>
                <a:gd name="T39" fmla="*/ 23 h 31"/>
                <a:gd name="T40" fmla="*/ 26 w 28"/>
                <a:gd name="T41" fmla="*/ 24 h 31"/>
                <a:gd name="T42" fmla="*/ 23 w 28"/>
                <a:gd name="T43" fmla="*/ 31 h 31"/>
                <a:gd name="T44" fmla="*/ 0 w 28"/>
                <a:gd name="T45" fmla="*/ 31 h 31"/>
                <a:gd name="T46" fmla="*/ 0 w 28"/>
                <a:gd name="T47" fmla="*/ 30 h 31"/>
                <a:gd name="T48" fmla="*/ 5 w 28"/>
                <a:gd name="T49" fmla="*/ 25 h 31"/>
                <a:gd name="T50" fmla="*/ 9 w 28"/>
                <a:gd name="T51" fmla="*/ 6 h 31"/>
                <a:gd name="T52" fmla="*/ 6 w 28"/>
                <a:gd name="T53" fmla="*/ 2 h 31"/>
                <a:gd name="T54" fmla="*/ 6 w 28"/>
                <a:gd name="T55" fmla="*/ 0 h 31"/>
                <a:gd name="T56" fmla="*/ 28 w 28"/>
                <a:gd name="T5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cubicBezTo>
                    <a:pt x="27" y="1"/>
                    <a:pt x="27" y="5"/>
                    <a:pt x="27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6"/>
                    <a:pt x="25" y="4"/>
                    <a:pt x="24" y="4"/>
                  </a:cubicBezTo>
                  <a:cubicBezTo>
                    <a:pt x="24" y="3"/>
                    <a:pt x="23" y="2"/>
                    <a:pt x="2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1" y="14"/>
                    <a:pt x="21" y="14"/>
                    <a:pt x="22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7"/>
                    <a:pt x="20" y="16"/>
                    <a:pt x="16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10" y="28"/>
                    <a:pt x="11" y="29"/>
                  </a:cubicBezTo>
                  <a:cubicBezTo>
                    <a:pt x="12" y="29"/>
                    <a:pt x="13" y="30"/>
                    <a:pt x="15" y="30"/>
                  </a:cubicBezTo>
                  <a:cubicBezTo>
                    <a:pt x="18" y="30"/>
                    <a:pt x="20" y="29"/>
                    <a:pt x="21" y="28"/>
                  </a:cubicBezTo>
                  <a:cubicBezTo>
                    <a:pt x="22" y="27"/>
                    <a:pt x="23" y="25"/>
                    <a:pt x="25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6"/>
                    <a:pt x="24" y="30"/>
                    <a:pt x="23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29"/>
                    <a:pt x="5" y="2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3"/>
                    <a:pt x="9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5541963" y="547688"/>
              <a:ext cx="107950" cy="120650"/>
            </a:xfrm>
            <a:custGeom>
              <a:avLst/>
              <a:gdLst>
                <a:gd name="T0" fmla="*/ 29 w 29"/>
                <a:gd name="T1" fmla="*/ 32 h 32"/>
                <a:gd name="T2" fmla="*/ 28 w 29"/>
                <a:gd name="T3" fmla="*/ 32 h 32"/>
                <a:gd name="T4" fmla="*/ 19 w 29"/>
                <a:gd name="T5" fmla="*/ 27 h 32"/>
                <a:gd name="T6" fmla="*/ 16 w 29"/>
                <a:gd name="T7" fmla="*/ 20 h 32"/>
                <a:gd name="T8" fmla="*/ 14 w 29"/>
                <a:gd name="T9" fmla="*/ 18 h 32"/>
                <a:gd name="T10" fmla="*/ 12 w 29"/>
                <a:gd name="T11" fmla="*/ 18 h 32"/>
                <a:gd name="T12" fmla="*/ 11 w 29"/>
                <a:gd name="T13" fmla="*/ 25 h 32"/>
                <a:gd name="T14" fmla="*/ 14 w 29"/>
                <a:gd name="T15" fmla="*/ 30 h 32"/>
                <a:gd name="T16" fmla="*/ 14 w 29"/>
                <a:gd name="T17" fmla="*/ 31 h 32"/>
                <a:gd name="T18" fmla="*/ 0 w 29"/>
                <a:gd name="T19" fmla="*/ 31 h 32"/>
                <a:gd name="T20" fmla="*/ 1 w 29"/>
                <a:gd name="T21" fmla="*/ 30 h 32"/>
                <a:gd name="T22" fmla="*/ 5 w 29"/>
                <a:gd name="T23" fmla="*/ 25 h 32"/>
                <a:gd name="T24" fmla="*/ 9 w 29"/>
                <a:gd name="T25" fmla="*/ 6 h 32"/>
                <a:gd name="T26" fmla="*/ 6 w 29"/>
                <a:gd name="T27" fmla="*/ 2 h 32"/>
                <a:gd name="T28" fmla="*/ 6 w 29"/>
                <a:gd name="T29" fmla="*/ 0 h 32"/>
                <a:gd name="T30" fmla="*/ 18 w 29"/>
                <a:gd name="T31" fmla="*/ 0 h 32"/>
                <a:gd name="T32" fmla="*/ 25 w 29"/>
                <a:gd name="T33" fmla="*/ 2 h 32"/>
                <a:gd name="T34" fmla="*/ 28 w 29"/>
                <a:gd name="T35" fmla="*/ 8 h 32"/>
                <a:gd name="T36" fmla="*/ 21 w 29"/>
                <a:gd name="T37" fmla="*/ 17 h 32"/>
                <a:gd name="T38" fmla="*/ 23 w 29"/>
                <a:gd name="T39" fmla="*/ 23 h 32"/>
                <a:gd name="T40" fmla="*/ 26 w 29"/>
                <a:gd name="T41" fmla="*/ 28 h 32"/>
                <a:gd name="T42" fmla="*/ 29 w 29"/>
                <a:gd name="T43" fmla="*/ 30 h 32"/>
                <a:gd name="T44" fmla="*/ 29 w 29"/>
                <a:gd name="T45" fmla="*/ 32 h 32"/>
                <a:gd name="T46" fmla="*/ 14 w 29"/>
                <a:gd name="T47" fmla="*/ 16 h 32"/>
                <a:gd name="T48" fmla="*/ 19 w 29"/>
                <a:gd name="T49" fmla="*/ 15 h 32"/>
                <a:gd name="T50" fmla="*/ 22 w 29"/>
                <a:gd name="T51" fmla="*/ 8 h 32"/>
                <a:gd name="T52" fmla="*/ 17 w 29"/>
                <a:gd name="T53" fmla="*/ 2 h 32"/>
                <a:gd name="T54" fmla="*/ 15 w 29"/>
                <a:gd name="T55" fmla="*/ 3 h 32"/>
                <a:gd name="T56" fmla="*/ 15 w 29"/>
                <a:gd name="T57" fmla="*/ 5 h 32"/>
                <a:gd name="T58" fmla="*/ 12 w 29"/>
                <a:gd name="T59" fmla="*/ 16 h 32"/>
                <a:gd name="T60" fmla="*/ 14 w 29"/>
                <a:gd name="T6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32">
                  <a:moveTo>
                    <a:pt x="29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2" y="32"/>
                    <a:pt x="21" y="30"/>
                    <a:pt x="19" y="27"/>
                  </a:cubicBezTo>
                  <a:cubicBezTo>
                    <a:pt x="18" y="25"/>
                    <a:pt x="17" y="23"/>
                    <a:pt x="16" y="20"/>
                  </a:cubicBezTo>
                  <a:cubicBezTo>
                    <a:pt x="16" y="18"/>
                    <a:pt x="15" y="18"/>
                    <a:pt x="14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9"/>
                    <a:pt x="10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4" y="30"/>
                    <a:pt x="5" y="29"/>
                    <a:pt x="5" y="2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2"/>
                    <a:pt x="10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7" y="3"/>
                    <a:pt x="28" y="5"/>
                    <a:pt x="28" y="8"/>
                  </a:cubicBezTo>
                  <a:cubicBezTo>
                    <a:pt x="28" y="13"/>
                    <a:pt x="24" y="16"/>
                    <a:pt x="21" y="17"/>
                  </a:cubicBezTo>
                  <a:cubicBezTo>
                    <a:pt x="21" y="18"/>
                    <a:pt x="22" y="21"/>
                    <a:pt x="23" y="23"/>
                  </a:cubicBezTo>
                  <a:cubicBezTo>
                    <a:pt x="25" y="26"/>
                    <a:pt x="25" y="27"/>
                    <a:pt x="26" y="28"/>
                  </a:cubicBezTo>
                  <a:cubicBezTo>
                    <a:pt x="27" y="30"/>
                    <a:pt x="28" y="30"/>
                    <a:pt x="29" y="30"/>
                  </a:cubicBezTo>
                  <a:lnTo>
                    <a:pt x="29" y="32"/>
                  </a:lnTo>
                  <a:close/>
                  <a:moveTo>
                    <a:pt x="14" y="16"/>
                  </a:moveTo>
                  <a:cubicBezTo>
                    <a:pt x="16" y="16"/>
                    <a:pt x="17" y="16"/>
                    <a:pt x="19" y="15"/>
                  </a:cubicBezTo>
                  <a:cubicBezTo>
                    <a:pt x="21" y="14"/>
                    <a:pt x="22" y="11"/>
                    <a:pt x="22" y="8"/>
                  </a:cubicBezTo>
                  <a:cubicBezTo>
                    <a:pt x="22" y="4"/>
                    <a:pt x="20" y="2"/>
                    <a:pt x="17" y="2"/>
                  </a:cubicBezTo>
                  <a:cubicBezTo>
                    <a:pt x="16" y="2"/>
                    <a:pt x="16" y="2"/>
                    <a:pt x="15" y="3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6880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3"/>
          <p:cNvSpPr>
            <a:spLocks noChangeArrowheads="1"/>
          </p:cNvSpPr>
          <p:nvPr/>
        </p:nvSpPr>
        <p:spPr bwMode="auto">
          <a:xfrm>
            <a:off x="92075" y="93663"/>
            <a:ext cx="8953500" cy="4956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tIns="17145" rIns="17145" bIns="17145" anchor="ctr"/>
          <a:lstStyle/>
          <a:p>
            <a:endParaRPr lang="en-US" sz="1800"/>
          </a:p>
        </p:txBody>
      </p:sp>
      <p:sp>
        <p:nvSpPr>
          <p:cNvPr id="6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95249" y="92075"/>
            <a:ext cx="5445126" cy="49593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ctr" defTabSz="6858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" name="Shape 114"/>
          <p:cNvSpPr>
            <a:spLocks noGrp="1"/>
          </p:cNvSpPr>
          <p:nvPr>
            <p:ph type="sldNum" sz="quarter" idx="11"/>
          </p:nvPr>
        </p:nvSpPr>
        <p:spPr/>
        <p:txBody>
          <a:bodyPr lIns="0" tIns="0" bIns="0"/>
          <a:lstStyle>
            <a:lvl1pPr>
              <a:defRPr/>
            </a:lvl1pPr>
          </a:lstStyle>
          <a:p>
            <a:pPr>
              <a:defRPr/>
            </a:pPr>
            <a:fld id="{DCA94851-D96C-3B4D-8162-655A413E5991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077446" y="330200"/>
            <a:ext cx="2507753" cy="10239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78794" y="1384300"/>
            <a:ext cx="25080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79818" y="1417126"/>
            <a:ext cx="2515214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6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Righ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3"/>
          <p:cNvSpPr>
            <a:spLocks noChangeArrowheads="1"/>
          </p:cNvSpPr>
          <p:nvPr/>
        </p:nvSpPr>
        <p:spPr bwMode="auto">
          <a:xfrm>
            <a:off x="92075" y="93663"/>
            <a:ext cx="8953500" cy="4956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tIns="17145" rIns="17145" bIns="17145" anchor="ctr"/>
          <a:lstStyle/>
          <a:p>
            <a:endParaRPr lang="en-US" sz="1800"/>
          </a:p>
        </p:txBody>
      </p:sp>
      <p:sp>
        <p:nvSpPr>
          <p:cNvPr id="6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3600449" y="92075"/>
            <a:ext cx="5445126" cy="49593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" name="Shape 114"/>
          <p:cNvSpPr>
            <a:spLocks noGrp="1"/>
          </p:cNvSpPr>
          <p:nvPr>
            <p:ph type="sldNum" sz="quarter" idx="11"/>
          </p:nvPr>
        </p:nvSpPr>
        <p:spPr/>
        <p:txBody>
          <a:bodyPr lIns="0" tIns="0" bIns="0"/>
          <a:lstStyle>
            <a:lvl1pPr>
              <a:defRPr/>
            </a:lvl1pPr>
          </a:lstStyle>
          <a:p>
            <a:pPr>
              <a:defRPr/>
            </a:pPr>
            <a:fld id="{DCA94851-D96C-3B4D-8162-655A413E5991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578346" y="330200"/>
            <a:ext cx="2507753" cy="10239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79694" y="1384300"/>
            <a:ext cx="25080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80718" y="1417126"/>
            <a:ext cx="2515214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03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ouping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4"/>
          <p:cNvSpPr>
            <a:spLocks noGrp="1"/>
          </p:cNvSpPr>
          <p:nvPr>
            <p:ph type="pic" sz="quarter" idx="16"/>
          </p:nvPr>
        </p:nvSpPr>
        <p:spPr>
          <a:xfrm rot="10800000" flipV="1">
            <a:off x="581618" y="1701303"/>
            <a:ext cx="1910234" cy="159561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4200" y="330200"/>
            <a:ext cx="6159500" cy="1023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0"/>
          </p:nvPr>
        </p:nvSpPr>
        <p:spPr>
          <a:xfrm>
            <a:off x="591259" y="3342640"/>
            <a:ext cx="1890078" cy="22352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2"/>
          <p:cNvSpPr>
            <a:spLocks noGrp="1"/>
          </p:cNvSpPr>
          <p:nvPr>
            <p:ph sz="quarter" idx="21"/>
          </p:nvPr>
        </p:nvSpPr>
        <p:spPr>
          <a:xfrm>
            <a:off x="591259" y="3576003"/>
            <a:ext cx="1890078" cy="406717"/>
          </a:xfrm>
        </p:spPr>
        <p:txBody>
          <a:bodyPr>
            <a:normAutofit/>
          </a:bodyPr>
          <a:lstStyle>
            <a:lvl1pPr marL="0" indent="0">
              <a:buNone/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F00A-2065-224C-B601-CE664016D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6" name="Espace réservé pour une image  4"/>
          <p:cNvSpPr>
            <a:spLocks noGrp="1"/>
          </p:cNvSpPr>
          <p:nvPr>
            <p:ph type="pic" sz="quarter" idx="30"/>
          </p:nvPr>
        </p:nvSpPr>
        <p:spPr>
          <a:xfrm rot="10800000" flipV="1">
            <a:off x="2613619" y="1701303"/>
            <a:ext cx="1910234" cy="159561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37" name="Content Placeholder 12"/>
          <p:cNvSpPr>
            <a:spLocks noGrp="1"/>
          </p:cNvSpPr>
          <p:nvPr>
            <p:ph sz="quarter" idx="31"/>
          </p:nvPr>
        </p:nvSpPr>
        <p:spPr>
          <a:xfrm>
            <a:off x="2623260" y="3342640"/>
            <a:ext cx="1890078" cy="22352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12"/>
          <p:cNvSpPr>
            <a:spLocks noGrp="1"/>
          </p:cNvSpPr>
          <p:nvPr>
            <p:ph sz="quarter" idx="32"/>
          </p:nvPr>
        </p:nvSpPr>
        <p:spPr>
          <a:xfrm>
            <a:off x="2623260" y="3576003"/>
            <a:ext cx="1890078" cy="406717"/>
          </a:xfrm>
        </p:spPr>
        <p:txBody>
          <a:bodyPr>
            <a:normAutofit/>
          </a:bodyPr>
          <a:lstStyle>
            <a:lvl1pPr marL="0" indent="0">
              <a:buNone/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Espace réservé pour une image  4"/>
          <p:cNvSpPr>
            <a:spLocks noGrp="1"/>
          </p:cNvSpPr>
          <p:nvPr>
            <p:ph type="pic" sz="quarter" idx="33"/>
          </p:nvPr>
        </p:nvSpPr>
        <p:spPr>
          <a:xfrm rot="10800000" flipV="1">
            <a:off x="4645619" y="1701303"/>
            <a:ext cx="1910234" cy="159561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1" name="Content Placeholder 12"/>
          <p:cNvSpPr>
            <a:spLocks noGrp="1"/>
          </p:cNvSpPr>
          <p:nvPr>
            <p:ph sz="quarter" idx="34"/>
          </p:nvPr>
        </p:nvSpPr>
        <p:spPr>
          <a:xfrm>
            <a:off x="4655260" y="3342640"/>
            <a:ext cx="1890078" cy="22352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Content Placeholder 12"/>
          <p:cNvSpPr>
            <a:spLocks noGrp="1"/>
          </p:cNvSpPr>
          <p:nvPr>
            <p:ph sz="quarter" idx="35"/>
          </p:nvPr>
        </p:nvSpPr>
        <p:spPr>
          <a:xfrm>
            <a:off x="4655260" y="3576003"/>
            <a:ext cx="1890078" cy="406717"/>
          </a:xfrm>
        </p:spPr>
        <p:txBody>
          <a:bodyPr>
            <a:normAutofit/>
          </a:bodyPr>
          <a:lstStyle>
            <a:lvl1pPr marL="0" indent="0">
              <a:buNone/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Espace réservé pour une image  4"/>
          <p:cNvSpPr>
            <a:spLocks noGrp="1"/>
          </p:cNvSpPr>
          <p:nvPr>
            <p:ph type="pic" sz="quarter" idx="36"/>
          </p:nvPr>
        </p:nvSpPr>
        <p:spPr>
          <a:xfrm rot="10800000" flipV="1">
            <a:off x="6677619" y="1701303"/>
            <a:ext cx="1910234" cy="159561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5" name="Content Placeholder 12"/>
          <p:cNvSpPr>
            <a:spLocks noGrp="1"/>
          </p:cNvSpPr>
          <p:nvPr>
            <p:ph sz="quarter" idx="37"/>
          </p:nvPr>
        </p:nvSpPr>
        <p:spPr>
          <a:xfrm>
            <a:off x="6687260" y="3342640"/>
            <a:ext cx="1890078" cy="22352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12"/>
          <p:cNvSpPr>
            <a:spLocks noGrp="1"/>
          </p:cNvSpPr>
          <p:nvPr>
            <p:ph sz="quarter" idx="38"/>
          </p:nvPr>
        </p:nvSpPr>
        <p:spPr>
          <a:xfrm>
            <a:off x="6687260" y="3576003"/>
            <a:ext cx="1890078" cy="406717"/>
          </a:xfrm>
        </p:spPr>
        <p:txBody>
          <a:bodyPr>
            <a:normAutofit/>
          </a:bodyPr>
          <a:lstStyle>
            <a:lvl1pPr marL="0" indent="0">
              <a:buNone/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285750"/>
            <a:ext cx="1612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778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ouping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4"/>
          <p:cNvSpPr>
            <a:spLocks noGrp="1"/>
          </p:cNvSpPr>
          <p:nvPr>
            <p:ph type="pic" sz="quarter" idx="16"/>
          </p:nvPr>
        </p:nvSpPr>
        <p:spPr>
          <a:xfrm rot="10800000" flipV="1">
            <a:off x="586942" y="1547096"/>
            <a:ext cx="1910234" cy="242076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30200"/>
            <a:ext cx="6223000" cy="1023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0"/>
          </p:nvPr>
        </p:nvSpPr>
        <p:spPr>
          <a:xfrm>
            <a:off x="583883" y="4004854"/>
            <a:ext cx="1890078" cy="22352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21"/>
          </p:nvPr>
        </p:nvSpPr>
        <p:spPr>
          <a:xfrm>
            <a:off x="583883" y="4238217"/>
            <a:ext cx="1890078" cy="406717"/>
          </a:xfrm>
        </p:spPr>
        <p:txBody>
          <a:bodyPr>
            <a:normAutofit/>
          </a:bodyPr>
          <a:lstStyle>
            <a:lvl1pPr marL="0" indent="0">
              <a:buNone/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B3A9-4FEC-4C42-B78E-B7796E716F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Espace réservé pour une image  4"/>
          <p:cNvSpPr>
            <a:spLocks noGrp="1"/>
          </p:cNvSpPr>
          <p:nvPr>
            <p:ph type="pic" sz="quarter" idx="30"/>
          </p:nvPr>
        </p:nvSpPr>
        <p:spPr>
          <a:xfrm rot="10800000" flipV="1">
            <a:off x="2618944" y="1547097"/>
            <a:ext cx="1910234" cy="242076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4" name="Content Placeholder 12"/>
          <p:cNvSpPr>
            <a:spLocks noGrp="1"/>
          </p:cNvSpPr>
          <p:nvPr>
            <p:ph sz="quarter" idx="31"/>
          </p:nvPr>
        </p:nvSpPr>
        <p:spPr>
          <a:xfrm>
            <a:off x="2615885" y="4004855"/>
            <a:ext cx="1890078" cy="22352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12"/>
          <p:cNvSpPr>
            <a:spLocks noGrp="1"/>
          </p:cNvSpPr>
          <p:nvPr>
            <p:ph sz="quarter" idx="32"/>
          </p:nvPr>
        </p:nvSpPr>
        <p:spPr>
          <a:xfrm>
            <a:off x="2615885" y="4238218"/>
            <a:ext cx="1890078" cy="406717"/>
          </a:xfrm>
        </p:spPr>
        <p:txBody>
          <a:bodyPr>
            <a:normAutofit/>
          </a:bodyPr>
          <a:lstStyle>
            <a:lvl1pPr marL="0" indent="0">
              <a:buNone/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Espace réservé pour une image  4"/>
          <p:cNvSpPr>
            <a:spLocks noGrp="1"/>
          </p:cNvSpPr>
          <p:nvPr>
            <p:ph type="pic" sz="quarter" idx="33"/>
          </p:nvPr>
        </p:nvSpPr>
        <p:spPr>
          <a:xfrm rot="10800000" flipV="1">
            <a:off x="4640784" y="1547097"/>
            <a:ext cx="1910234" cy="242076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2" name="Content Placeholder 12"/>
          <p:cNvSpPr>
            <a:spLocks noGrp="1"/>
          </p:cNvSpPr>
          <p:nvPr>
            <p:ph sz="quarter" idx="34"/>
          </p:nvPr>
        </p:nvSpPr>
        <p:spPr>
          <a:xfrm>
            <a:off x="4637725" y="4004855"/>
            <a:ext cx="1890078" cy="22352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Content Placeholder 12"/>
          <p:cNvSpPr>
            <a:spLocks noGrp="1"/>
          </p:cNvSpPr>
          <p:nvPr>
            <p:ph sz="quarter" idx="35"/>
          </p:nvPr>
        </p:nvSpPr>
        <p:spPr>
          <a:xfrm>
            <a:off x="4637725" y="4238218"/>
            <a:ext cx="1890078" cy="406717"/>
          </a:xfrm>
        </p:spPr>
        <p:txBody>
          <a:bodyPr>
            <a:normAutofit/>
          </a:bodyPr>
          <a:lstStyle>
            <a:lvl1pPr marL="0" indent="0">
              <a:buNone/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Espace réservé pour une image  4"/>
          <p:cNvSpPr>
            <a:spLocks noGrp="1"/>
          </p:cNvSpPr>
          <p:nvPr>
            <p:ph type="pic" sz="quarter" idx="36"/>
          </p:nvPr>
        </p:nvSpPr>
        <p:spPr>
          <a:xfrm rot="10800000" flipV="1">
            <a:off x="6672784" y="1547097"/>
            <a:ext cx="1910234" cy="242076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6" name="Content Placeholder 12"/>
          <p:cNvSpPr>
            <a:spLocks noGrp="1"/>
          </p:cNvSpPr>
          <p:nvPr>
            <p:ph sz="quarter" idx="37"/>
          </p:nvPr>
        </p:nvSpPr>
        <p:spPr>
          <a:xfrm>
            <a:off x="6669725" y="4004855"/>
            <a:ext cx="1890078" cy="22352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12"/>
          <p:cNvSpPr>
            <a:spLocks noGrp="1"/>
          </p:cNvSpPr>
          <p:nvPr>
            <p:ph sz="quarter" idx="38"/>
          </p:nvPr>
        </p:nvSpPr>
        <p:spPr>
          <a:xfrm>
            <a:off x="6669725" y="4238218"/>
            <a:ext cx="1890078" cy="406717"/>
          </a:xfrm>
        </p:spPr>
        <p:txBody>
          <a:bodyPr>
            <a:normAutofit/>
          </a:bodyPr>
          <a:lstStyle>
            <a:lvl1pPr marL="0" indent="0">
              <a:buNone/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285750"/>
            <a:ext cx="1612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610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Br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03B7-8017-1A4F-A571-6735BC806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285750"/>
            <a:ext cx="1612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917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Br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19DD97-3792-964D-99E4-4AC2091DBB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82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and Content (2 Column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449"/>
          <p:cNvSpPr/>
          <p:nvPr userDrawn="1"/>
        </p:nvSpPr>
        <p:spPr>
          <a:xfrm>
            <a:off x="95250" y="93663"/>
            <a:ext cx="8953500" cy="49561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/>
          </a:ln>
        </p:spPr>
        <p:txBody>
          <a:bodyPr lIns="17145" tIns="17145" rIns="17145" bIns="1714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sz="180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1" y="330200"/>
            <a:ext cx="6246586" cy="1023938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E264FC-4A77-7947-910D-240956E2F7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14" y="281559"/>
            <a:ext cx="1612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587375" y="4738688"/>
            <a:ext cx="8457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2017 © ADTRAN, Inc.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5"/>
          </p:nvPr>
        </p:nvSpPr>
        <p:spPr>
          <a:xfrm>
            <a:off x="581681" y="1430938"/>
            <a:ext cx="3997174" cy="297577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6"/>
          </p:nvPr>
        </p:nvSpPr>
        <p:spPr>
          <a:xfrm>
            <a:off x="4615816" y="1430938"/>
            <a:ext cx="3929687" cy="297577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48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and Laptop 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49"/>
          <p:cNvSpPr/>
          <p:nvPr userDrawn="1"/>
        </p:nvSpPr>
        <p:spPr>
          <a:xfrm>
            <a:off x="95250" y="93663"/>
            <a:ext cx="8953500" cy="49561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/>
          </a:ln>
        </p:spPr>
        <p:txBody>
          <a:bodyPr lIns="17145" tIns="17145" rIns="17145" bIns="1714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sz="1800">
              <a:latin typeface="+mn-lt"/>
              <a:ea typeface="+mn-ea"/>
              <a:cs typeface="+mn-cs"/>
            </a:endParaRPr>
          </a:p>
        </p:txBody>
      </p:sp>
      <p:pic>
        <p:nvPicPr>
          <p:cNvPr id="4" name="Macbook-Black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38338"/>
            <a:ext cx="88265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426713" y="2393096"/>
            <a:ext cx="6305073" cy="3908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lvl1pPr>
          </a:lstStyle>
          <a:p>
            <a:pPr marL="171450" marR="0" lvl="0" indent="-171450" algn="l" defTabSz="6858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3E264FC-4A77-7947-910D-240956E2F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584200" y="330200"/>
            <a:ext cx="4674260" cy="10239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14" y="281559"/>
            <a:ext cx="1612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249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, Content and Laptop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49"/>
          <p:cNvSpPr/>
          <p:nvPr userDrawn="1"/>
        </p:nvSpPr>
        <p:spPr>
          <a:xfrm>
            <a:off x="95250" y="93663"/>
            <a:ext cx="8953500" cy="49561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/>
          </a:ln>
        </p:spPr>
        <p:txBody>
          <a:bodyPr lIns="17145" tIns="17145" rIns="17145" bIns="1714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Macbook-Black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0" y="1660525"/>
            <a:ext cx="17864138" cy="1039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Macbook-Black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622300"/>
            <a:ext cx="669925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7014533" y="2541595"/>
            <a:ext cx="12754268" cy="796790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4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380450" y="953098"/>
            <a:ext cx="4782851" cy="298796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3EACFEB-A49F-D946-A746-47F04BC9C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Shape 571"/>
          <p:cNvSpPr txBox="1">
            <a:spLocks/>
          </p:cNvSpPr>
          <p:nvPr userDrawn="1"/>
        </p:nvSpPr>
        <p:spPr>
          <a:xfrm>
            <a:off x="7983538" y="4729163"/>
            <a:ext cx="585787" cy="2111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685800" rtl="0" fontAlgn="auto">
              <a:spcBef>
                <a:spcPts val="0"/>
              </a:spcBef>
              <a:spcAft>
                <a:spcPts val="0"/>
              </a:spcAft>
              <a:defRPr sz="1000" i="1" kern="1200">
                <a:solidFill>
                  <a:srgbClr val="FFFFFF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42900" indent="114300" algn="l" defTabSz="685800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685800" indent="228600" algn="l" defTabSz="685800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028700" indent="342900" algn="l" defTabSz="685800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371600" indent="457200" algn="l" defTabSz="685800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591904AA-AD35-324C-AEF5-365AF9CD2366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4025900"/>
            <a:ext cx="1612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587375" y="4738688"/>
            <a:ext cx="8457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2017 © ADTRAN, Inc.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584200" y="330200"/>
            <a:ext cx="4674260" cy="10239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 bwMode="auto">
          <a:xfrm>
            <a:off x="582613" y="1428750"/>
            <a:ext cx="4675187" cy="19494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78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ank (w/ Bra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49"/>
          <p:cNvSpPr/>
          <p:nvPr userDrawn="1"/>
        </p:nvSpPr>
        <p:spPr>
          <a:xfrm>
            <a:off x="95250" y="93663"/>
            <a:ext cx="8953500" cy="49561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/>
          </a:ln>
        </p:spPr>
        <p:txBody>
          <a:bodyPr lIns="17145" tIns="17145" rIns="17145" bIns="1714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sz="1800"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3E264FC-4A77-7947-910D-240956E2F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14" y="281559"/>
            <a:ext cx="1612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587375" y="4738688"/>
            <a:ext cx="8457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2017 © ADTRAN, Inc.</a:t>
            </a:r>
          </a:p>
        </p:txBody>
      </p:sp>
    </p:spTree>
    <p:extLst>
      <p:ext uri="{BB962C8B-B14F-4D97-AF65-F5344CB8AC3E}">
        <p14:creationId xmlns:p14="http://schemas.microsoft.com/office/powerpoint/2010/main" val="282629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ampus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795338"/>
            <a:ext cx="1612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3855" y="2921544"/>
            <a:ext cx="5213115" cy="378922"/>
          </a:xfrm>
          <a:noFill/>
        </p:spPr>
        <p:txBody>
          <a:bodyPr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017427" y="4160838"/>
            <a:ext cx="3108325" cy="4286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baseline="0">
                <a:solidFill>
                  <a:schemeClr val="bg2"/>
                </a:solidFill>
              </a:defRPr>
            </a:lvl1pPr>
            <a:lvl2pPr marL="342900" indent="0" algn="ctr">
              <a:buFontTx/>
              <a:buNone/>
              <a:defRPr sz="1000" b="1"/>
            </a:lvl2pPr>
            <a:lvl3pPr marL="685800" indent="0" algn="ctr">
              <a:buFontTx/>
              <a:buNone/>
              <a:defRPr sz="1000" b="1"/>
            </a:lvl3pPr>
            <a:lvl4pPr marL="1028700" indent="0" algn="ctr">
              <a:buFontTx/>
              <a:buNone/>
              <a:defRPr sz="1000" b="1"/>
            </a:lvl4pPr>
            <a:lvl5pPr marL="1371600" indent="0" algn="ctr">
              <a:buFontTx/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221299" y="1684338"/>
            <a:ext cx="6707187" cy="1220787"/>
          </a:xfrm>
        </p:spPr>
        <p:txBody>
          <a:bodyPr lIns="91440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800" i="1" cap="all">
                <a:solidFill>
                  <a:schemeClr val="bg1"/>
                </a:solidFill>
                <a:latin typeface="+mj-lt"/>
                <a:cs typeface="Minion Pro"/>
              </a:defRPr>
            </a:lvl1pPr>
            <a:lvl2pPr marL="342900" indent="0">
              <a:buNone/>
              <a:defRPr i="1">
                <a:latin typeface="+mj-lt"/>
                <a:cs typeface="Minion Pro"/>
              </a:defRPr>
            </a:lvl2pPr>
            <a:lvl3pPr marL="685800" indent="0">
              <a:buNone/>
              <a:defRPr i="1">
                <a:latin typeface="+mj-lt"/>
                <a:cs typeface="Minion Pro"/>
              </a:defRPr>
            </a:lvl3pPr>
            <a:lvl4pPr marL="1028700" indent="0">
              <a:buNone/>
              <a:defRPr i="1">
                <a:latin typeface="+mj-lt"/>
                <a:cs typeface="Minion Pro"/>
              </a:defRPr>
            </a:lvl4pPr>
            <a:lvl5pPr marL="1371600" indent="0">
              <a:buNone/>
              <a:defRPr i="1">
                <a:latin typeface="+mj-lt"/>
                <a:cs typeface="Minion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653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ank (no Bra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449"/>
          <p:cNvSpPr/>
          <p:nvPr userDrawn="1"/>
        </p:nvSpPr>
        <p:spPr>
          <a:xfrm>
            <a:off x="95250" y="93663"/>
            <a:ext cx="8953500" cy="49561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/>
          </a:ln>
        </p:spPr>
        <p:txBody>
          <a:bodyPr lIns="17145" tIns="17145" rIns="17145" bIns="1714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endParaRPr sz="1800"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587375" y="4738688"/>
            <a:ext cx="8457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2017 © ADTRAN, Inc.</a:t>
            </a:r>
          </a:p>
        </p:txBody>
      </p:sp>
    </p:spTree>
    <p:extLst>
      <p:ext uri="{BB962C8B-B14F-4D97-AF65-F5344CB8AC3E}">
        <p14:creationId xmlns:p14="http://schemas.microsoft.com/office/powerpoint/2010/main" val="1183309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(Bringing the World Togeth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436563"/>
            <a:ext cx="4646613" cy="417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983538" y="4729163"/>
            <a:ext cx="585787" cy="211137"/>
          </a:xfrm>
        </p:spPr>
        <p:txBody>
          <a:bodyPr/>
          <a:lstStyle/>
          <a:p>
            <a:pPr>
              <a:defRPr/>
            </a:pPr>
            <a:fld id="{0547A72A-5A62-BC43-8A38-871F689FB1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28625" y="819150"/>
            <a:ext cx="4246563" cy="3114675"/>
          </a:xfrm>
        </p:spPr>
        <p:txBody>
          <a:bodyPr>
            <a:normAutofit/>
          </a:bodyPr>
          <a:lstStyle/>
          <a:p>
            <a:pPr>
              <a:lnSpc>
                <a:spcPts val="5900"/>
              </a:lnSpc>
              <a:defRPr/>
            </a:pPr>
            <a:r>
              <a:rPr lang="en-US" sz="5600" i="1" smtClean="0">
                <a:solidFill>
                  <a:schemeClr val="bg2"/>
                </a:solidFill>
              </a:rPr>
              <a:t>Click to edit Master title style</a:t>
            </a:r>
            <a:endParaRPr lang="en-US" sz="5600" i="1" dirty="0">
              <a:solidFill>
                <a:schemeClr val="bg2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0"/>
            <a:ext cx="50879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57647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(Thank You / Ques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"/>
          <p:cNvSpPr>
            <a:spLocks noChangeArrowheads="1"/>
          </p:cNvSpPr>
          <p:nvPr/>
        </p:nvSpPr>
        <p:spPr bwMode="auto">
          <a:xfrm>
            <a:off x="95250" y="93663"/>
            <a:ext cx="8953500" cy="4956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tIns="17145" rIns="17145" bIns="17145" anchor="ctr"/>
          <a:lstStyle/>
          <a:p>
            <a:endParaRPr lang="en-US" sz="1800"/>
          </a:p>
        </p:txBody>
      </p:sp>
      <p:sp>
        <p:nvSpPr>
          <p:cNvPr id="4" name="Shape 20"/>
          <p:cNvSpPr/>
          <p:nvPr/>
        </p:nvSpPr>
        <p:spPr>
          <a:xfrm>
            <a:off x="6457950" y="4835525"/>
            <a:ext cx="2057400" cy="1381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￼</a:t>
            </a:r>
          </a:p>
        </p:txBody>
      </p:sp>
      <p:sp>
        <p:nvSpPr>
          <p:cNvPr id="5" name="Shape 21"/>
          <p:cNvSpPr/>
          <p:nvPr/>
        </p:nvSpPr>
        <p:spPr>
          <a:xfrm>
            <a:off x="6062663" y="85725"/>
            <a:ext cx="2978150" cy="4954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09" y="16"/>
                </a:moveTo>
                <a:lnTo>
                  <a:pt x="21600" y="0"/>
                </a:lnTo>
                <a:lnTo>
                  <a:pt x="21545" y="21600"/>
                </a:lnTo>
                <a:cubicBezTo>
                  <a:pt x="18884" y="21600"/>
                  <a:pt x="16223" y="21600"/>
                  <a:pt x="13562" y="21600"/>
                </a:cubicBezTo>
                <a:cubicBezTo>
                  <a:pt x="9042" y="21600"/>
                  <a:pt x="4521" y="21600"/>
                  <a:pt x="0" y="21600"/>
                </a:cubicBezTo>
                <a:lnTo>
                  <a:pt x="10009" y="16"/>
                </a:lnTo>
                <a:close/>
              </a:path>
            </a:pathLst>
          </a:custGeom>
          <a:solidFill>
            <a:srgbClr val="2A2C34"/>
          </a:solidFill>
          <a:ln w="12700">
            <a:miter lim="400000"/>
          </a:ln>
        </p:spPr>
        <p:txBody>
          <a:bodyPr lIns="0" tIns="0" rIns="0" bIns="0"/>
          <a:lstStyle/>
          <a:p>
            <a:pPr defTabSz="171450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 sz="2800">
              <a:solidFill>
                <a:srgbClr val="535353"/>
              </a:solidFill>
              <a:uFill>
                <a:solidFill>
                  <a:srgbClr val="011480"/>
                </a:solidFill>
              </a:uFill>
              <a:latin typeface="+mj-lt"/>
              <a:ea typeface="+mj-ea"/>
              <a:cs typeface="+mj-cs"/>
              <a:sym typeface="Montserrat-Regular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332288"/>
            <a:ext cx="1612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75654" y="693739"/>
            <a:ext cx="5910417" cy="2007826"/>
          </a:xfrm>
        </p:spPr>
        <p:txBody>
          <a:bodyPr rIns="0">
            <a:normAutofit/>
          </a:bodyPr>
          <a:lstStyle>
            <a:lvl1pPr algn="l">
              <a:defRPr sz="7800" baseline="0"/>
            </a:lvl1pPr>
          </a:lstStyle>
          <a:p>
            <a:r>
              <a:rPr lang="en-US" dirty="0" smtClean="0"/>
              <a:t>Edit Closing</a:t>
            </a:r>
            <a:endParaRPr lang="en-US" dirty="0"/>
          </a:p>
        </p:txBody>
      </p:sp>
      <p:sp>
        <p:nvSpPr>
          <p:cNvPr id="8" name="Shape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FCBBFF5-6E3F-5546-BF91-7072F96833C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415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NAL_PPT_BTWT-0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13" y="-5412"/>
            <a:ext cx="9157113" cy="5150876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BTWT(PRINT)-0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3" y="2800351"/>
            <a:ext cx="7663985" cy="607694"/>
          </a:xfrm>
          <a:prstGeom prst="rect">
            <a:avLst/>
          </a:prstGeom>
          <a:effectLst>
            <a:outerShdw blurRad="165100" dist="38100" dir="12600000" algn="tl" rotWithShape="0">
              <a:schemeClr val="accent2">
                <a:lumMod val="5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4447" y="3392710"/>
            <a:ext cx="8207625" cy="225987"/>
          </a:xfrm>
          <a:effectLst>
            <a:outerShdw blurRad="152400" dist="38100" dir="5640000" algn="tl" rotWithShape="0">
              <a:srgbClr val="000090">
                <a:alpha val="43000"/>
              </a:srgbClr>
            </a:outerShdw>
          </a:effectLst>
        </p:spPr>
        <p:txBody>
          <a:bodyPr/>
          <a:lstStyle>
            <a:lvl1pPr algn="l">
              <a:defRPr sz="18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2" name="Picture 11" descr="WHITE_LOGO_PRINT-03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212" y="4513426"/>
            <a:ext cx="985212" cy="222542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64447" y="3632446"/>
            <a:ext cx="8207625" cy="217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effectLst>
                  <a:outerShdw blurRad="358775" dist="165100" dir="2700000" algn="tl" rotWithShape="0">
                    <a:schemeClr val="accent3">
                      <a:lumMod val="50000"/>
                      <a:alpha val="43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64446" y="4581458"/>
            <a:ext cx="2843924" cy="2026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0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3D458D-DC32-47D3-89DB-0738A3E5ADAE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CDE865B-A042-456A-BE9C-D78FF5E111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b_Title and Content w/o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4447" y="591"/>
            <a:ext cx="7037775" cy="562708"/>
          </a:xfrm>
          <a:prstGeom prst="rect">
            <a:avLst/>
          </a:prstGeom>
        </p:spPr>
        <p:txBody>
          <a:bodyPr anchor="ctr"/>
          <a:lstStyle>
            <a:lvl1pPr>
              <a:defRPr sz="27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05918" y="844545"/>
            <a:ext cx="8276120" cy="3479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bullet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29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Righ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3163917" y="682841"/>
            <a:ext cx="5431328" cy="37506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2890" y="1033462"/>
            <a:ext cx="4339960" cy="3124200"/>
          </a:xfrm>
          <a:solidFill>
            <a:schemeClr val="bg1"/>
          </a:solidFill>
          <a:effectLst>
            <a:outerShdw blurRad="127000" dir="5400000" sx="102000" sy="102000" algn="ctr" rotWithShape="0">
              <a:schemeClr val="tx2"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ape 119"/>
          <p:cNvSpPr>
            <a:spLocks noGrp="1"/>
          </p:cNvSpPr>
          <p:nvPr>
            <p:ph type="sldNum" sz="quarter" idx="11"/>
          </p:nvPr>
        </p:nvSpPr>
        <p:spPr/>
        <p:txBody>
          <a:bodyPr lIns="0" t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>
              <a:defRPr/>
            </a:pPr>
            <a:fld id="{2D86EFB2-01FD-B94A-9526-D1CCF464996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2295" y="1212645"/>
            <a:ext cx="3728066" cy="778388"/>
          </a:xfrm>
        </p:spPr>
        <p:txBody>
          <a:bodyPr anchor="b" anchorCtr="0">
            <a:no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946150" y="2133600"/>
            <a:ext cx="37338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385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>
            <a:spLocks noChangeArrowheads="1"/>
          </p:cNvSpPr>
          <p:nvPr userDrawn="1"/>
        </p:nvSpPr>
        <p:spPr bwMode="auto">
          <a:xfrm>
            <a:off x="117475" y="111125"/>
            <a:ext cx="8910638" cy="4932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endParaRPr lang="en-US" sz="180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788988"/>
            <a:ext cx="1612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3855" y="2921544"/>
            <a:ext cx="5213115" cy="378922"/>
          </a:xfrm>
          <a:noFill/>
        </p:spPr>
        <p:txBody>
          <a:bodyPr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017427" y="4160838"/>
            <a:ext cx="3108325" cy="4286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baseline="0">
                <a:solidFill>
                  <a:schemeClr val="tx1"/>
                </a:solidFill>
              </a:defRPr>
            </a:lvl1pPr>
            <a:lvl2pPr marL="342900" indent="0" algn="ctr">
              <a:buFontTx/>
              <a:buNone/>
              <a:defRPr sz="1000" b="0"/>
            </a:lvl2pPr>
            <a:lvl3pPr marL="685800" indent="0" algn="ctr">
              <a:buFontTx/>
              <a:buNone/>
              <a:defRPr sz="1000" b="1"/>
            </a:lvl3pPr>
            <a:lvl4pPr marL="1028700" indent="0" algn="ctr">
              <a:buFontTx/>
              <a:buNone/>
              <a:defRPr sz="1000" b="1"/>
            </a:lvl4pPr>
            <a:lvl5pPr marL="1371600" indent="0" algn="ctr">
              <a:buFontTx/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221299" y="1684338"/>
            <a:ext cx="6707187" cy="1220787"/>
          </a:xfrm>
        </p:spPr>
        <p:txBody>
          <a:bodyPr lIns="91440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800" i="1" cap="all">
                <a:solidFill>
                  <a:schemeClr val="accent1"/>
                </a:solidFill>
                <a:latin typeface="+mj-lt"/>
                <a:cs typeface="Minion Pro"/>
              </a:defRPr>
            </a:lvl1pPr>
            <a:lvl2pPr marL="342900" indent="0">
              <a:buNone/>
              <a:defRPr i="1">
                <a:latin typeface="+mj-lt"/>
                <a:cs typeface="Minion Pro"/>
              </a:defRPr>
            </a:lvl2pPr>
            <a:lvl3pPr marL="685800" indent="0">
              <a:buNone/>
              <a:defRPr i="1">
                <a:latin typeface="+mj-lt"/>
                <a:cs typeface="Minion Pro"/>
              </a:defRPr>
            </a:lvl3pPr>
            <a:lvl4pPr marL="1028700" indent="0">
              <a:buNone/>
              <a:defRPr i="1">
                <a:latin typeface="+mj-lt"/>
                <a:cs typeface="Minion Pro"/>
              </a:defRPr>
            </a:lvl4pPr>
            <a:lvl5pPr marL="1371600" indent="0">
              <a:buNone/>
              <a:defRPr i="1">
                <a:latin typeface="+mj-lt"/>
                <a:cs typeface="Minion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65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2"/>
          <p:cNvSpPr/>
          <p:nvPr userDrawn="1"/>
        </p:nvSpPr>
        <p:spPr>
          <a:xfrm>
            <a:off x="103188" y="111125"/>
            <a:ext cx="8929687" cy="4932363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943225"/>
            <a:ext cx="1612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5311775" y="1309688"/>
            <a:ext cx="0" cy="203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65800" y="1295400"/>
            <a:ext cx="2311400" cy="2046288"/>
          </a:xfrm>
        </p:spPr>
        <p:txBody>
          <a:bodyPr tIns="0" rIns="0" bIns="0" anchor="b">
            <a:normAutofit/>
          </a:bodyPr>
          <a:lstStyle>
            <a:lvl1pPr marL="0" indent="0">
              <a:buFontTx/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2pPr>
            <a:lvl3pPr marL="685800" indent="0">
              <a:buFontTx/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3pPr>
            <a:lvl4pPr marL="1028700" indent="0">
              <a:buFontTx/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4pPr>
            <a:lvl5pPr marL="1371600" indent="0">
              <a:buFontTx/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144327" y="1189792"/>
            <a:ext cx="3878523" cy="922419"/>
          </a:xfrm>
        </p:spPr>
        <p:txBody>
          <a:bodyPr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tx1">
                    <a:lumMod val="90000"/>
                    <a:lumOff val="10000"/>
                  </a:schemeClr>
                </a:solidFill>
                <a:latin typeface="Times"/>
                <a:cs typeface="Time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146081" y="2044701"/>
            <a:ext cx="3768820" cy="482600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2pPr>
            <a:lvl3pPr marL="685800" indent="0">
              <a:buFontTx/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3pPr>
            <a:lvl4pPr marL="1028700" indent="0">
              <a:buFontTx/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4pPr>
            <a:lvl5pPr marL="1371600" indent="0">
              <a:buFontTx/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862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1" y="330200"/>
            <a:ext cx="6246586" cy="1023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03B7-8017-1A4F-A571-6735BC806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285750"/>
            <a:ext cx="1612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874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1" y="330200"/>
            <a:ext cx="6246586" cy="1023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81691" y="1430938"/>
            <a:ext cx="7963822" cy="2975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03B7-8017-1A4F-A571-6735BC806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285750"/>
            <a:ext cx="1612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155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1" y="330200"/>
            <a:ext cx="6246586" cy="1023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81691" y="1430938"/>
            <a:ext cx="3997174" cy="2975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03B7-8017-1A4F-A571-6735BC806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285750"/>
            <a:ext cx="1612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7"/>
          <p:cNvSpPr>
            <a:spLocks noGrp="1"/>
          </p:cNvSpPr>
          <p:nvPr>
            <p:ph sz="quarter" idx="15"/>
          </p:nvPr>
        </p:nvSpPr>
        <p:spPr>
          <a:xfrm>
            <a:off x="4615826" y="1430938"/>
            <a:ext cx="3929687" cy="2975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6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9"/>
          <p:cNvSpPr>
            <a:spLocks noChangeArrowheads="1"/>
          </p:cNvSpPr>
          <p:nvPr/>
        </p:nvSpPr>
        <p:spPr bwMode="auto">
          <a:xfrm>
            <a:off x="95250" y="93663"/>
            <a:ext cx="8953500" cy="4956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tIns="17145" rIns="17145" bIns="17145" anchor="ctr"/>
          <a:lstStyle/>
          <a:p>
            <a:endParaRPr lang="en-US" sz="1800"/>
          </a:p>
        </p:txBody>
      </p:sp>
      <p:sp>
        <p:nvSpPr>
          <p:cNvPr id="3" name="Shape 42"/>
          <p:cNvSpPr/>
          <p:nvPr/>
        </p:nvSpPr>
        <p:spPr>
          <a:xfrm>
            <a:off x="95250" y="92075"/>
            <a:ext cx="3905250" cy="49593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latin typeface="+mn-lt"/>
              <a:ea typeface="+mn-ea"/>
              <a:cs typeface="+mn-cs"/>
            </a:endParaRPr>
          </a:p>
        </p:txBody>
      </p:sp>
      <p:sp>
        <p:nvSpPr>
          <p:cNvPr id="4" name="Shape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7268F92-0FF3-8846-B702-B95B89D32164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80732" y="330200"/>
            <a:ext cx="4004468" cy="10239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4579938" y="1428750"/>
            <a:ext cx="4005262" cy="30559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09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9"/>
          <p:cNvSpPr>
            <a:spLocks noChangeArrowheads="1"/>
          </p:cNvSpPr>
          <p:nvPr/>
        </p:nvSpPr>
        <p:spPr bwMode="auto">
          <a:xfrm>
            <a:off x="95250" y="93663"/>
            <a:ext cx="8953500" cy="4956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tIns="17145" rIns="17145" bIns="17145" anchor="ctr"/>
          <a:lstStyle/>
          <a:p>
            <a:endParaRPr lang="en-US" sz="1800"/>
          </a:p>
        </p:txBody>
      </p:sp>
      <p:sp>
        <p:nvSpPr>
          <p:cNvPr id="3" name="Shape 42"/>
          <p:cNvSpPr/>
          <p:nvPr/>
        </p:nvSpPr>
        <p:spPr>
          <a:xfrm>
            <a:off x="5137150" y="92075"/>
            <a:ext cx="3905250" cy="495935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latin typeface="+mn-lt"/>
              <a:ea typeface="+mn-ea"/>
              <a:cs typeface="+mn-cs"/>
            </a:endParaRPr>
          </a:p>
        </p:txBody>
      </p:sp>
      <p:sp>
        <p:nvSpPr>
          <p:cNvPr id="4" name="Shape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268F92-0FF3-8846-B702-B95B89D32164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584200" y="330200"/>
            <a:ext cx="3996532" cy="10239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582613" y="1428750"/>
            <a:ext cx="3997325" cy="30559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587375" y="4738688"/>
            <a:ext cx="8457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231F20"/>
                </a:solidFill>
                <a:cs typeface="Arial" charset="0"/>
              </a:rPr>
              <a:t>2016 © ADTRAN, Inc.</a:t>
            </a:r>
          </a:p>
        </p:txBody>
      </p:sp>
    </p:spTree>
    <p:extLst>
      <p:ext uri="{BB962C8B-B14F-4D97-AF65-F5344CB8AC3E}">
        <p14:creationId xmlns:p14="http://schemas.microsoft.com/office/powerpoint/2010/main" val="4246987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ChangeArrowheads="1"/>
          </p:cNvSpPr>
          <p:nvPr userDrawn="1"/>
        </p:nvSpPr>
        <p:spPr bwMode="auto">
          <a:xfrm>
            <a:off x="117475" y="111125"/>
            <a:ext cx="8910638" cy="4932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endParaRPr lang="en-US" sz="180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84200" y="330200"/>
            <a:ext cx="8001000" cy="10239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2613" y="1428750"/>
            <a:ext cx="8002587" cy="30559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983538" y="4729163"/>
            <a:ext cx="585787" cy="2111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19DD97-3792-964D-99E4-4AC2091DB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Box 5"/>
          <p:cNvSpPr txBox="1">
            <a:spLocks noChangeArrowheads="1"/>
          </p:cNvSpPr>
          <p:nvPr userDrawn="1"/>
        </p:nvSpPr>
        <p:spPr bwMode="auto">
          <a:xfrm>
            <a:off x="587375" y="4738688"/>
            <a:ext cx="8665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600" dirty="0" smtClean="0">
                <a:solidFill>
                  <a:srgbClr val="231F20"/>
                </a:solidFill>
                <a:cs typeface="Arial" charset="0"/>
              </a:rPr>
              <a:t>2018 © ADTRAN,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165" r:id="rId2"/>
    <p:sldLayoutId id="2147484169" r:id="rId3"/>
    <p:sldLayoutId id="2147484172" r:id="rId4"/>
    <p:sldLayoutId id="2147484188" r:id="rId5"/>
    <p:sldLayoutId id="2147484266" r:id="rId6"/>
    <p:sldLayoutId id="2147484259" r:id="rId7"/>
    <p:sldLayoutId id="2147484174" r:id="rId8"/>
    <p:sldLayoutId id="2147484242" r:id="rId9"/>
    <p:sldLayoutId id="2147484180" r:id="rId10"/>
    <p:sldLayoutId id="2147484245" r:id="rId11"/>
    <p:sldLayoutId id="2147484237" r:id="rId12"/>
    <p:sldLayoutId id="2147484239" r:id="rId13"/>
    <p:sldLayoutId id="2147484268" r:id="rId14"/>
    <p:sldLayoutId id="2147484247" r:id="rId15"/>
    <p:sldLayoutId id="2147484260" r:id="rId16"/>
    <p:sldLayoutId id="2147484191" r:id="rId17"/>
    <p:sldLayoutId id="2147484193" r:id="rId18"/>
    <p:sldLayoutId id="2147484272" r:id="rId19"/>
    <p:sldLayoutId id="2147484270" r:id="rId20"/>
    <p:sldLayoutId id="2147484271" r:id="rId21"/>
    <p:sldLayoutId id="2147484240" r:id="rId22"/>
    <p:sldLayoutId id="2147484274" r:id="rId23"/>
    <p:sldLayoutId id="2147484276" r:id="rId24"/>
    <p:sldLayoutId id="2147484277" r:id="rId25"/>
    <p:sldLayoutId id="2147484279" r:id="rId2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 baseline="0">
          <a:solidFill>
            <a:schemeClr val="tx2"/>
          </a:solidFill>
          <a:latin typeface="Times New Roman" panose="02020603050405020304" pitchFamily="18" charset="0"/>
          <a:ea typeface="ＭＳ Ｐゴシック" charset="0"/>
          <a:cs typeface="Times New Roman" panose="02020603050405020304" pitchFamily="18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97898D"/>
          </a:solidFill>
          <a:latin typeface="Times New Roman" charset="0"/>
          <a:ea typeface="ＭＳ Ｐゴシック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97898D"/>
          </a:solidFill>
          <a:latin typeface="Times New Roman" charset="0"/>
          <a:ea typeface="ＭＳ Ｐゴシック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97898D"/>
          </a:solidFill>
          <a:latin typeface="Times New Roman" charset="0"/>
          <a:ea typeface="ＭＳ Ｐゴシック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97898D"/>
          </a:solidFill>
          <a:latin typeface="Times New Roman" charset="0"/>
          <a:ea typeface="ＭＳ Ｐゴシック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97898D"/>
          </a:solidFill>
          <a:latin typeface="Times New Roman" charset="0"/>
          <a:ea typeface="ＭＳ Ｐゴシック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97898D"/>
          </a:solidFill>
          <a:latin typeface="Times New Roman" charset="0"/>
          <a:ea typeface="ＭＳ Ｐゴシック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97898D"/>
          </a:solidFill>
          <a:latin typeface="Times New Roman" charset="0"/>
          <a:ea typeface="ＭＳ Ｐゴシック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97898D"/>
          </a:solidFill>
          <a:latin typeface="Times New Roman" charset="0"/>
          <a:ea typeface="ＭＳ Ｐゴシック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Wingdings" charset="2"/>
        <a:buChar char="§"/>
        <a:defRPr sz="10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Wingdings" charset="2"/>
        <a:buChar char="§"/>
        <a:defRPr sz="10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2688059"/>
            <a:ext cx="4048215" cy="674031"/>
          </a:xfrm>
        </p:spPr>
        <p:txBody>
          <a:bodyPr/>
          <a:lstStyle/>
          <a:p>
            <a:r>
              <a:rPr lang="en-US" sz="3200" dirty="0" smtClean="0"/>
              <a:t>G.fast in VOLTHA</a:t>
            </a:r>
            <a:endParaRPr lang="en-US" sz="3200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" y="3368504"/>
            <a:ext cx="4048216" cy="399343"/>
          </a:xfrm>
        </p:spPr>
        <p:txBody>
          <a:bodyPr/>
          <a:lstStyle/>
          <a:p>
            <a:r>
              <a:rPr lang="en-US" dirty="0" smtClean="0"/>
              <a:t>Addition of Second Access Technology</a:t>
            </a:r>
            <a:br>
              <a:rPr lang="en-US" dirty="0" smtClean="0"/>
            </a:br>
            <a:r>
              <a:rPr lang="en-US" sz="1000" dirty="0" smtClean="0"/>
              <a:t>(Reintroduction and conceptual overview)</a:t>
            </a:r>
            <a:endParaRPr lang="en-US" sz="1000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0" y="4293428"/>
            <a:ext cx="4048216" cy="183225"/>
          </a:xfrm>
        </p:spPr>
        <p:txBody>
          <a:bodyPr/>
          <a:lstStyle/>
          <a:p>
            <a:r>
              <a:rPr lang="en-US" dirty="0" smtClean="0"/>
              <a:t>4/12/2018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Phillip Herron – ADTRAN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37"/>
          <p:cNvSpPr/>
          <p:nvPr/>
        </p:nvSpPr>
        <p:spPr>
          <a:xfrm>
            <a:off x="5015141" y="3188388"/>
            <a:ext cx="2791182" cy="15430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endParaRPr lang="en-US" sz="1100" b="1" kern="0" dirty="0">
              <a:solidFill>
                <a:prstClr val="black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461" y="4174482"/>
            <a:ext cx="842484" cy="4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37"/>
          <p:cNvSpPr/>
          <p:nvPr/>
        </p:nvSpPr>
        <p:spPr>
          <a:xfrm>
            <a:off x="1787497" y="3188388"/>
            <a:ext cx="2791182" cy="15430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30200"/>
            <a:ext cx="6730999" cy="1023938"/>
          </a:xfrm>
        </p:spPr>
        <p:txBody>
          <a:bodyPr>
            <a:noAutofit/>
          </a:bodyPr>
          <a:lstStyle/>
          <a:p>
            <a:r>
              <a:rPr lang="en-US" sz="3200" dirty="0" smtClean="0"/>
              <a:t>Cascaded OF Switches in VOLTHA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" name="Rounded Rectangle 37"/>
          <p:cNvSpPr/>
          <p:nvPr/>
        </p:nvSpPr>
        <p:spPr>
          <a:xfrm>
            <a:off x="1943100" y="2331231"/>
            <a:ext cx="242456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VOLTHA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3" name="Rounded Rectangle 37"/>
          <p:cNvSpPr/>
          <p:nvPr/>
        </p:nvSpPr>
        <p:spPr>
          <a:xfrm>
            <a:off x="2056927" y="3515538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OLT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4" name="Rounded Rectangle 37"/>
          <p:cNvSpPr/>
          <p:nvPr/>
        </p:nvSpPr>
        <p:spPr>
          <a:xfrm>
            <a:off x="3371850" y="3516028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ONU / ONT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17" name="Rounded Rectangle 37"/>
          <p:cNvSpPr/>
          <p:nvPr/>
        </p:nvSpPr>
        <p:spPr>
          <a:xfrm>
            <a:off x="5300891" y="3515293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DPU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8" name="Rounded Rectangle 37"/>
          <p:cNvSpPr/>
          <p:nvPr/>
        </p:nvSpPr>
        <p:spPr>
          <a:xfrm>
            <a:off x="6615341" y="3515538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CPE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19" name="Rounded Rectangle 37"/>
          <p:cNvSpPr/>
          <p:nvPr/>
        </p:nvSpPr>
        <p:spPr>
          <a:xfrm>
            <a:off x="1949779" y="1472317"/>
            <a:ext cx="242456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ONOS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0817" y="4174482"/>
            <a:ext cx="842484" cy="4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5" y="3552773"/>
            <a:ext cx="842484" cy="4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37"/>
          <p:cNvSpPr/>
          <p:nvPr/>
        </p:nvSpPr>
        <p:spPr>
          <a:xfrm>
            <a:off x="8215450" y="3510459"/>
            <a:ext cx="471425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RG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>
            <a:stCxn id="22" idx="3"/>
            <a:endCxn id="13" idx="1"/>
          </p:cNvCxnSpPr>
          <p:nvPr/>
        </p:nvCxnSpPr>
        <p:spPr>
          <a:xfrm>
            <a:off x="1336829" y="3763394"/>
            <a:ext cx="720098" cy="508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004273" y="3772331"/>
            <a:ext cx="371600" cy="771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848" y="3780046"/>
            <a:ext cx="986043" cy="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452048" y="1742364"/>
            <a:ext cx="3320102" cy="1635531"/>
          </a:xfrm>
          <a:custGeom>
            <a:avLst/>
            <a:gdLst>
              <a:gd name="connsiteX0" fmla="*/ 59140 w 1997122"/>
              <a:gd name="connsiteY0" fmla="*/ 0 h 1642281"/>
              <a:gd name="connsiteX1" fmla="*/ 50042 w 1997122"/>
              <a:gd name="connsiteY1" fmla="*/ 327546 h 1642281"/>
              <a:gd name="connsiteX2" fmla="*/ 45492 w 1997122"/>
              <a:gd name="connsiteY2" fmla="*/ 464024 h 1642281"/>
              <a:gd name="connsiteX3" fmla="*/ 36394 w 1997122"/>
              <a:gd name="connsiteY3" fmla="*/ 500418 h 1642281"/>
              <a:gd name="connsiteX4" fmla="*/ 27295 w 1997122"/>
              <a:gd name="connsiteY4" fmla="*/ 541361 h 1642281"/>
              <a:gd name="connsiteX5" fmla="*/ 13648 w 1997122"/>
              <a:gd name="connsiteY5" fmla="*/ 736979 h 1642281"/>
              <a:gd name="connsiteX6" fmla="*/ 0 w 1997122"/>
              <a:gd name="connsiteY6" fmla="*/ 973540 h 1642281"/>
              <a:gd name="connsiteX7" fmla="*/ 4549 w 1997122"/>
              <a:gd name="connsiteY7" fmla="*/ 1342030 h 1642281"/>
              <a:gd name="connsiteX8" fmla="*/ 13648 w 1997122"/>
              <a:gd name="connsiteY8" fmla="*/ 1355678 h 1642281"/>
              <a:gd name="connsiteX9" fmla="*/ 18197 w 1997122"/>
              <a:gd name="connsiteY9" fmla="*/ 1369326 h 1642281"/>
              <a:gd name="connsiteX10" fmla="*/ 31845 w 1997122"/>
              <a:gd name="connsiteY10" fmla="*/ 1382973 h 1642281"/>
              <a:gd name="connsiteX11" fmla="*/ 40943 w 1997122"/>
              <a:gd name="connsiteY11" fmla="*/ 1419367 h 1642281"/>
              <a:gd name="connsiteX12" fmla="*/ 45492 w 1997122"/>
              <a:gd name="connsiteY12" fmla="*/ 1433015 h 1642281"/>
              <a:gd name="connsiteX13" fmla="*/ 50042 w 1997122"/>
              <a:gd name="connsiteY13" fmla="*/ 1451212 h 1642281"/>
              <a:gd name="connsiteX14" fmla="*/ 54591 w 1997122"/>
              <a:gd name="connsiteY14" fmla="*/ 1464860 h 1642281"/>
              <a:gd name="connsiteX15" fmla="*/ 95534 w 1997122"/>
              <a:gd name="connsiteY15" fmla="*/ 1496705 h 1642281"/>
              <a:gd name="connsiteX16" fmla="*/ 109182 w 1997122"/>
              <a:gd name="connsiteY16" fmla="*/ 1510352 h 1642281"/>
              <a:gd name="connsiteX17" fmla="*/ 122830 w 1997122"/>
              <a:gd name="connsiteY17" fmla="*/ 1514902 h 1642281"/>
              <a:gd name="connsiteX18" fmla="*/ 136477 w 1997122"/>
              <a:gd name="connsiteY18" fmla="*/ 1524000 h 1642281"/>
              <a:gd name="connsiteX19" fmla="*/ 177421 w 1997122"/>
              <a:gd name="connsiteY19" fmla="*/ 1537648 h 1642281"/>
              <a:gd name="connsiteX20" fmla="*/ 191068 w 1997122"/>
              <a:gd name="connsiteY20" fmla="*/ 1542197 h 1642281"/>
              <a:gd name="connsiteX21" fmla="*/ 213815 w 1997122"/>
              <a:gd name="connsiteY21" fmla="*/ 1551296 h 1642281"/>
              <a:gd name="connsiteX22" fmla="*/ 336645 w 1997122"/>
              <a:gd name="connsiteY22" fmla="*/ 1560394 h 1642281"/>
              <a:gd name="connsiteX23" fmla="*/ 400334 w 1997122"/>
              <a:gd name="connsiteY23" fmla="*/ 1574042 h 1642281"/>
              <a:gd name="connsiteX24" fmla="*/ 423080 w 1997122"/>
              <a:gd name="connsiteY24" fmla="*/ 1578591 h 1642281"/>
              <a:gd name="connsiteX25" fmla="*/ 464024 w 1997122"/>
              <a:gd name="connsiteY25" fmla="*/ 1583140 h 1642281"/>
              <a:gd name="connsiteX26" fmla="*/ 532262 w 1997122"/>
              <a:gd name="connsiteY26" fmla="*/ 1596788 h 1642281"/>
              <a:gd name="connsiteX27" fmla="*/ 577755 w 1997122"/>
              <a:gd name="connsiteY27" fmla="*/ 1610436 h 1642281"/>
              <a:gd name="connsiteX28" fmla="*/ 600501 w 1997122"/>
              <a:gd name="connsiteY28" fmla="*/ 1614985 h 1642281"/>
              <a:gd name="connsiteX29" fmla="*/ 627797 w 1997122"/>
              <a:gd name="connsiteY29" fmla="*/ 1624084 h 1642281"/>
              <a:gd name="connsiteX30" fmla="*/ 696036 w 1997122"/>
              <a:gd name="connsiteY30" fmla="*/ 1637732 h 1642281"/>
              <a:gd name="connsiteX31" fmla="*/ 878006 w 1997122"/>
              <a:gd name="connsiteY31" fmla="*/ 1633182 h 1642281"/>
              <a:gd name="connsiteX32" fmla="*/ 955343 w 1997122"/>
              <a:gd name="connsiteY32" fmla="*/ 1628633 h 1642281"/>
              <a:gd name="connsiteX33" fmla="*/ 991737 w 1997122"/>
              <a:gd name="connsiteY33" fmla="*/ 1619535 h 1642281"/>
              <a:gd name="connsiteX34" fmla="*/ 1032680 w 1997122"/>
              <a:gd name="connsiteY34" fmla="*/ 1610436 h 1642281"/>
              <a:gd name="connsiteX35" fmla="*/ 1155510 w 1997122"/>
              <a:gd name="connsiteY35" fmla="*/ 1624084 h 1642281"/>
              <a:gd name="connsiteX36" fmla="*/ 1205552 w 1997122"/>
              <a:gd name="connsiteY36" fmla="*/ 1633182 h 1642281"/>
              <a:gd name="connsiteX37" fmla="*/ 1319283 w 1997122"/>
              <a:gd name="connsiteY37" fmla="*/ 1642281 h 1642281"/>
              <a:gd name="connsiteX38" fmla="*/ 1792406 w 1997122"/>
              <a:gd name="connsiteY38" fmla="*/ 1637732 h 1642281"/>
              <a:gd name="connsiteX39" fmla="*/ 1860645 w 1997122"/>
              <a:gd name="connsiteY39" fmla="*/ 1624084 h 1642281"/>
              <a:gd name="connsiteX40" fmla="*/ 1997122 w 1997122"/>
              <a:gd name="connsiteY40" fmla="*/ 1619535 h 164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97122" h="1642281">
                <a:moveTo>
                  <a:pt x="59140" y="0"/>
                </a:moveTo>
                <a:cubicBezTo>
                  <a:pt x="56107" y="109182"/>
                  <a:pt x="53253" y="218369"/>
                  <a:pt x="50042" y="327546"/>
                </a:cubicBezTo>
                <a:cubicBezTo>
                  <a:pt x="48704" y="373044"/>
                  <a:pt x="49074" y="418647"/>
                  <a:pt x="45492" y="464024"/>
                </a:cubicBezTo>
                <a:cubicBezTo>
                  <a:pt x="44508" y="476490"/>
                  <a:pt x="39258" y="488246"/>
                  <a:pt x="36394" y="500418"/>
                </a:cubicBezTo>
                <a:cubicBezTo>
                  <a:pt x="33192" y="514027"/>
                  <a:pt x="30328" y="527713"/>
                  <a:pt x="27295" y="541361"/>
                </a:cubicBezTo>
                <a:cubicBezTo>
                  <a:pt x="21018" y="616691"/>
                  <a:pt x="18288" y="645332"/>
                  <a:pt x="13648" y="736979"/>
                </a:cubicBezTo>
                <a:cubicBezTo>
                  <a:pt x="1764" y="971690"/>
                  <a:pt x="22434" y="883800"/>
                  <a:pt x="0" y="973540"/>
                </a:cubicBezTo>
                <a:cubicBezTo>
                  <a:pt x="1516" y="1096370"/>
                  <a:pt x="165" y="1219269"/>
                  <a:pt x="4549" y="1342030"/>
                </a:cubicBezTo>
                <a:cubicBezTo>
                  <a:pt x="4744" y="1347494"/>
                  <a:pt x="11203" y="1350788"/>
                  <a:pt x="13648" y="1355678"/>
                </a:cubicBezTo>
                <a:cubicBezTo>
                  <a:pt x="15793" y="1359967"/>
                  <a:pt x="15537" y="1365336"/>
                  <a:pt x="18197" y="1369326"/>
                </a:cubicBezTo>
                <a:cubicBezTo>
                  <a:pt x="21766" y="1374679"/>
                  <a:pt x="27296" y="1378424"/>
                  <a:pt x="31845" y="1382973"/>
                </a:cubicBezTo>
                <a:cubicBezTo>
                  <a:pt x="34878" y="1395104"/>
                  <a:pt x="36989" y="1407504"/>
                  <a:pt x="40943" y="1419367"/>
                </a:cubicBezTo>
                <a:cubicBezTo>
                  <a:pt x="42459" y="1423916"/>
                  <a:pt x="44175" y="1428404"/>
                  <a:pt x="45492" y="1433015"/>
                </a:cubicBezTo>
                <a:cubicBezTo>
                  <a:pt x="47210" y="1439027"/>
                  <a:pt x="48324" y="1445200"/>
                  <a:pt x="50042" y="1451212"/>
                </a:cubicBezTo>
                <a:cubicBezTo>
                  <a:pt x="51359" y="1455823"/>
                  <a:pt x="51647" y="1461075"/>
                  <a:pt x="54591" y="1464860"/>
                </a:cubicBezTo>
                <a:cubicBezTo>
                  <a:pt x="76070" y="1492477"/>
                  <a:pt x="73111" y="1489230"/>
                  <a:pt x="95534" y="1496705"/>
                </a:cubicBezTo>
                <a:cubicBezTo>
                  <a:pt x="100083" y="1501254"/>
                  <a:pt x="103829" y="1506783"/>
                  <a:pt x="109182" y="1510352"/>
                </a:cubicBezTo>
                <a:cubicBezTo>
                  <a:pt x="113172" y="1513012"/>
                  <a:pt x="118541" y="1512757"/>
                  <a:pt x="122830" y="1514902"/>
                </a:cubicBezTo>
                <a:cubicBezTo>
                  <a:pt x="127720" y="1517347"/>
                  <a:pt x="131587" y="1521555"/>
                  <a:pt x="136477" y="1524000"/>
                </a:cubicBezTo>
                <a:cubicBezTo>
                  <a:pt x="157393" y="1534458"/>
                  <a:pt x="157148" y="1531856"/>
                  <a:pt x="177421" y="1537648"/>
                </a:cubicBezTo>
                <a:cubicBezTo>
                  <a:pt x="182032" y="1538965"/>
                  <a:pt x="186578" y="1540513"/>
                  <a:pt x="191068" y="1542197"/>
                </a:cubicBezTo>
                <a:cubicBezTo>
                  <a:pt x="198714" y="1545064"/>
                  <a:pt x="205712" y="1550283"/>
                  <a:pt x="213815" y="1551296"/>
                </a:cubicBezTo>
                <a:cubicBezTo>
                  <a:pt x="254553" y="1556388"/>
                  <a:pt x="336645" y="1560394"/>
                  <a:pt x="336645" y="1560394"/>
                </a:cubicBezTo>
                <a:cubicBezTo>
                  <a:pt x="393922" y="1574714"/>
                  <a:pt x="351901" y="1565236"/>
                  <a:pt x="400334" y="1574042"/>
                </a:cubicBezTo>
                <a:cubicBezTo>
                  <a:pt x="407941" y="1575425"/>
                  <a:pt x="415426" y="1577498"/>
                  <a:pt x="423080" y="1578591"/>
                </a:cubicBezTo>
                <a:cubicBezTo>
                  <a:pt x="436674" y="1580533"/>
                  <a:pt x="450376" y="1581624"/>
                  <a:pt x="464024" y="1583140"/>
                </a:cubicBezTo>
                <a:cubicBezTo>
                  <a:pt x="502428" y="1602343"/>
                  <a:pt x="462559" y="1585171"/>
                  <a:pt x="532262" y="1596788"/>
                </a:cubicBezTo>
                <a:cubicBezTo>
                  <a:pt x="572159" y="1603438"/>
                  <a:pt x="552139" y="1604032"/>
                  <a:pt x="577755" y="1610436"/>
                </a:cubicBezTo>
                <a:cubicBezTo>
                  <a:pt x="585256" y="1612311"/>
                  <a:pt x="593041" y="1612951"/>
                  <a:pt x="600501" y="1614985"/>
                </a:cubicBezTo>
                <a:cubicBezTo>
                  <a:pt x="609754" y="1617509"/>
                  <a:pt x="618467" y="1621863"/>
                  <a:pt x="627797" y="1624084"/>
                </a:cubicBezTo>
                <a:cubicBezTo>
                  <a:pt x="650363" y="1629457"/>
                  <a:pt x="696036" y="1637732"/>
                  <a:pt x="696036" y="1637732"/>
                </a:cubicBezTo>
                <a:lnTo>
                  <a:pt x="878006" y="1633182"/>
                </a:lnTo>
                <a:cubicBezTo>
                  <a:pt x="903814" y="1632276"/>
                  <a:pt x="929703" y="1631710"/>
                  <a:pt x="955343" y="1628633"/>
                </a:cubicBezTo>
                <a:cubicBezTo>
                  <a:pt x="967759" y="1627143"/>
                  <a:pt x="979565" y="1622399"/>
                  <a:pt x="991737" y="1619535"/>
                </a:cubicBezTo>
                <a:cubicBezTo>
                  <a:pt x="1005346" y="1616333"/>
                  <a:pt x="1019032" y="1613469"/>
                  <a:pt x="1032680" y="1610436"/>
                </a:cubicBezTo>
                <a:cubicBezTo>
                  <a:pt x="1084703" y="1614438"/>
                  <a:pt x="1103160" y="1614566"/>
                  <a:pt x="1155510" y="1624084"/>
                </a:cubicBezTo>
                <a:cubicBezTo>
                  <a:pt x="1172191" y="1627117"/>
                  <a:pt x="1188702" y="1631310"/>
                  <a:pt x="1205552" y="1633182"/>
                </a:cubicBezTo>
                <a:cubicBezTo>
                  <a:pt x="1243351" y="1637382"/>
                  <a:pt x="1319283" y="1642281"/>
                  <a:pt x="1319283" y="1642281"/>
                </a:cubicBezTo>
                <a:lnTo>
                  <a:pt x="1792406" y="1637732"/>
                </a:lnTo>
                <a:cubicBezTo>
                  <a:pt x="1815590" y="1636953"/>
                  <a:pt x="1837472" y="1625137"/>
                  <a:pt x="1860645" y="1624084"/>
                </a:cubicBezTo>
                <a:cubicBezTo>
                  <a:pt x="1972847" y="1618984"/>
                  <a:pt x="1927333" y="1619535"/>
                  <a:pt x="1997122" y="1619535"/>
                </a:cubicBezTo>
              </a:path>
            </a:pathLst>
          </a:custGeom>
          <a:noFill/>
          <a:ln w="25400"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00891" y="1543050"/>
            <a:ext cx="3671659" cy="971550"/>
          </a:xfrm>
          <a:prstGeom prst="rect">
            <a:avLst/>
          </a:prstGeom>
        </p:spPr>
        <p:txBody>
          <a:bodyPr vert="horz" wrap="square" lIns="0" tIns="45720" rIns="91440" bIns="45720" rtlCol="0">
            <a:normAutofit fontScale="92500" lnSpcReduction="20000"/>
          </a:bodyPr>
          <a:lstStyle/>
          <a:p>
            <a:r>
              <a:rPr lang="en-US" dirty="0" smtClean="0"/>
              <a:t>DPU authenticates.</a:t>
            </a:r>
          </a:p>
          <a:p>
            <a:r>
              <a:rPr lang="en-US" dirty="0" smtClean="0"/>
              <a:t>DHCP / subscriber flows pushed down.</a:t>
            </a:r>
          </a:p>
          <a:p>
            <a:r>
              <a:rPr lang="en-US" dirty="0" smtClean="0"/>
              <a:t>Controller / orchestrator snoops auth or DHCP.</a:t>
            </a:r>
          </a:p>
          <a:p>
            <a:r>
              <a:rPr lang="en-US" dirty="0" smtClean="0"/>
              <a:t>Calls </a:t>
            </a:r>
            <a:r>
              <a:rPr lang="en-US" dirty="0" err="1" smtClean="0"/>
              <a:t>preprovision_dpu</a:t>
            </a:r>
            <a:r>
              <a:rPr lang="en-US" dirty="0" smtClean="0"/>
              <a:t> which launches DPU DA.</a:t>
            </a:r>
          </a:p>
          <a:p>
            <a:r>
              <a:rPr lang="en-US" dirty="0" smtClean="0"/>
              <a:t>DPU DA creates logical switch and connects to DPU.</a:t>
            </a:r>
          </a:p>
          <a:p>
            <a:r>
              <a:rPr lang="en-US" dirty="0"/>
              <a:t>DPU DA initializes the DPU.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237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37"/>
          <p:cNvSpPr/>
          <p:nvPr/>
        </p:nvSpPr>
        <p:spPr>
          <a:xfrm>
            <a:off x="5015141" y="3188388"/>
            <a:ext cx="2791182" cy="15430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endParaRPr lang="en-US" sz="1100" b="1" kern="0" dirty="0">
              <a:solidFill>
                <a:prstClr val="black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461" y="4174482"/>
            <a:ext cx="842484" cy="4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37"/>
          <p:cNvSpPr/>
          <p:nvPr/>
        </p:nvSpPr>
        <p:spPr>
          <a:xfrm>
            <a:off x="1787497" y="3188388"/>
            <a:ext cx="2791182" cy="15430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30200"/>
            <a:ext cx="6730999" cy="1023938"/>
          </a:xfrm>
        </p:spPr>
        <p:txBody>
          <a:bodyPr>
            <a:noAutofit/>
          </a:bodyPr>
          <a:lstStyle/>
          <a:p>
            <a:r>
              <a:rPr lang="en-US" sz="3200" dirty="0" smtClean="0"/>
              <a:t>Cascaded OF Switches in VOLTHA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2" name="Rounded Rectangle 37"/>
          <p:cNvSpPr/>
          <p:nvPr/>
        </p:nvSpPr>
        <p:spPr>
          <a:xfrm>
            <a:off x="1943100" y="2331231"/>
            <a:ext cx="242456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VOLTHA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3" name="Rounded Rectangle 37"/>
          <p:cNvSpPr/>
          <p:nvPr/>
        </p:nvSpPr>
        <p:spPr>
          <a:xfrm>
            <a:off x="2056927" y="3515538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OLT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4" name="Rounded Rectangle 37"/>
          <p:cNvSpPr/>
          <p:nvPr/>
        </p:nvSpPr>
        <p:spPr>
          <a:xfrm>
            <a:off x="3371850" y="3516028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ONU / ONT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17" name="Rounded Rectangle 37"/>
          <p:cNvSpPr/>
          <p:nvPr/>
        </p:nvSpPr>
        <p:spPr>
          <a:xfrm>
            <a:off x="5300891" y="3515293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DPU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8" name="Rounded Rectangle 37"/>
          <p:cNvSpPr/>
          <p:nvPr/>
        </p:nvSpPr>
        <p:spPr>
          <a:xfrm>
            <a:off x="6615341" y="3515538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CPE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19" name="Rounded Rectangle 37"/>
          <p:cNvSpPr/>
          <p:nvPr/>
        </p:nvSpPr>
        <p:spPr>
          <a:xfrm>
            <a:off x="1949779" y="1472317"/>
            <a:ext cx="242456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ONOS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0817" y="4174482"/>
            <a:ext cx="842484" cy="4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5" y="3552773"/>
            <a:ext cx="842484" cy="4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37"/>
          <p:cNvSpPr/>
          <p:nvPr/>
        </p:nvSpPr>
        <p:spPr>
          <a:xfrm>
            <a:off x="8215450" y="3510459"/>
            <a:ext cx="471425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RG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>
            <a:stCxn id="22" idx="3"/>
            <a:endCxn id="13" idx="1"/>
          </p:cNvCxnSpPr>
          <p:nvPr/>
        </p:nvCxnSpPr>
        <p:spPr>
          <a:xfrm>
            <a:off x="1336829" y="3763394"/>
            <a:ext cx="720098" cy="508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004273" y="3772331"/>
            <a:ext cx="371600" cy="771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848" y="3780046"/>
            <a:ext cx="986043" cy="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452048" y="1742364"/>
            <a:ext cx="4691702" cy="1635531"/>
          </a:xfrm>
          <a:custGeom>
            <a:avLst/>
            <a:gdLst>
              <a:gd name="connsiteX0" fmla="*/ 59140 w 1997122"/>
              <a:gd name="connsiteY0" fmla="*/ 0 h 1642281"/>
              <a:gd name="connsiteX1" fmla="*/ 50042 w 1997122"/>
              <a:gd name="connsiteY1" fmla="*/ 327546 h 1642281"/>
              <a:gd name="connsiteX2" fmla="*/ 45492 w 1997122"/>
              <a:gd name="connsiteY2" fmla="*/ 464024 h 1642281"/>
              <a:gd name="connsiteX3" fmla="*/ 36394 w 1997122"/>
              <a:gd name="connsiteY3" fmla="*/ 500418 h 1642281"/>
              <a:gd name="connsiteX4" fmla="*/ 27295 w 1997122"/>
              <a:gd name="connsiteY4" fmla="*/ 541361 h 1642281"/>
              <a:gd name="connsiteX5" fmla="*/ 13648 w 1997122"/>
              <a:gd name="connsiteY5" fmla="*/ 736979 h 1642281"/>
              <a:gd name="connsiteX6" fmla="*/ 0 w 1997122"/>
              <a:gd name="connsiteY6" fmla="*/ 973540 h 1642281"/>
              <a:gd name="connsiteX7" fmla="*/ 4549 w 1997122"/>
              <a:gd name="connsiteY7" fmla="*/ 1342030 h 1642281"/>
              <a:gd name="connsiteX8" fmla="*/ 13648 w 1997122"/>
              <a:gd name="connsiteY8" fmla="*/ 1355678 h 1642281"/>
              <a:gd name="connsiteX9" fmla="*/ 18197 w 1997122"/>
              <a:gd name="connsiteY9" fmla="*/ 1369326 h 1642281"/>
              <a:gd name="connsiteX10" fmla="*/ 31845 w 1997122"/>
              <a:gd name="connsiteY10" fmla="*/ 1382973 h 1642281"/>
              <a:gd name="connsiteX11" fmla="*/ 40943 w 1997122"/>
              <a:gd name="connsiteY11" fmla="*/ 1419367 h 1642281"/>
              <a:gd name="connsiteX12" fmla="*/ 45492 w 1997122"/>
              <a:gd name="connsiteY12" fmla="*/ 1433015 h 1642281"/>
              <a:gd name="connsiteX13" fmla="*/ 50042 w 1997122"/>
              <a:gd name="connsiteY13" fmla="*/ 1451212 h 1642281"/>
              <a:gd name="connsiteX14" fmla="*/ 54591 w 1997122"/>
              <a:gd name="connsiteY14" fmla="*/ 1464860 h 1642281"/>
              <a:gd name="connsiteX15" fmla="*/ 95534 w 1997122"/>
              <a:gd name="connsiteY15" fmla="*/ 1496705 h 1642281"/>
              <a:gd name="connsiteX16" fmla="*/ 109182 w 1997122"/>
              <a:gd name="connsiteY16" fmla="*/ 1510352 h 1642281"/>
              <a:gd name="connsiteX17" fmla="*/ 122830 w 1997122"/>
              <a:gd name="connsiteY17" fmla="*/ 1514902 h 1642281"/>
              <a:gd name="connsiteX18" fmla="*/ 136477 w 1997122"/>
              <a:gd name="connsiteY18" fmla="*/ 1524000 h 1642281"/>
              <a:gd name="connsiteX19" fmla="*/ 177421 w 1997122"/>
              <a:gd name="connsiteY19" fmla="*/ 1537648 h 1642281"/>
              <a:gd name="connsiteX20" fmla="*/ 191068 w 1997122"/>
              <a:gd name="connsiteY20" fmla="*/ 1542197 h 1642281"/>
              <a:gd name="connsiteX21" fmla="*/ 213815 w 1997122"/>
              <a:gd name="connsiteY21" fmla="*/ 1551296 h 1642281"/>
              <a:gd name="connsiteX22" fmla="*/ 336645 w 1997122"/>
              <a:gd name="connsiteY22" fmla="*/ 1560394 h 1642281"/>
              <a:gd name="connsiteX23" fmla="*/ 400334 w 1997122"/>
              <a:gd name="connsiteY23" fmla="*/ 1574042 h 1642281"/>
              <a:gd name="connsiteX24" fmla="*/ 423080 w 1997122"/>
              <a:gd name="connsiteY24" fmla="*/ 1578591 h 1642281"/>
              <a:gd name="connsiteX25" fmla="*/ 464024 w 1997122"/>
              <a:gd name="connsiteY25" fmla="*/ 1583140 h 1642281"/>
              <a:gd name="connsiteX26" fmla="*/ 532262 w 1997122"/>
              <a:gd name="connsiteY26" fmla="*/ 1596788 h 1642281"/>
              <a:gd name="connsiteX27" fmla="*/ 577755 w 1997122"/>
              <a:gd name="connsiteY27" fmla="*/ 1610436 h 1642281"/>
              <a:gd name="connsiteX28" fmla="*/ 600501 w 1997122"/>
              <a:gd name="connsiteY28" fmla="*/ 1614985 h 1642281"/>
              <a:gd name="connsiteX29" fmla="*/ 627797 w 1997122"/>
              <a:gd name="connsiteY29" fmla="*/ 1624084 h 1642281"/>
              <a:gd name="connsiteX30" fmla="*/ 696036 w 1997122"/>
              <a:gd name="connsiteY30" fmla="*/ 1637732 h 1642281"/>
              <a:gd name="connsiteX31" fmla="*/ 878006 w 1997122"/>
              <a:gd name="connsiteY31" fmla="*/ 1633182 h 1642281"/>
              <a:gd name="connsiteX32" fmla="*/ 955343 w 1997122"/>
              <a:gd name="connsiteY32" fmla="*/ 1628633 h 1642281"/>
              <a:gd name="connsiteX33" fmla="*/ 991737 w 1997122"/>
              <a:gd name="connsiteY33" fmla="*/ 1619535 h 1642281"/>
              <a:gd name="connsiteX34" fmla="*/ 1032680 w 1997122"/>
              <a:gd name="connsiteY34" fmla="*/ 1610436 h 1642281"/>
              <a:gd name="connsiteX35" fmla="*/ 1155510 w 1997122"/>
              <a:gd name="connsiteY35" fmla="*/ 1624084 h 1642281"/>
              <a:gd name="connsiteX36" fmla="*/ 1205552 w 1997122"/>
              <a:gd name="connsiteY36" fmla="*/ 1633182 h 1642281"/>
              <a:gd name="connsiteX37" fmla="*/ 1319283 w 1997122"/>
              <a:gd name="connsiteY37" fmla="*/ 1642281 h 1642281"/>
              <a:gd name="connsiteX38" fmla="*/ 1792406 w 1997122"/>
              <a:gd name="connsiteY38" fmla="*/ 1637732 h 1642281"/>
              <a:gd name="connsiteX39" fmla="*/ 1860645 w 1997122"/>
              <a:gd name="connsiteY39" fmla="*/ 1624084 h 1642281"/>
              <a:gd name="connsiteX40" fmla="*/ 1997122 w 1997122"/>
              <a:gd name="connsiteY40" fmla="*/ 1619535 h 164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97122" h="1642281">
                <a:moveTo>
                  <a:pt x="59140" y="0"/>
                </a:moveTo>
                <a:cubicBezTo>
                  <a:pt x="56107" y="109182"/>
                  <a:pt x="53253" y="218369"/>
                  <a:pt x="50042" y="327546"/>
                </a:cubicBezTo>
                <a:cubicBezTo>
                  <a:pt x="48704" y="373044"/>
                  <a:pt x="49074" y="418647"/>
                  <a:pt x="45492" y="464024"/>
                </a:cubicBezTo>
                <a:cubicBezTo>
                  <a:pt x="44508" y="476490"/>
                  <a:pt x="39258" y="488246"/>
                  <a:pt x="36394" y="500418"/>
                </a:cubicBezTo>
                <a:cubicBezTo>
                  <a:pt x="33192" y="514027"/>
                  <a:pt x="30328" y="527713"/>
                  <a:pt x="27295" y="541361"/>
                </a:cubicBezTo>
                <a:cubicBezTo>
                  <a:pt x="21018" y="616691"/>
                  <a:pt x="18288" y="645332"/>
                  <a:pt x="13648" y="736979"/>
                </a:cubicBezTo>
                <a:cubicBezTo>
                  <a:pt x="1764" y="971690"/>
                  <a:pt x="22434" y="883800"/>
                  <a:pt x="0" y="973540"/>
                </a:cubicBezTo>
                <a:cubicBezTo>
                  <a:pt x="1516" y="1096370"/>
                  <a:pt x="165" y="1219269"/>
                  <a:pt x="4549" y="1342030"/>
                </a:cubicBezTo>
                <a:cubicBezTo>
                  <a:pt x="4744" y="1347494"/>
                  <a:pt x="11203" y="1350788"/>
                  <a:pt x="13648" y="1355678"/>
                </a:cubicBezTo>
                <a:cubicBezTo>
                  <a:pt x="15793" y="1359967"/>
                  <a:pt x="15537" y="1365336"/>
                  <a:pt x="18197" y="1369326"/>
                </a:cubicBezTo>
                <a:cubicBezTo>
                  <a:pt x="21766" y="1374679"/>
                  <a:pt x="27296" y="1378424"/>
                  <a:pt x="31845" y="1382973"/>
                </a:cubicBezTo>
                <a:cubicBezTo>
                  <a:pt x="34878" y="1395104"/>
                  <a:pt x="36989" y="1407504"/>
                  <a:pt x="40943" y="1419367"/>
                </a:cubicBezTo>
                <a:cubicBezTo>
                  <a:pt x="42459" y="1423916"/>
                  <a:pt x="44175" y="1428404"/>
                  <a:pt x="45492" y="1433015"/>
                </a:cubicBezTo>
                <a:cubicBezTo>
                  <a:pt x="47210" y="1439027"/>
                  <a:pt x="48324" y="1445200"/>
                  <a:pt x="50042" y="1451212"/>
                </a:cubicBezTo>
                <a:cubicBezTo>
                  <a:pt x="51359" y="1455823"/>
                  <a:pt x="51647" y="1461075"/>
                  <a:pt x="54591" y="1464860"/>
                </a:cubicBezTo>
                <a:cubicBezTo>
                  <a:pt x="76070" y="1492477"/>
                  <a:pt x="73111" y="1489230"/>
                  <a:pt x="95534" y="1496705"/>
                </a:cubicBezTo>
                <a:cubicBezTo>
                  <a:pt x="100083" y="1501254"/>
                  <a:pt x="103829" y="1506783"/>
                  <a:pt x="109182" y="1510352"/>
                </a:cubicBezTo>
                <a:cubicBezTo>
                  <a:pt x="113172" y="1513012"/>
                  <a:pt x="118541" y="1512757"/>
                  <a:pt x="122830" y="1514902"/>
                </a:cubicBezTo>
                <a:cubicBezTo>
                  <a:pt x="127720" y="1517347"/>
                  <a:pt x="131587" y="1521555"/>
                  <a:pt x="136477" y="1524000"/>
                </a:cubicBezTo>
                <a:cubicBezTo>
                  <a:pt x="157393" y="1534458"/>
                  <a:pt x="157148" y="1531856"/>
                  <a:pt x="177421" y="1537648"/>
                </a:cubicBezTo>
                <a:cubicBezTo>
                  <a:pt x="182032" y="1538965"/>
                  <a:pt x="186578" y="1540513"/>
                  <a:pt x="191068" y="1542197"/>
                </a:cubicBezTo>
                <a:cubicBezTo>
                  <a:pt x="198714" y="1545064"/>
                  <a:pt x="205712" y="1550283"/>
                  <a:pt x="213815" y="1551296"/>
                </a:cubicBezTo>
                <a:cubicBezTo>
                  <a:pt x="254553" y="1556388"/>
                  <a:pt x="336645" y="1560394"/>
                  <a:pt x="336645" y="1560394"/>
                </a:cubicBezTo>
                <a:cubicBezTo>
                  <a:pt x="393922" y="1574714"/>
                  <a:pt x="351901" y="1565236"/>
                  <a:pt x="400334" y="1574042"/>
                </a:cubicBezTo>
                <a:cubicBezTo>
                  <a:pt x="407941" y="1575425"/>
                  <a:pt x="415426" y="1577498"/>
                  <a:pt x="423080" y="1578591"/>
                </a:cubicBezTo>
                <a:cubicBezTo>
                  <a:pt x="436674" y="1580533"/>
                  <a:pt x="450376" y="1581624"/>
                  <a:pt x="464024" y="1583140"/>
                </a:cubicBezTo>
                <a:cubicBezTo>
                  <a:pt x="502428" y="1602343"/>
                  <a:pt x="462559" y="1585171"/>
                  <a:pt x="532262" y="1596788"/>
                </a:cubicBezTo>
                <a:cubicBezTo>
                  <a:pt x="572159" y="1603438"/>
                  <a:pt x="552139" y="1604032"/>
                  <a:pt x="577755" y="1610436"/>
                </a:cubicBezTo>
                <a:cubicBezTo>
                  <a:pt x="585256" y="1612311"/>
                  <a:pt x="593041" y="1612951"/>
                  <a:pt x="600501" y="1614985"/>
                </a:cubicBezTo>
                <a:cubicBezTo>
                  <a:pt x="609754" y="1617509"/>
                  <a:pt x="618467" y="1621863"/>
                  <a:pt x="627797" y="1624084"/>
                </a:cubicBezTo>
                <a:cubicBezTo>
                  <a:pt x="650363" y="1629457"/>
                  <a:pt x="696036" y="1637732"/>
                  <a:pt x="696036" y="1637732"/>
                </a:cubicBezTo>
                <a:lnTo>
                  <a:pt x="878006" y="1633182"/>
                </a:lnTo>
                <a:cubicBezTo>
                  <a:pt x="903814" y="1632276"/>
                  <a:pt x="929703" y="1631710"/>
                  <a:pt x="955343" y="1628633"/>
                </a:cubicBezTo>
                <a:cubicBezTo>
                  <a:pt x="967759" y="1627143"/>
                  <a:pt x="979565" y="1622399"/>
                  <a:pt x="991737" y="1619535"/>
                </a:cubicBezTo>
                <a:cubicBezTo>
                  <a:pt x="1005346" y="1616333"/>
                  <a:pt x="1019032" y="1613469"/>
                  <a:pt x="1032680" y="1610436"/>
                </a:cubicBezTo>
                <a:cubicBezTo>
                  <a:pt x="1084703" y="1614438"/>
                  <a:pt x="1103160" y="1614566"/>
                  <a:pt x="1155510" y="1624084"/>
                </a:cubicBezTo>
                <a:cubicBezTo>
                  <a:pt x="1172191" y="1627117"/>
                  <a:pt x="1188702" y="1631310"/>
                  <a:pt x="1205552" y="1633182"/>
                </a:cubicBezTo>
                <a:cubicBezTo>
                  <a:pt x="1243351" y="1637382"/>
                  <a:pt x="1319283" y="1642281"/>
                  <a:pt x="1319283" y="1642281"/>
                </a:cubicBezTo>
                <a:lnTo>
                  <a:pt x="1792406" y="1637732"/>
                </a:lnTo>
                <a:cubicBezTo>
                  <a:pt x="1815590" y="1636953"/>
                  <a:pt x="1837472" y="1625137"/>
                  <a:pt x="1860645" y="1624084"/>
                </a:cubicBezTo>
                <a:cubicBezTo>
                  <a:pt x="1972847" y="1618984"/>
                  <a:pt x="1927333" y="1619535"/>
                  <a:pt x="1997122" y="1619535"/>
                </a:cubicBezTo>
              </a:path>
            </a:pathLst>
          </a:custGeom>
          <a:noFill/>
          <a:ln w="25400"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17" idx="3"/>
            <a:endCxn id="18" idx="1"/>
          </p:cNvCxnSpPr>
          <p:nvPr/>
        </p:nvCxnSpPr>
        <p:spPr>
          <a:xfrm>
            <a:off x="6243741" y="3768229"/>
            <a:ext cx="371600" cy="24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1"/>
          </p:cNvCxnSpPr>
          <p:nvPr/>
        </p:nvCxnSpPr>
        <p:spPr>
          <a:xfrm>
            <a:off x="7558191" y="3763394"/>
            <a:ext cx="657259" cy="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00891" y="1543050"/>
            <a:ext cx="3557359" cy="971550"/>
          </a:xfrm>
          <a:prstGeom prst="rect">
            <a:avLst/>
          </a:prstGeom>
        </p:spPr>
        <p:txBody>
          <a:bodyPr vert="horz" wrap="square" lIns="0" tIns="45720" rIns="91440" bIns="45720" rtlCol="0">
            <a:normAutofit fontScale="92500" lnSpcReduction="10000"/>
          </a:bodyPr>
          <a:lstStyle/>
          <a:p>
            <a:r>
              <a:rPr lang="en-US" dirty="0" smtClean="0"/>
              <a:t>CPE trains up.</a:t>
            </a:r>
            <a:endParaRPr lang="en-US" dirty="0"/>
          </a:p>
          <a:p>
            <a:r>
              <a:rPr lang="en-US" dirty="0"/>
              <a:t>Port added / port up.</a:t>
            </a:r>
          </a:p>
          <a:p>
            <a:r>
              <a:rPr lang="en-US" dirty="0"/>
              <a:t>Default / bootstrap profile provisioned.</a:t>
            </a:r>
          </a:p>
          <a:p>
            <a:r>
              <a:rPr lang="en-US" dirty="0"/>
              <a:t>EAPOL exception flow pushed down.</a:t>
            </a:r>
          </a:p>
          <a:p>
            <a:r>
              <a:rPr lang="en-US" dirty="0" smtClean="0"/>
              <a:t>RG reachable</a:t>
            </a:r>
            <a:r>
              <a:rPr lang="en-US" dirty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8160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37"/>
          <p:cNvSpPr/>
          <p:nvPr/>
        </p:nvSpPr>
        <p:spPr>
          <a:xfrm>
            <a:off x="5015141" y="3188388"/>
            <a:ext cx="2791182" cy="15430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endParaRPr lang="en-US" sz="1100" b="1" kern="0" dirty="0">
              <a:solidFill>
                <a:prstClr val="black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461" y="4174482"/>
            <a:ext cx="842484" cy="4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37"/>
          <p:cNvSpPr/>
          <p:nvPr/>
        </p:nvSpPr>
        <p:spPr>
          <a:xfrm>
            <a:off x="1787497" y="3188388"/>
            <a:ext cx="2791182" cy="15430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30200"/>
            <a:ext cx="6730999" cy="1023938"/>
          </a:xfrm>
        </p:spPr>
        <p:txBody>
          <a:bodyPr>
            <a:noAutofit/>
          </a:bodyPr>
          <a:lstStyle/>
          <a:p>
            <a:r>
              <a:rPr lang="en-US" sz="3200" dirty="0" smtClean="0"/>
              <a:t>Cascaded OF Switches in VOLTHA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2" name="Rounded Rectangle 37"/>
          <p:cNvSpPr/>
          <p:nvPr/>
        </p:nvSpPr>
        <p:spPr>
          <a:xfrm>
            <a:off x="1943100" y="2331231"/>
            <a:ext cx="242456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VOLTHA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3" name="Rounded Rectangle 37"/>
          <p:cNvSpPr/>
          <p:nvPr/>
        </p:nvSpPr>
        <p:spPr>
          <a:xfrm>
            <a:off x="2056927" y="3515538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OLT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4" name="Rounded Rectangle 37"/>
          <p:cNvSpPr/>
          <p:nvPr/>
        </p:nvSpPr>
        <p:spPr>
          <a:xfrm>
            <a:off x="3371850" y="3516028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ONU / ONT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17" name="Rounded Rectangle 37"/>
          <p:cNvSpPr/>
          <p:nvPr/>
        </p:nvSpPr>
        <p:spPr>
          <a:xfrm>
            <a:off x="5300891" y="3515293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DPU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8" name="Rounded Rectangle 37"/>
          <p:cNvSpPr/>
          <p:nvPr/>
        </p:nvSpPr>
        <p:spPr>
          <a:xfrm>
            <a:off x="6615341" y="3515538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CPE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19" name="Rounded Rectangle 37"/>
          <p:cNvSpPr/>
          <p:nvPr/>
        </p:nvSpPr>
        <p:spPr>
          <a:xfrm>
            <a:off x="1949779" y="1472317"/>
            <a:ext cx="242456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ONOS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0817" y="4174482"/>
            <a:ext cx="842484" cy="4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5" y="3552773"/>
            <a:ext cx="842484" cy="4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37"/>
          <p:cNvSpPr/>
          <p:nvPr/>
        </p:nvSpPr>
        <p:spPr>
          <a:xfrm>
            <a:off x="8215450" y="3510459"/>
            <a:ext cx="471425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RG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>
            <a:stCxn id="22" idx="3"/>
            <a:endCxn id="13" idx="1"/>
          </p:cNvCxnSpPr>
          <p:nvPr/>
        </p:nvCxnSpPr>
        <p:spPr>
          <a:xfrm>
            <a:off x="1336829" y="3763394"/>
            <a:ext cx="720098" cy="508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004273" y="3772331"/>
            <a:ext cx="371600" cy="771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848" y="3780046"/>
            <a:ext cx="986043" cy="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452048" y="1742364"/>
            <a:ext cx="6006152" cy="1635531"/>
          </a:xfrm>
          <a:custGeom>
            <a:avLst/>
            <a:gdLst>
              <a:gd name="connsiteX0" fmla="*/ 59140 w 1997122"/>
              <a:gd name="connsiteY0" fmla="*/ 0 h 1642281"/>
              <a:gd name="connsiteX1" fmla="*/ 50042 w 1997122"/>
              <a:gd name="connsiteY1" fmla="*/ 327546 h 1642281"/>
              <a:gd name="connsiteX2" fmla="*/ 45492 w 1997122"/>
              <a:gd name="connsiteY2" fmla="*/ 464024 h 1642281"/>
              <a:gd name="connsiteX3" fmla="*/ 36394 w 1997122"/>
              <a:gd name="connsiteY3" fmla="*/ 500418 h 1642281"/>
              <a:gd name="connsiteX4" fmla="*/ 27295 w 1997122"/>
              <a:gd name="connsiteY4" fmla="*/ 541361 h 1642281"/>
              <a:gd name="connsiteX5" fmla="*/ 13648 w 1997122"/>
              <a:gd name="connsiteY5" fmla="*/ 736979 h 1642281"/>
              <a:gd name="connsiteX6" fmla="*/ 0 w 1997122"/>
              <a:gd name="connsiteY6" fmla="*/ 973540 h 1642281"/>
              <a:gd name="connsiteX7" fmla="*/ 4549 w 1997122"/>
              <a:gd name="connsiteY7" fmla="*/ 1342030 h 1642281"/>
              <a:gd name="connsiteX8" fmla="*/ 13648 w 1997122"/>
              <a:gd name="connsiteY8" fmla="*/ 1355678 h 1642281"/>
              <a:gd name="connsiteX9" fmla="*/ 18197 w 1997122"/>
              <a:gd name="connsiteY9" fmla="*/ 1369326 h 1642281"/>
              <a:gd name="connsiteX10" fmla="*/ 31845 w 1997122"/>
              <a:gd name="connsiteY10" fmla="*/ 1382973 h 1642281"/>
              <a:gd name="connsiteX11" fmla="*/ 40943 w 1997122"/>
              <a:gd name="connsiteY11" fmla="*/ 1419367 h 1642281"/>
              <a:gd name="connsiteX12" fmla="*/ 45492 w 1997122"/>
              <a:gd name="connsiteY12" fmla="*/ 1433015 h 1642281"/>
              <a:gd name="connsiteX13" fmla="*/ 50042 w 1997122"/>
              <a:gd name="connsiteY13" fmla="*/ 1451212 h 1642281"/>
              <a:gd name="connsiteX14" fmla="*/ 54591 w 1997122"/>
              <a:gd name="connsiteY14" fmla="*/ 1464860 h 1642281"/>
              <a:gd name="connsiteX15" fmla="*/ 95534 w 1997122"/>
              <a:gd name="connsiteY15" fmla="*/ 1496705 h 1642281"/>
              <a:gd name="connsiteX16" fmla="*/ 109182 w 1997122"/>
              <a:gd name="connsiteY16" fmla="*/ 1510352 h 1642281"/>
              <a:gd name="connsiteX17" fmla="*/ 122830 w 1997122"/>
              <a:gd name="connsiteY17" fmla="*/ 1514902 h 1642281"/>
              <a:gd name="connsiteX18" fmla="*/ 136477 w 1997122"/>
              <a:gd name="connsiteY18" fmla="*/ 1524000 h 1642281"/>
              <a:gd name="connsiteX19" fmla="*/ 177421 w 1997122"/>
              <a:gd name="connsiteY19" fmla="*/ 1537648 h 1642281"/>
              <a:gd name="connsiteX20" fmla="*/ 191068 w 1997122"/>
              <a:gd name="connsiteY20" fmla="*/ 1542197 h 1642281"/>
              <a:gd name="connsiteX21" fmla="*/ 213815 w 1997122"/>
              <a:gd name="connsiteY21" fmla="*/ 1551296 h 1642281"/>
              <a:gd name="connsiteX22" fmla="*/ 336645 w 1997122"/>
              <a:gd name="connsiteY22" fmla="*/ 1560394 h 1642281"/>
              <a:gd name="connsiteX23" fmla="*/ 400334 w 1997122"/>
              <a:gd name="connsiteY23" fmla="*/ 1574042 h 1642281"/>
              <a:gd name="connsiteX24" fmla="*/ 423080 w 1997122"/>
              <a:gd name="connsiteY24" fmla="*/ 1578591 h 1642281"/>
              <a:gd name="connsiteX25" fmla="*/ 464024 w 1997122"/>
              <a:gd name="connsiteY25" fmla="*/ 1583140 h 1642281"/>
              <a:gd name="connsiteX26" fmla="*/ 532262 w 1997122"/>
              <a:gd name="connsiteY26" fmla="*/ 1596788 h 1642281"/>
              <a:gd name="connsiteX27" fmla="*/ 577755 w 1997122"/>
              <a:gd name="connsiteY27" fmla="*/ 1610436 h 1642281"/>
              <a:gd name="connsiteX28" fmla="*/ 600501 w 1997122"/>
              <a:gd name="connsiteY28" fmla="*/ 1614985 h 1642281"/>
              <a:gd name="connsiteX29" fmla="*/ 627797 w 1997122"/>
              <a:gd name="connsiteY29" fmla="*/ 1624084 h 1642281"/>
              <a:gd name="connsiteX30" fmla="*/ 696036 w 1997122"/>
              <a:gd name="connsiteY30" fmla="*/ 1637732 h 1642281"/>
              <a:gd name="connsiteX31" fmla="*/ 878006 w 1997122"/>
              <a:gd name="connsiteY31" fmla="*/ 1633182 h 1642281"/>
              <a:gd name="connsiteX32" fmla="*/ 955343 w 1997122"/>
              <a:gd name="connsiteY32" fmla="*/ 1628633 h 1642281"/>
              <a:gd name="connsiteX33" fmla="*/ 991737 w 1997122"/>
              <a:gd name="connsiteY33" fmla="*/ 1619535 h 1642281"/>
              <a:gd name="connsiteX34" fmla="*/ 1032680 w 1997122"/>
              <a:gd name="connsiteY34" fmla="*/ 1610436 h 1642281"/>
              <a:gd name="connsiteX35" fmla="*/ 1155510 w 1997122"/>
              <a:gd name="connsiteY35" fmla="*/ 1624084 h 1642281"/>
              <a:gd name="connsiteX36" fmla="*/ 1205552 w 1997122"/>
              <a:gd name="connsiteY36" fmla="*/ 1633182 h 1642281"/>
              <a:gd name="connsiteX37" fmla="*/ 1319283 w 1997122"/>
              <a:gd name="connsiteY37" fmla="*/ 1642281 h 1642281"/>
              <a:gd name="connsiteX38" fmla="*/ 1792406 w 1997122"/>
              <a:gd name="connsiteY38" fmla="*/ 1637732 h 1642281"/>
              <a:gd name="connsiteX39" fmla="*/ 1860645 w 1997122"/>
              <a:gd name="connsiteY39" fmla="*/ 1624084 h 1642281"/>
              <a:gd name="connsiteX40" fmla="*/ 1997122 w 1997122"/>
              <a:gd name="connsiteY40" fmla="*/ 1619535 h 164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97122" h="1642281">
                <a:moveTo>
                  <a:pt x="59140" y="0"/>
                </a:moveTo>
                <a:cubicBezTo>
                  <a:pt x="56107" y="109182"/>
                  <a:pt x="53253" y="218369"/>
                  <a:pt x="50042" y="327546"/>
                </a:cubicBezTo>
                <a:cubicBezTo>
                  <a:pt x="48704" y="373044"/>
                  <a:pt x="49074" y="418647"/>
                  <a:pt x="45492" y="464024"/>
                </a:cubicBezTo>
                <a:cubicBezTo>
                  <a:pt x="44508" y="476490"/>
                  <a:pt x="39258" y="488246"/>
                  <a:pt x="36394" y="500418"/>
                </a:cubicBezTo>
                <a:cubicBezTo>
                  <a:pt x="33192" y="514027"/>
                  <a:pt x="30328" y="527713"/>
                  <a:pt x="27295" y="541361"/>
                </a:cubicBezTo>
                <a:cubicBezTo>
                  <a:pt x="21018" y="616691"/>
                  <a:pt x="18288" y="645332"/>
                  <a:pt x="13648" y="736979"/>
                </a:cubicBezTo>
                <a:cubicBezTo>
                  <a:pt x="1764" y="971690"/>
                  <a:pt x="22434" y="883800"/>
                  <a:pt x="0" y="973540"/>
                </a:cubicBezTo>
                <a:cubicBezTo>
                  <a:pt x="1516" y="1096370"/>
                  <a:pt x="165" y="1219269"/>
                  <a:pt x="4549" y="1342030"/>
                </a:cubicBezTo>
                <a:cubicBezTo>
                  <a:pt x="4744" y="1347494"/>
                  <a:pt x="11203" y="1350788"/>
                  <a:pt x="13648" y="1355678"/>
                </a:cubicBezTo>
                <a:cubicBezTo>
                  <a:pt x="15793" y="1359967"/>
                  <a:pt x="15537" y="1365336"/>
                  <a:pt x="18197" y="1369326"/>
                </a:cubicBezTo>
                <a:cubicBezTo>
                  <a:pt x="21766" y="1374679"/>
                  <a:pt x="27296" y="1378424"/>
                  <a:pt x="31845" y="1382973"/>
                </a:cubicBezTo>
                <a:cubicBezTo>
                  <a:pt x="34878" y="1395104"/>
                  <a:pt x="36989" y="1407504"/>
                  <a:pt x="40943" y="1419367"/>
                </a:cubicBezTo>
                <a:cubicBezTo>
                  <a:pt x="42459" y="1423916"/>
                  <a:pt x="44175" y="1428404"/>
                  <a:pt x="45492" y="1433015"/>
                </a:cubicBezTo>
                <a:cubicBezTo>
                  <a:pt x="47210" y="1439027"/>
                  <a:pt x="48324" y="1445200"/>
                  <a:pt x="50042" y="1451212"/>
                </a:cubicBezTo>
                <a:cubicBezTo>
                  <a:pt x="51359" y="1455823"/>
                  <a:pt x="51647" y="1461075"/>
                  <a:pt x="54591" y="1464860"/>
                </a:cubicBezTo>
                <a:cubicBezTo>
                  <a:pt x="76070" y="1492477"/>
                  <a:pt x="73111" y="1489230"/>
                  <a:pt x="95534" y="1496705"/>
                </a:cubicBezTo>
                <a:cubicBezTo>
                  <a:pt x="100083" y="1501254"/>
                  <a:pt x="103829" y="1506783"/>
                  <a:pt x="109182" y="1510352"/>
                </a:cubicBezTo>
                <a:cubicBezTo>
                  <a:pt x="113172" y="1513012"/>
                  <a:pt x="118541" y="1512757"/>
                  <a:pt x="122830" y="1514902"/>
                </a:cubicBezTo>
                <a:cubicBezTo>
                  <a:pt x="127720" y="1517347"/>
                  <a:pt x="131587" y="1521555"/>
                  <a:pt x="136477" y="1524000"/>
                </a:cubicBezTo>
                <a:cubicBezTo>
                  <a:pt x="157393" y="1534458"/>
                  <a:pt x="157148" y="1531856"/>
                  <a:pt x="177421" y="1537648"/>
                </a:cubicBezTo>
                <a:cubicBezTo>
                  <a:pt x="182032" y="1538965"/>
                  <a:pt x="186578" y="1540513"/>
                  <a:pt x="191068" y="1542197"/>
                </a:cubicBezTo>
                <a:cubicBezTo>
                  <a:pt x="198714" y="1545064"/>
                  <a:pt x="205712" y="1550283"/>
                  <a:pt x="213815" y="1551296"/>
                </a:cubicBezTo>
                <a:cubicBezTo>
                  <a:pt x="254553" y="1556388"/>
                  <a:pt x="336645" y="1560394"/>
                  <a:pt x="336645" y="1560394"/>
                </a:cubicBezTo>
                <a:cubicBezTo>
                  <a:pt x="393922" y="1574714"/>
                  <a:pt x="351901" y="1565236"/>
                  <a:pt x="400334" y="1574042"/>
                </a:cubicBezTo>
                <a:cubicBezTo>
                  <a:pt x="407941" y="1575425"/>
                  <a:pt x="415426" y="1577498"/>
                  <a:pt x="423080" y="1578591"/>
                </a:cubicBezTo>
                <a:cubicBezTo>
                  <a:pt x="436674" y="1580533"/>
                  <a:pt x="450376" y="1581624"/>
                  <a:pt x="464024" y="1583140"/>
                </a:cubicBezTo>
                <a:cubicBezTo>
                  <a:pt x="502428" y="1602343"/>
                  <a:pt x="462559" y="1585171"/>
                  <a:pt x="532262" y="1596788"/>
                </a:cubicBezTo>
                <a:cubicBezTo>
                  <a:pt x="572159" y="1603438"/>
                  <a:pt x="552139" y="1604032"/>
                  <a:pt x="577755" y="1610436"/>
                </a:cubicBezTo>
                <a:cubicBezTo>
                  <a:pt x="585256" y="1612311"/>
                  <a:pt x="593041" y="1612951"/>
                  <a:pt x="600501" y="1614985"/>
                </a:cubicBezTo>
                <a:cubicBezTo>
                  <a:pt x="609754" y="1617509"/>
                  <a:pt x="618467" y="1621863"/>
                  <a:pt x="627797" y="1624084"/>
                </a:cubicBezTo>
                <a:cubicBezTo>
                  <a:pt x="650363" y="1629457"/>
                  <a:pt x="696036" y="1637732"/>
                  <a:pt x="696036" y="1637732"/>
                </a:cubicBezTo>
                <a:lnTo>
                  <a:pt x="878006" y="1633182"/>
                </a:lnTo>
                <a:cubicBezTo>
                  <a:pt x="903814" y="1632276"/>
                  <a:pt x="929703" y="1631710"/>
                  <a:pt x="955343" y="1628633"/>
                </a:cubicBezTo>
                <a:cubicBezTo>
                  <a:pt x="967759" y="1627143"/>
                  <a:pt x="979565" y="1622399"/>
                  <a:pt x="991737" y="1619535"/>
                </a:cubicBezTo>
                <a:cubicBezTo>
                  <a:pt x="1005346" y="1616333"/>
                  <a:pt x="1019032" y="1613469"/>
                  <a:pt x="1032680" y="1610436"/>
                </a:cubicBezTo>
                <a:cubicBezTo>
                  <a:pt x="1084703" y="1614438"/>
                  <a:pt x="1103160" y="1614566"/>
                  <a:pt x="1155510" y="1624084"/>
                </a:cubicBezTo>
                <a:cubicBezTo>
                  <a:pt x="1172191" y="1627117"/>
                  <a:pt x="1188702" y="1631310"/>
                  <a:pt x="1205552" y="1633182"/>
                </a:cubicBezTo>
                <a:cubicBezTo>
                  <a:pt x="1243351" y="1637382"/>
                  <a:pt x="1319283" y="1642281"/>
                  <a:pt x="1319283" y="1642281"/>
                </a:cubicBezTo>
                <a:lnTo>
                  <a:pt x="1792406" y="1637732"/>
                </a:lnTo>
                <a:cubicBezTo>
                  <a:pt x="1815590" y="1636953"/>
                  <a:pt x="1837472" y="1625137"/>
                  <a:pt x="1860645" y="1624084"/>
                </a:cubicBezTo>
                <a:cubicBezTo>
                  <a:pt x="1972847" y="1618984"/>
                  <a:pt x="1927333" y="1619535"/>
                  <a:pt x="1997122" y="1619535"/>
                </a:cubicBezTo>
              </a:path>
            </a:pathLst>
          </a:custGeom>
          <a:noFill/>
          <a:ln w="25400"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17" idx="3"/>
            <a:endCxn id="18" idx="1"/>
          </p:cNvCxnSpPr>
          <p:nvPr/>
        </p:nvCxnSpPr>
        <p:spPr>
          <a:xfrm>
            <a:off x="6243741" y="3768229"/>
            <a:ext cx="371600" cy="24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1"/>
          </p:cNvCxnSpPr>
          <p:nvPr/>
        </p:nvCxnSpPr>
        <p:spPr>
          <a:xfrm>
            <a:off x="7558191" y="3763394"/>
            <a:ext cx="657259" cy="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00891" y="1543050"/>
            <a:ext cx="3614509" cy="1387324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r>
              <a:rPr lang="en-US" sz="1200" dirty="0" smtClean="0"/>
              <a:t>RG authenticates</a:t>
            </a:r>
            <a:r>
              <a:rPr lang="en-US" sz="1200" dirty="0"/>
              <a:t>.</a:t>
            </a:r>
          </a:p>
          <a:p>
            <a:r>
              <a:rPr lang="en-US" sz="1200" dirty="0"/>
              <a:t>DHCP / subscriber flows pushed down</a:t>
            </a:r>
            <a:r>
              <a:rPr lang="en-US" sz="1200" dirty="0" smtClean="0"/>
              <a:t>.</a:t>
            </a:r>
          </a:p>
          <a:p>
            <a:endParaRPr lang="en-US" sz="800" dirty="0"/>
          </a:p>
          <a:p>
            <a:r>
              <a:rPr lang="en-US" sz="1200" dirty="0" smtClean="0"/>
              <a:t>--------------------------------------------------------------------</a:t>
            </a:r>
          </a:p>
          <a:p>
            <a:endParaRPr lang="en-US" sz="800" dirty="0"/>
          </a:p>
          <a:p>
            <a:r>
              <a:rPr lang="en-US" sz="1200" dirty="0" err="1" smtClean="0"/>
              <a:t>FlowDecomposer</a:t>
            </a:r>
            <a:r>
              <a:rPr lang="en-US" sz="1200" dirty="0" smtClean="0"/>
              <a:t> should work as-is or with minimal changes</a:t>
            </a:r>
            <a:r>
              <a:rPr lang="en-US" sz="1200" dirty="0" smtClean="0"/>
              <a:t>.  Any changes could be made to help make the </a:t>
            </a:r>
            <a:r>
              <a:rPr lang="en-US" sz="1200" dirty="0" err="1" smtClean="0"/>
              <a:t>FlowDecomposer</a:t>
            </a:r>
            <a:r>
              <a:rPr lang="en-US" sz="1200" dirty="0" smtClean="0"/>
              <a:t> more agnostic to topology.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839233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1257300"/>
            <a:ext cx="4624996" cy="2007826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BFF5-6E3F-5546-BF91-7072F96833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42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37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1" descr="image2017-12-19 18:27: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317" y="159793"/>
            <a:ext cx="34861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image2017-12-19 18:27: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150978"/>
            <a:ext cx="34861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5048923" y="4729463"/>
            <a:ext cx="14478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DPU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77723" y="4729463"/>
            <a:ext cx="14478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CPE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263237" y="3967463"/>
            <a:ext cx="1143000" cy="152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DPU Adapter</a:t>
            </a:r>
            <a:endParaRPr lang="en-US" sz="1100" dirty="0"/>
          </a:p>
        </p:txBody>
      </p:sp>
      <p:sp>
        <p:nvSpPr>
          <p:cNvPr id="19" name="Rounded Rectangle 18"/>
          <p:cNvSpPr/>
          <p:nvPr/>
        </p:nvSpPr>
        <p:spPr>
          <a:xfrm>
            <a:off x="6682457" y="3967463"/>
            <a:ext cx="1219200" cy="152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CPE Adapter</a:t>
            </a:r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6496723" y="4881863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931698" y="4154788"/>
            <a:ext cx="1219200" cy="152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CPE Adapter</a:t>
            </a:r>
            <a:endParaRPr lang="en-US" sz="1100" dirty="0"/>
          </a:p>
        </p:txBody>
      </p:sp>
      <p:sp>
        <p:nvSpPr>
          <p:cNvPr id="22" name="Rounded Rectangle 21"/>
          <p:cNvSpPr/>
          <p:nvPr/>
        </p:nvSpPr>
        <p:spPr>
          <a:xfrm>
            <a:off x="5317211" y="4157169"/>
            <a:ext cx="1060450" cy="152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DPU Adapter</a:t>
            </a:r>
            <a:endParaRPr lang="en-US" sz="1100" dirty="0"/>
          </a:p>
        </p:txBody>
      </p:sp>
      <p:sp>
        <p:nvSpPr>
          <p:cNvPr id="23" name="Rounded Rectangle 22"/>
          <p:cNvSpPr/>
          <p:nvPr/>
        </p:nvSpPr>
        <p:spPr>
          <a:xfrm>
            <a:off x="5302924" y="4419107"/>
            <a:ext cx="1060450" cy="152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DPU HAL</a:t>
            </a:r>
            <a:endParaRPr lang="en-US" sz="1100" dirty="0"/>
          </a:p>
        </p:txBody>
      </p:sp>
      <p:sp>
        <p:nvSpPr>
          <p:cNvPr id="24" name="Rounded Rectangle 23"/>
          <p:cNvSpPr/>
          <p:nvPr/>
        </p:nvSpPr>
        <p:spPr>
          <a:xfrm>
            <a:off x="6936460" y="4423870"/>
            <a:ext cx="1200944" cy="152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CPE Adapter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891908" y="228600"/>
            <a:ext cx="914400" cy="57297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45720" rIns="91440" bIns="45720" rtlCol="0">
            <a:normAutofit/>
          </a:bodyPr>
          <a:lstStyle/>
          <a:p>
            <a:endParaRPr lang="en-US" dirty="0" smtClean="0"/>
          </a:p>
        </p:txBody>
      </p:sp>
      <p:sp>
        <p:nvSpPr>
          <p:cNvPr id="7" name="Left-Right Arrow 6"/>
          <p:cNvSpPr/>
          <p:nvPr/>
        </p:nvSpPr>
        <p:spPr>
          <a:xfrm>
            <a:off x="3946525" y="4043663"/>
            <a:ext cx="914400" cy="45720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7068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With L0/L1 Aspects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ounded Rectangle 37"/>
          <p:cNvSpPr/>
          <p:nvPr/>
        </p:nvSpPr>
        <p:spPr>
          <a:xfrm>
            <a:off x="1186543" y="2921507"/>
            <a:ext cx="3282411" cy="1106207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>
                <a:solidFill>
                  <a:prstClr val="black"/>
                </a:solidFill>
              </a:rPr>
              <a:t>ONOS SDN Controller</a:t>
            </a:r>
          </a:p>
        </p:txBody>
      </p:sp>
      <p:sp>
        <p:nvSpPr>
          <p:cNvPr id="7" name="Rounded Rectangle 37"/>
          <p:cNvSpPr/>
          <p:nvPr/>
        </p:nvSpPr>
        <p:spPr>
          <a:xfrm>
            <a:off x="5314950" y="3102655"/>
            <a:ext cx="2424560" cy="67610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VOLTHA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0914" y="17090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rmAutofit/>
          </a:bodyPr>
          <a:lstStyle/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42255" y="1240971"/>
            <a:ext cx="7685315" cy="1045029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Three modeled use cases. VOLTHA should support all.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1161370" y="4027715"/>
            <a:ext cx="6796086" cy="978352"/>
            <a:chOff x="1161370" y="4027715"/>
            <a:chExt cx="6796086" cy="97835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1370" y="4034517"/>
              <a:ext cx="6734175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ounded Rectangle 37"/>
            <p:cNvSpPr/>
            <p:nvPr/>
          </p:nvSpPr>
          <p:spPr>
            <a:xfrm>
              <a:off x="4815691" y="4027715"/>
              <a:ext cx="3141765" cy="968829"/>
            </a:xfrm>
            <a:prstGeom prst="round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171"/>
              <a:endParaRPr lang="en-US" sz="1100" b="1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Rounded Rectangle 37"/>
          <p:cNvSpPr/>
          <p:nvPr/>
        </p:nvSpPr>
        <p:spPr>
          <a:xfrm>
            <a:off x="5236029" y="3928135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OLT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7" name="Rounded Rectangle 37"/>
          <p:cNvSpPr/>
          <p:nvPr/>
        </p:nvSpPr>
        <p:spPr>
          <a:xfrm>
            <a:off x="6890657" y="3917250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ONU / ONT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>
            <a:stCxn id="13" idx="0"/>
          </p:cNvCxnSpPr>
          <p:nvPr/>
        </p:nvCxnSpPr>
        <p:spPr>
          <a:xfrm flipV="1">
            <a:off x="5707454" y="3785558"/>
            <a:ext cx="7546" cy="142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0"/>
          </p:cNvCxnSpPr>
          <p:nvPr/>
        </p:nvCxnSpPr>
        <p:spPr>
          <a:xfrm flipV="1">
            <a:off x="7362082" y="3785558"/>
            <a:ext cx="0" cy="13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37"/>
          <p:cNvSpPr/>
          <p:nvPr/>
        </p:nvSpPr>
        <p:spPr>
          <a:xfrm>
            <a:off x="5246914" y="4473156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DPU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22" name="Rounded Rectangle 37"/>
          <p:cNvSpPr/>
          <p:nvPr/>
        </p:nvSpPr>
        <p:spPr>
          <a:xfrm>
            <a:off x="6901543" y="4473156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CPE / RG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26" name="Rounded Rectangle 37"/>
          <p:cNvSpPr/>
          <p:nvPr/>
        </p:nvSpPr>
        <p:spPr>
          <a:xfrm rot="10800000" flipV="1">
            <a:off x="5404741" y="3102654"/>
            <a:ext cx="774138" cy="170827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700" b="1" kern="0" dirty="0" smtClean="0">
                <a:solidFill>
                  <a:prstClr val="black"/>
                </a:solidFill>
              </a:rPr>
              <a:t>OPENFLOW</a:t>
            </a:r>
            <a:endParaRPr lang="en-US" sz="700" b="1" kern="0" dirty="0">
              <a:solidFill>
                <a:prstClr val="black"/>
              </a:solidFill>
            </a:endParaRPr>
          </a:p>
        </p:txBody>
      </p:sp>
      <p:sp>
        <p:nvSpPr>
          <p:cNvPr id="34" name="Rounded Rectangle 37"/>
          <p:cNvSpPr/>
          <p:nvPr/>
        </p:nvSpPr>
        <p:spPr>
          <a:xfrm rot="10800000" flipV="1">
            <a:off x="6889173" y="3102655"/>
            <a:ext cx="774138" cy="337318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700" b="1" kern="0" dirty="0" smtClean="0">
                <a:solidFill>
                  <a:prstClr val="black"/>
                </a:solidFill>
              </a:rPr>
              <a:t>RESTCONF / NETCONF</a:t>
            </a:r>
            <a:endParaRPr lang="en-US" sz="900" b="1" kern="0" dirty="0">
              <a:solidFill>
                <a:prstClr val="black"/>
              </a:solidFill>
            </a:endParaRPr>
          </a:p>
        </p:txBody>
      </p:sp>
      <p:sp>
        <p:nvSpPr>
          <p:cNvPr id="35" name="Rounded Rectangle 37"/>
          <p:cNvSpPr/>
          <p:nvPr/>
        </p:nvSpPr>
        <p:spPr>
          <a:xfrm rot="10800000" flipV="1">
            <a:off x="6249766" y="3097968"/>
            <a:ext cx="568520" cy="170675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700" b="1" kern="0" dirty="0" smtClean="0">
                <a:solidFill>
                  <a:prstClr val="black"/>
                </a:solidFill>
              </a:rPr>
              <a:t>Kafka</a:t>
            </a:r>
            <a:endParaRPr lang="en-US" sz="700" b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With L0/L1 Aspects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ounded Rectangle 37"/>
          <p:cNvSpPr/>
          <p:nvPr/>
        </p:nvSpPr>
        <p:spPr>
          <a:xfrm>
            <a:off x="1186543" y="2921507"/>
            <a:ext cx="3282411" cy="1106207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>
                <a:solidFill>
                  <a:prstClr val="black"/>
                </a:solidFill>
              </a:rPr>
              <a:t>ONOS SDN Controller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0914" y="17090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rmAutofit/>
          </a:bodyPr>
          <a:lstStyle/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42255" y="1240971"/>
            <a:ext cx="7685315" cy="1045029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Three modeled use cases.  VOLTHA should support all.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VOLTHA Device Adapter default configurations </a:t>
            </a:r>
            <a:r>
              <a:rPr lang="en-US" dirty="0" smtClean="0">
                <a:sym typeface="Wingdings" panose="05000000000000000000" pitchFamily="2" charset="2"/>
              </a:rPr>
              <a:t> Tie into service profile proposal</a:t>
            </a:r>
            <a:endParaRPr lang="en-US" dirty="0" smtClean="0"/>
          </a:p>
        </p:txBody>
      </p:sp>
      <p:grpSp>
        <p:nvGrpSpPr>
          <p:cNvPr id="3" name="Group 11"/>
          <p:cNvGrpSpPr/>
          <p:nvPr/>
        </p:nvGrpSpPr>
        <p:grpSpPr>
          <a:xfrm>
            <a:off x="1161370" y="4027715"/>
            <a:ext cx="6796086" cy="978352"/>
            <a:chOff x="1161370" y="4027715"/>
            <a:chExt cx="6796086" cy="97835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1370" y="4034517"/>
              <a:ext cx="6734175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ounded Rectangle 37"/>
            <p:cNvSpPr/>
            <p:nvPr/>
          </p:nvSpPr>
          <p:spPr>
            <a:xfrm>
              <a:off x="4815691" y="4027715"/>
              <a:ext cx="3141765" cy="968829"/>
            </a:xfrm>
            <a:prstGeom prst="round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171"/>
              <a:endParaRPr lang="en-US" sz="1100" b="1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Rounded Rectangle 37"/>
          <p:cNvSpPr/>
          <p:nvPr/>
        </p:nvSpPr>
        <p:spPr>
          <a:xfrm>
            <a:off x="5314950" y="3102655"/>
            <a:ext cx="2424560" cy="67610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VOLTHA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28" name="Rounded Rectangle 37"/>
          <p:cNvSpPr/>
          <p:nvPr/>
        </p:nvSpPr>
        <p:spPr>
          <a:xfrm>
            <a:off x="5236029" y="3928135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OLT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29" name="Rounded Rectangle 37"/>
          <p:cNvSpPr/>
          <p:nvPr/>
        </p:nvSpPr>
        <p:spPr>
          <a:xfrm>
            <a:off x="6890657" y="3917250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ONU / ONT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cxnSp>
        <p:nvCxnSpPr>
          <p:cNvPr id="30" name="Straight Connector 29"/>
          <p:cNvCxnSpPr>
            <a:stCxn id="28" idx="0"/>
          </p:cNvCxnSpPr>
          <p:nvPr/>
        </p:nvCxnSpPr>
        <p:spPr>
          <a:xfrm flipV="1">
            <a:off x="5707454" y="3785558"/>
            <a:ext cx="7546" cy="142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9" idx="0"/>
          </p:cNvCxnSpPr>
          <p:nvPr/>
        </p:nvCxnSpPr>
        <p:spPr>
          <a:xfrm flipV="1">
            <a:off x="7362082" y="3785558"/>
            <a:ext cx="0" cy="13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7"/>
          <p:cNvSpPr/>
          <p:nvPr/>
        </p:nvSpPr>
        <p:spPr>
          <a:xfrm>
            <a:off x="5246914" y="4473156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DPU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33" name="Rounded Rectangle 37"/>
          <p:cNvSpPr/>
          <p:nvPr/>
        </p:nvSpPr>
        <p:spPr>
          <a:xfrm>
            <a:off x="6901543" y="4473156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CPE / RG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34" name="Rounded Rectangle 37"/>
          <p:cNvSpPr/>
          <p:nvPr/>
        </p:nvSpPr>
        <p:spPr>
          <a:xfrm rot="10800000" flipV="1">
            <a:off x="5404741" y="3102654"/>
            <a:ext cx="774138" cy="170827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700" b="1" kern="0" dirty="0" smtClean="0">
                <a:solidFill>
                  <a:prstClr val="black"/>
                </a:solidFill>
              </a:rPr>
              <a:t>OPENFLOW</a:t>
            </a:r>
            <a:endParaRPr lang="en-US" sz="700" b="1" kern="0" dirty="0">
              <a:solidFill>
                <a:prstClr val="black"/>
              </a:solidFill>
            </a:endParaRPr>
          </a:p>
        </p:txBody>
      </p:sp>
      <p:sp>
        <p:nvSpPr>
          <p:cNvPr id="35" name="Rounded Rectangle 37"/>
          <p:cNvSpPr/>
          <p:nvPr/>
        </p:nvSpPr>
        <p:spPr>
          <a:xfrm rot="10800000" flipV="1">
            <a:off x="6889173" y="3102655"/>
            <a:ext cx="774138" cy="337318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700" b="1" kern="0" dirty="0" smtClean="0">
                <a:solidFill>
                  <a:prstClr val="black"/>
                </a:solidFill>
              </a:rPr>
              <a:t>RESTCONF / NETCONF</a:t>
            </a:r>
            <a:endParaRPr lang="en-US" sz="900" b="1" kern="0" dirty="0">
              <a:solidFill>
                <a:prstClr val="black"/>
              </a:solidFill>
            </a:endParaRPr>
          </a:p>
        </p:txBody>
      </p:sp>
      <p:sp>
        <p:nvSpPr>
          <p:cNvPr id="36" name="Rounded Rectangle 37"/>
          <p:cNvSpPr/>
          <p:nvPr/>
        </p:nvSpPr>
        <p:spPr>
          <a:xfrm rot="10800000" flipV="1">
            <a:off x="6249766" y="3097968"/>
            <a:ext cx="568520" cy="170675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700" b="1" kern="0" dirty="0" smtClean="0">
                <a:solidFill>
                  <a:prstClr val="black"/>
                </a:solidFill>
              </a:rPr>
              <a:t>Kafka</a:t>
            </a:r>
            <a:endParaRPr lang="en-US" sz="700" b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With L0/L1 Aspects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ounded Rectangle 37"/>
          <p:cNvSpPr/>
          <p:nvPr/>
        </p:nvSpPr>
        <p:spPr>
          <a:xfrm>
            <a:off x="1186543" y="2921507"/>
            <a:ext cx="3282411" cy="1106207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>
                <a:solidFill>
                  <a:prstClr val="black"/>
                </a:solidFill>
              </a:rPr>
              <a:t>ONOS SDN Controller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0914" y="17090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rmAutofit/>
          </a:bodyPr>
          <a:lstStyle/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42255" y="1240971"/>
            <a:ext cx="7685315" cy="1045029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Three modeled use cases.  VOLTHA should support all.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VOLTHA Device Adapter default configurations </a:t>
            </a:r>
            <a:r>
              <a:rPr lang="en-US" dirty="0">
                <a:sym typeface="Wingdings" panose="05000000000000000000" pitchFamily="2" charset="2"/>
              </a:rPr>
              <a:t> Tie into service profile proposal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L0/L1 handled via ONOS apps and isolated </a:t>
            </a:r>
            <a:r>
              <a:rPr lang="en-US" dirty="0" smtClean="0">
                <a:sym typeface="Wingdings" panose="05000000000000000000" pitchFamily="2" charset="2"/>
              </a:rPr>
              <a:t> Tie into DCB? May now be undesirable?</a:t>
            </a:r>
            <a:endParaRPr lang="en-US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68954" y="3200400"/>
            <a:ext cx="845996" cy="682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11"/>
          <p:cNvGrpSpPr/>
          <p:nvPr/>
        </p:nvGrpSpPr>
        <p:grpSpPr>
          <a:xfrm>
            <a:off x="1161370" y="4027715"/>
            <a:ext cx="6796086" cy="978352"/>
            <a:chOff x="1161370" y="4027715"/>
            <a:chExt cx="6796086" cy="97835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1370" y="4034517"/>
              <a:ext cx="6734175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ounded Rectangle 37"/>
            <p:cNvSpPr/>
            <p:nvPr/>
          </p:nvSpPr>
          <p:spPr>
            <a:xfrm>
              <a:off x="4815691" y="4027715"/>
              <a:ext cx="3141765" cy="968829"/>
            </a:xfrm>
            <a:prstGeom prst="round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171"/>
              <a:endParaRPr lang="en-US" sz="1100" b="1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39358" y="3002367"/>
            <a:ext cx="762000" cy="174171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r>
              <a:rPr lang="en-US" sz="800" dirty="0" smtClean="0"/>
              <a:t>NETCONF</a:t>
            </a:r>
          </a:p>
        </p:txBody>
      </p:sp>
      <p:sp>
        <p:nvSpPr>
          <p:cNvPr id="25" name="Rounded Rectangle 37"/>
          <p:cNvSpPr/>
          <p:nvPr/>
        </p:nvSpPr>
        <p:spPr>
          <a:xfrm>
            <a:off x="5314950" y="3102655"/>
            <a:ext cx="2424560" cy="67610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VOLTHA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28" name="Rounded Rectangle 37"/>
          <p:cNvSpPr/>
          <p:nvPr/>
        </p:nvSpPr>
        <p:spPr>
          <a:xfrm>
            <a:off x="5236029" y="3928135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OLT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29" name="Rounded Rectangle 37"/>
          <p:cNvSpPr/>
          <p:nvPr/>
        </p:nvSpPr>
        <p:spPr>
          <a:xfrm>
            <a:off x="6890657" y="3917250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ONU / ONT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cxnSp>
        <p:nvCxnSpPr>
          <p:cNvPr id="30" name="Straight Connector 29"/>
          <p:cNvCxnSpPr>
            <a:stCxn id="28" idx="0"/>
          </p:cNvCxnSpPr>
          <p:nvPr/>
        </p:nvCxnSpPr>
        <p:spPr>
          <a:xfrm flipV="1">
            <a:off x="5707454" y="3785558"/>
            <a:ext cx="7546" cy="142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9" idx="0"/>
          </p:cNvCxnSpPr>
          <p:nvPr/>
        </p:nvCxnSpPr>
        <p:spPr>
          <a:xfrm flipV="1">
            <a:off x="7362082" y="3785558"/>
            <a:ext cx="0" cy="13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7"/>
          <p:cNvSpPr/>
          <p:nvPr/>
        </p:nvSpPr>
        <p:spPr>
          <a:xfrm>
            <a:off x="5246914" y="4473156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DPU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33" name="Rounded Rectangle 37"/>
          <p:cNvSpPr/>
          <p:nvPr/>
        </p:nvSpPr>
        <p:spPr>
          <a:xfrm>
            <a:off x="6901543" y="4473156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CPE / RG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34" name="Rounded Rectangle 37"/>
          <p:cNvSpPr/>
          <p:nvPr/>
        </p:nvSpPr>
        <p:spPr>
          <a:xfrm rot="10800000" flipV="1">
            <a:off x="5404741" y="3102654"/>
            <a:ext cx="774138" cy="170827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700" b="1" kern="0" dirty="0" smtClean="0">
                <a:solidFill>
                  <a:prstClr val="black"/>
                </a:solidFill>
              </a:rPr>
              <a:t>OPENFLOW</a:t>
            </a:r>
            <a:endParaRPr lang="en-US" sz="700" b="1" kern="0" dirty="0">
              <a:solidFill>
                <a:prstClr val="black"/>
              </a:solidFill>
            </a:endParaRPr>
          </a:p>
        </p:txBody>
      </p:sp>
      <p:sp>
        <p:nvSpPr>
          <p:cNvPr id="35" name="Rounded Rectangle 37"/>
          <p:cNvSpPr/>
          <p:nvPr/>
        </p:nvSpPr>
        <p:spPr>
          <a:xfrm rot="10800000" flipV="1">
            <a:off x="6889173" y="3102655"/>
            <a:ext cx="774138" cy="337318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700" b="1" kern="0" dirty="0" smtClean="0">
                <a:solidFill>
                  <a:prstClr val="black"/>
                </a:solidFill>
              </a:rPr>
              <a:t>RESTCONF / NETCONF</a:t>
            </a:r>
            <a:endParaRPr lang="en-US" sz="900" b="1" kern="0" dirty="0">
              <a:solidFill>
                <a:prstClr val="black"/>
              </a:solidFill>
            </a:endParaRPr>
          </a:p>
        </p:txBody>
      </p:sp>
      <p:sp>
        <p:nvSpPr>
          <p:cNvPr id="36" name="Rounded Rectangle 37"/>
          <p:cNvSpPr/>
          <p:nvPr/>
        </p:nvSpPr>
        <p:spPr>
          <a:xfrm rot="10800000" flipV="1">
            <a:off x="6249766" y="3097968"/>
            <a:ext cx="568520" cy="170675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700" b="1" kern="0" dirty="0" smtClean="0">
                <a:solidFill>
                  <a:prstClr val="black"/>
                </a:solidFill>
              </a:rPr>
              <a:t>Kafka</a:t>
            </a:r>
            <a:endParaRPr lang="en-US" sz="700" b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With L0/L1 Aspects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ounded Rectangle 37"/>
          <p:cNvSpPr/>
          <p:nvPr/>
        </p:nvSpPr>
        <p:spPr>
          <a:xfrm>
            <a:off x="1186543" y="2921507"/>
            <a:ext cx="3282411" cy="1106207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>
                <a:solidFill>
                  <a:prstClr val="black"/>
                </a:solidFill>
              </a:rPr>
              <a:t>ONOS SDN Controller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0914" y="17090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rmAutofit/>
          </a:bodyPr>
          <a:lstStyle/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42255" y="1240971"/>
            <a:ext cx="7685315" cy="1045029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Three modeled use cases.  VOLTHA should support all.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VOLTHA Device Adapter default configurations </a:t>
            </a:r>
            <a:r>
              <a:rPr lang="en-US" dirty="0">
                <a:sym typeface="Wingdings" panose="05000000000000000000" pitchFamily="2" charset="2"/>
              </a:rPr>
              <a:t> Tie into service profile proposal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L0/L1 handled via ONOS apps and isolated </a:t>
            </a:r>
            <a:r>
              <a:rPr lang="en-US" dirty="0">
                <a:sym typeface="Wingdings" panose="05000000000000000000" pitchFamily="2" charset="2"/>
              </a:rPr>
              <a:t> Tie into DCB? May now be undesirable?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L0/L1 handled by an orchestrator or other controller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smtClean="0">
                <a:sym typeface="Wingdings" panose="05000000000000000000" pitchFamily="2" charset="2"/>
              </a:rPr>
              <a:t>OSAM? May </a:t>
            </a:r>
            <a:r>
              <a:rPr lang="en-US" dirty="0">
                <a:sym typeface="Wingdings" panose="05000000000000000000" pitchFamily="2" charset="2"/>
              </a:rPr>
              <a:t>now be undesirable?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grpSp>
        <p:nvGrpSpPr>
          <p:cNvPr id="3" name="Group 11"/>
          <p:cNvGrpSpPr/>
          <p:nvPr/>
        </p:nvGrpSpPr>
        <p:grpSpPr>
          <a:xfrm>
            <a:off x="1161370" y="4027715"/>
            <a:ext cx="6796086" cy="978352"/>
            <a:chOff x="1161370" y="4027715"/>
            <a:chExt cx="6796086" cy="97835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1370" y="4034517"/>
              <a:ext cx="6734175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ounded Rectangle 37"/>
            <p:cNvSpPr/>
            <p:nvPr/>
          </p:nvSpPr>
          <p:spPr>
            <a:xfrm>
              <a:off x="4815691" y="4027715"/>
              <a:ext cx="3141765" cy="968829"/>
            </a:xfrm>
            <a:prstGeom prst="round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171"/>
              <a:endParaRPr lang="en-US" sz="1100" b="1" kern="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28" name="Straight Connector 27"/>
          <p:cNvCxnSpPr>
            <a:stCxn id="31" idx="2"/>
            <a:endCxn id="25" idx="0"/>
          </p:cNvCxnSpPr>
          <p:nvPr/>
        </p:nvCxnSpPr>
        <p:spPr>
          <a:xfrm>
            <a:off x="6527230" y="2831731"/>
            <a:ext cx="0" cy="2709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7"/>
          <p:cNvSpPr/>
          <p:nvPr/>
        </p:nvSpPr>
        <p:spPr>
          <a:xfrm>
            <a:off x="5314950" y="2325860"/>
            <a:ext cx="242456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ACCESS ORCH or CTRL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9556" y="2880817"/>
            <a:ext cx="1393372" cy="195944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r>
              <a:rPr lang="en-US" sz="800" dirty="0" smtClean="0"/>
              <a:t>NETCONF / RESTCONF</a:t>
            </a:r>
          </a:p>
        </p:txBody>
      </p:sp>
      <p:sp>
        <p:nvSpPr>
          <p:cNvPr id="25" name="Rounded Rectangle 37"/>
          <p:cNvSpPr/>
          <p:nvPr/>
        </p:nvSpPr>
        <p:spPr>
          <a:xfrm>
            <a:off x="5314950" y="3102655"/>
            <a:ext cx="2424560" cy="67610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VOLTHA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29" name="Rounded Rectangle 37"/>
          <p:cNvSpPr/>
          <p:nvPr/>
        </p:nvSpPr>
        <p:spPr>
          <a:xfrm>
            <a:off x="5236029" y="3928135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OLT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32" name="Rounded Rectangle 37"/>
          <p:cNvSpPr/>
          <p:nvPr/>
        </p:nvSpPr>
        <p:spPr>
          <a:xfrm>
            <a:off x="6890657" y="3917250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ONU / ONT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cxnSp>
        <p:nvCxnSpPr>
          <p:cNvPr id="33" name="Straight Connector 32"/>
          <p:cNvCxnSpPr>
            <a:stCxn id="29" idx="0"/>
          </p:cNvCxnSpPr>
          <p:nvPr/>
        </p:nvCxnSpPr>
        <p:spPr>
          <a:xfrm flipV="1">
            <a:off x="5707454" y="3785558"/>
            <a:ext cx="7546" cy="142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2" idx="0"/>
          </p:cNvCxnSpPr>
          <p:nvPr/>
        </p:nvCxnSpPr>
        <p:spPr>
          <a:xfrm flipV="1">
            <a:off x="7362082" y="3785558"/>
            <a:ext cx="0" cy="13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7"/>
          <p:cNvSpPr/>
          <p:nvPr/>
        </p:nvSpPr>
        <p:spPr>
          <a:xfrm>
            <a:off x="5246914" y="4473156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DPU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36" name="Rounded Rectangle 37"/>
          <p:cNvSpPr/>
          <p:nvPr/>
        </p:nvSpPr>
        <p:spPr>
          <a:xfrm>
            <a:off x="6901543" y="4473156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CPE / RG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 rot="10800000" flipV="1">
            <a:off x="6889173" y="3102655"/>
            <a:ext cx="774138" cy="337318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700" b="1" kern="0" dirty="0" smtClean="0">
                <a:solidFill>
                  <a:prstClr val="black"/>
                </a:solidFill>
              </a:rPr>
              <a:t>RESTCONF / NETCONF</a:t>
            </a:r>
            <a:endParaRPr lang="en-US" sz="900" b="1" kern="0" dirty="0">
              <a:solidFill>
                <a:prstClr val="black"/>
              </a:solidFill>
            </a:endParaRPr>
          </a:p>
        </p:txBody>
      </p:sp>
      <p:sp>
        <p:nvSpPr>
          <p:cNvPr id="42" name="Rounded Rectangle 37"/>
          <p:cNvSpPr/>
          <p:nvPr/>
        </p:nvSpPr>
        <p:spPr>
          <a:xfrm rot="10800000" flipV="1">
            <a:off x="5404741" y="3102654"/>
            <a:ext cx="774138" cy="170827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700" b="1" kern="0" dirty="0" smtClean="0">
                <a:solidFill>
                  <a:prstClr val="black"/>
                </a:solidFill>
              </a:rPr>
              <a:t>OPENFLOW</a:t>
            </a:r>
            <a:endParaRPr lang="en-US" sz="700" b="1" kern="0" dirty="0">
              <a:solidFill>
                <a:prstClr val="black"/>
              </a:solidFill>
            </a:endParaRPr>
          </a:p>
        </p:txBody>
      </p:sp>
      <p:sp>
        <p:nvSpPr>
          <p:cNvPr id="43" name="Rounded Rectangle 37"/>
          <p:cNvSpPr/>
          <p:nvPr/>
        </p:nvSpPr>
        <p:spPr>
          <a:xfrm rot="10800000" flipV="1">
            <a:off x="6249766" y="3097968"/>
            <a:ext cx="568520" cy="170675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700" b="1" kern="0" dirty="0" smtClean="0">
                <a:solidFill>
                  <a:prstClr val="black"/>
                </a:solidFill>
              </a:rPr>
              <a:t>Kafka</a:t>
            </a:r>
            <a:endParaRPr lang="en-US" sz="700" b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Extend VOLTHA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Desire to add additional access technologies to VOLTHA</a:t>
            </a:r>
          </a:p>
          <a:p>
            <a:r>
              <a:rPr lang="en-US" dirty="0" smtClean="0"/>
              <a:t>Architecture proposals to ensure </a:t>
            </a:r>
          </a:p>
          <a:p>
            <a:pPr lvl="1"/>
            <a:r>
              <a:rPr lang="en-US" dirty="0" smtClean="0"/>
              <a:t>Principles of CORD / ONOS are honored</a:t>
            </a:r>
          </a:p>
          <a:p>
            <a:pPr lvl="1"/>
            <a:r>
              <a:rPr lang="en-US" dirty="0" smtClean="0"/>
              <a:t>Operator use case requirements are met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DPUs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Rounded Rectangle 37"/>
          <p:cNvSpPr/>
          <p:nvPr/>
        </p:nvSpPr>
        <p:spPr>
          <a:xfrm>
            <a:off x="1186543" y="2921507"/>
            <a:ext cx="3282411" cy="1106207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>
                <a:solidFill>
                  <a:prstClr val="black"/>
                </a:solidFill>
              </a:rPr>
              <a:t>ONOS SDN Controller</a:t>
            </a:r>
          </a:p>
        </p:txBody>
      </p:sp>
      <p:sp>
        <p:nvSpPr>
          <p:cNvPr id="7" name="Rounded Rectangle 37"/>
          <p:cNvSpPr/>
          <p:nvPr/>
        </p:nvSpPr>
        <p:spPr>
          <a:xfrm>
            <a:off x="4946320" y="3515664"/>
            <a:ext cx="2540329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VOLTHA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0914" y="17090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rmAutofit/>
          </a:bodyPr>
          <a:lstStyle/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42255" y="1240971"/>
            <a:ext cx="7685315" cy="1319349"/>
          </a:xfrm>
          <a:prstGeom prst="rect">
            <a:avLst/>
          </a:prstGeom>
        </p:spPr>
        <p:txBody>
          <a:bodyPr vert="horz" wrap="square" lIns="0" tIns="45720" rIns="91440" bIns="45720" rtlCol="0"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Alignment with other standards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External Entity handle the Call homes and DHCP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External Entity will subscribe to Kafka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External Entity will use </a:t>
            </a:r>
            <a:r>
              <a:rPr lang="en-US" dirty="0" err="1" smtClean="0"/>
              <a:t>Restconf</a:t>
            </a:r>
            <a:r>
              <a:rPr lang="en-US" dirty="0" smtClean="0"/>
              <a:t>/</a:t>
            </a:r>
            <a:r>
              <a:rPr lang="en-US" dirty="0" err="1" smtClean="0"/>
              <a:t>Netconf</a:t>
            </a:r>
            <a:r>
              <a:rPr lang="en-US" dirty="0" smtClean="0"/>
              <a:t> to create/modify Devices Based on Network Plan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VOLTHA rejoins Known Devices as it does today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VOLTHA creates Kafka events for all Call Home events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External Entity will trigger off this Call Home information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1161370" y="4027715"/>
            <a:ext cx="6796086" cy="978352"/>
            <a:chOff x="1161370" y="4027715"/>
            <a:chExt cx="6796086" cy="97835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1370" y="4034517"/>
              <a:ext cx="6734175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ounded Rectangle 37"/>
            <p:cNvSpPr/>
            <p:nvPr/>
          </p:nvSpPr>
          <p:spPr>
            <a:xfrm>
              <a:off x="4815691" y="4027715"/>
              <a:ext cx="3141765" cy="968829"/>
            </a:xfrm>
            <a:prstGeom prst="round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171"/>
              <a:endParaRPr lang="en-US" sz="1100" b="1" kern="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V="1">
            <a:off x="5651160" y="4009813"/>
            <a:ext cx="126493" cy="331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37"/>
          <p:cNvSpPr/>
          <p:nvPr/>
        </p:nvSpPr>
        <p:spPr>
          <a:xfrm>
            <a:off x="5179735" y="4354475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DPU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25" name="Rounded Rectangle 37"/>
          <p:cNvSpPr/>
          <p:nvPr/>
        </p:nvSpPr>
        <p:spPr>
          <a:xfrm rot="10800000" flipV="1">
            <a:off x="6562280" y="3520792"/>
            <a:ext cx="774138" cy="343637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700" b="1" kern="0" dirty="0" smtClean="0">
                <a:solidFill>
                  <a:prstClr val="black"/>
                </a:solidFill>
              </a:rPr>
              <a:t>RESTCONF/NETCONF</a:t>
            </a:r>
            <a:endParaRPr lang="en-US" sz="900" b="1" kern="0" dirty="0">
              <a:solidFill>
                <a:prstClr val="black"/>
              </a:solidFill>
            </a:endParaRPr>
          </a:p>
        </p:txBody>
      </p:sp>
      <p:sp>
        <p:nvSpPr>
          <p:cNvPr id="26" name="Rounded Rectangle 37"/>
          <p:cNvSpPr/>
          <p:nvPr/>
        </p:nvSpPr>
        <p:spPr>
          <a:xfrm rot="10800000" flipV="1">
            <a:off x="4942115" y="3520792"/>
            <a:ext cx="774138" cy="1803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700" b="1" kern="0" dirty="0" smtClean="0">
                <a:solidFill>
                  <a:prstClr val="black"/>
                </a:solidFill>
              </a:rPr>
              <a:t>OPENFLOW</a:t>
            </a:r>
            <a:endParaRPr lang="en-US" sz="700" b="1" kern="0" dirty="0">
              <a:solidFill>
                <a:prstClr val="black"/>
              </a:solidFill>
            </a:endParaRPr>
          </a:p>
        </p:txBody>
      </p:sp>
      <p:cxnSp>
        <p:nvCxnSpPr>
          <p:cNvPr id="28" name="Straight Connector 27"/>
          <p:cNvCxnSpPr>
            <a:endCxn id="25" idx="0"/>
          </p:cNvCxnSpPr>
          <p:nvPr/>
        </p:nvCxnSpPr>
        <p:spPr>
          <a:xfrm flipH="1">
            <a:off x="6949349" y="2950030"/>
            <a:ext cx="4816" cy="570762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7"/>
          <p:cNvSpPr/>
          <p:nvPr/>
        </p:nvSpPr>
        <p:spPr>
          <a:xfrm>
            <a:off x="5697435" y="2427093"/>
            <a:ext cx="242456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Discovery / Call Home 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86600" y="3091542"/>
            <a:ext cx="1306286" cy="195944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r>
              <a:rPr lang="en-US" sz="800" dirty="0" smtClean="0"/>
              <a:t>NETCONF / RESTCONF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287128" y="2939144"/>
            <a:ext cx="4816" cy="570763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78284" y="3116445"/>
            <a:ext cx="662221" cy="171041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r>
              <a:rPr lang="en-US" sz="800" dirty="0" smtClean="0"/>
              <a:t>Kafka</a:t>
            </a:r>
          </a:p>
        </p:txBody>
      </p:sp>
      <p:sp>
        <p:nvSpPr>
          <p:cNvPr id="30" name="Rounded Rectangle 37"/>
          <p:cNvSpPr/>
          <p:nvPr/>
        </p:nvSpPr>
        <p:spPr>
          <a:xfrm>
            <a:off x="5616986" y="3880322"/>
            <a:ext cx="1093558" cy="142593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700" b="1" kern="0" dirty="0">
                <a:solidFill>
                  <a:prstClr val="black"/>
                </a:solidFill>
              </a:rPr>
              <a:t>Call Home Listener</a:t>
            </a:r>
          </a:p>
        </p:txBody>
      </p:sp>
      <p:sp>
        <p:nvSpPr>
          <p:cNvPr id="34" name="Rounded Rectangle 37"/>
          <p:cNvSpPr/>
          <p:nvPr/>
        </p:nvSpPr>
        <p:spPr>
          <a:xfrm rot="10800000" flipV="1">
            <a:off x="5946987" y="3520792"/>
            <a:ext cx="568520" cy="170675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700" b="1" kern="0" dirty="0" smtClean="0">
                <a:solidFill>
                  <a:prstClr val="black"/>
                </a:solidFill>
              </a:rPr>
              <a:t>Kafka</a:t>
            </a:r>
            <a:endParaRPr lang="en-US" sz="700" b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VOLTHA Rooted In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ounded Rectangle 37"/>
          <p:cNvSpPr/>
          <p:nvPr/>
        </p:nvSpPr>
        <p:spPr>
          <a:xfrm>
            <a:off x="1186543" y="2921507"/>
            <a:ext cx="3282411" cy="1106207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>
                <a:solidFill>
                  <a:prstClr val="black"/>
                </a:solidFill>
              </a:rPr>
              <a:t>ONOS SDN Controller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0914" y="17090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rmAutofit/>
          </a:bodyPr>
          <a:lstStyle/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996835" y="1478215"/>
            <a:ext cx="3189514" cy="688042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r>
              <a:rPr lang="en-US" dirty="0" smtClean="0"/>
              <a:t>Create abstraction of devices of various access technologies and vendors to a common OpenFlow switch model</a:t>
            </a:r>
          </a:p>
        </p:txBody>
      </p:sp>
      <p:cxnSp>
        <p:nvCxnSpPr>
          <p:cNvPr id="15" name="Straight Connector 14"/>
          <p:cNvCxnSpPr>
            <a:stCxn id="5" idx="3"/>
          </p:cNvCxnSpPr>
          <p:nvPr/>
        </p:nvCxnSpPr>
        <p:spPr>
          <a:xfrm>
            <a:off x="4468954" y="3474611"/>
            <a:ext cx="849010" cy="164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161370" y="4027715"/>
            <a:ext cx="6796086" cy="978352"/>
            <a:chOff x="1161370" y="4027715"/>
            <a:chExt cx="6796086" cy="97835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1370" y="4034517"/>
              <a:ext cx="6734175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ounded Rectangle 37"/>
            <p:cNvSpPr/>
            <p:nvPr/>
          </p:nvSpPr>
          <p:spPr>
            <a:xfrm>
              <a:off x="4815691" y="4027715"/>
              <a:ext cx="3141765" cy="968829"/>
            </a:xfrm>
            <a:prstGeom prst="round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171"/>
              <a:endParaRPr lang="en-US" sz="1100" b="1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Rounded Rectangle 37"/>
          <p:cNvSpPr/>
          <p:nvPr/>
        </p:nvSpPr>
        <p:spPr>
          <a:xfrm>
            <a:off x="5415793" y="4270716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4" name="Rounded Rectangle 37"/>
          <p:cNvSpPr/>
          <p:nvPr/>
        </p:nvSpPr>
        <p:spPr>
          <a:xfrm>
            <a:off x="5538967" y="4380295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6" name="Rounded Rectangle 37"/>
          <p:cNvSpPr/>
          <p:nvPr/>
        </p:nvSpPr>
        <p:spPr>
          <a:xfrm>
            <a:off x="5648742" y="4490673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00" b="1" kern="0" dirty="0" smtClean="0">
                <a:solidFill>
                  <a:prstClr val="black"/>
                </a:solidFill>
              </a:rPr>
              <a:t>OLTs</a:t>
            </a:r>
            <a:endParaRPr lang="en-US" sz="1000" b="1" kern="0" dirty="0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>
            <a:stCxn id="13" idx="0"/>
          </p:cNvCxnSpPr>
          <p:nvPr/>
        </p:nvCxnSpPr>
        <p:spPr>
          <a:xfrm flipV="1">
            <a:off x="5887218" y="4018192"/>
            <a:ext cx="56382" cy="252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7429500" y="4034517"/>
            <a:ext cx="78022" cy="236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43103" y="3297061"/>
            <a:ext cx="605431" cy="174171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r>
              <a:rPr lang="en-US" sz="800" dirty="0" smtClean="0"/>
              <a:t>OpenFlow</a:t>
            </a:r>
          </a:p>
        </p:txBody>
      </p:sp>
      <p:sp>
        <p:nvSpPr>
          <p:cNvPr id="7" name="Rounded Rectangle 37"/>
          <p:cNvSpPr/>
          <p:nvPr/>
        </p:nvSpPr>
        <p:spPr>
          <a:xfrm>
            <a:off x="5326805" y="3512321"/>
            <a:ext cx="242456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VOLTHA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6835" y="2375340"/>
            <a:ext cx="3189514" cy="688042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r>
              <a:rPr lang="en-US" dirty="0" smtClean="0"/>
              <a:t>Physical representation</a:t>
            </a:r>
          </a:p>
        </p:txBody>
      </p:sp>
      <p:sp>
        <p:nvSpPr>
          <p:cNvPr id="29" name="Rounded Rectangle 37"/>
          <p:cNvSpPr/>
          <p:nvPr/>
        </p:nvSpPr>
        <p:spPr>
          <a:xfrm>
            <a:off x="7003845" y="4274156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30" name="Rounded Rectangle 37"/>
          <p:cNvSpPr/>
          <p:nvPr/>
        </p:nvSpPr>
        <p:spPr>
          <a:xfrm>
            <a:off x="7127019" y="4383735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31" name="Rounded Rectangle 37"/>
          <p:cNvSpPr/>
          <p:nvPr/>
        </p:nvSpPr>
        <p:spPr>
          <a:xfrm>
            <a:off x="7236794" y="4494113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00" b="1" kern="0" dirty="0" smtClean="0">
                <a:solidFill>
                  <a:prstClr val="black"/>
                </a:solidFill>
              </a:rPr>
              <a:t>ONU/ONTs</a:t>
            </a:r>
            <a:endParaRPr lang="en-US" sz="1000" b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VOLTHA Rooted In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ounded Rectangle 37"/>
          <p:cNvSpPr/>
          <p:nvPr/>
        </p:nvSpPr>
        <p:spPr>
          <a:xfrm>
            <a:off x="1186543" y="2921507"/>
            <a:ext cx="3282411" cy="1106207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>
                <a:solidFill>
                  <a:prstClr val="black"/>
                </a:solidFill>
              </a:rPr>
              <a:t>ONOS SDN Controller</a:t>
            </a:r>
          </a:p>
        </p:txBody>
      </p:sp>
      <p:sp>
        <p:nvSpPr>
          <p:cNvPr id="7" name="Rounded Rectangle 37"/>
          <p:cNvSpPr/>
          <p:nvPr/>
        </p:nvSpPr>
        <p:spPr>
          <a:xfrm>
            <a:off x="5326805" y="3513537"/>
            <a:ext cx="242456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VOLTHA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0914" y="17090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rmAutofit/>
          </a:bodyPr>
          <a:lstStyle/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991100" y="1478215"/>
            <a:ext cx="3189514" cy="688042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r>
              <a:rPr lang="en-US" dirty="0" smtClean="0"/>
              <a:t>Create abstraction of devices of various access technologies and vendors to a common OpenFlow switch model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370" y="4034517"/>
            <a:ext cx="712538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4468954" y="3474611"/>
            <a:ext cx="849010" cy="16430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3103" y="3297061"/>
            <a:ext cx="605431" cy="174171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r>
              <a:rPr lang="en-US" sz="800" dirty="0" smtClean="0"/>
              <a:t>OpenFlow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6835" y="2375340"/>
            <a:ext cx="3189514" cy="688042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r>
              <a:rPr lang="en-US" dirty="0" smtClean="0"/>
              <a:t>Logical representation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VOLTHA Rooted In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ounded Rectangle 37"/>
          <p:cNvSpPr/>
          <p:nvPr/>
        </p:nvSpPr>
        <p:spPr>
          <a:xfrm>
            <a:off x="1186543" y="2921507"/>
            <a:ext cx="3282411" cy="1106207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>
                <a:solidFill>
                  <a:prstClr val="black"/>
                </a:solidFill>
              </a:rPr>
              <a:t>ONOS SDN Controller</a:t>
            </a:r>
          </a:p>
        </p:txBody>
      </p:sp>
      <p:sp>
        <p:nvSpPr>
          <p:cNvPr id="7" name="Rounded Rectangle 37"/>
          <p:cNvSpPr/>
          <p:nvPr/>
        </p:nvSpPr>
        <p:spPr>
          <a:xfrm>
            <a:off x="5159053" y="3217198"/>
            <a:ext cx="242456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VOLTHA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0914" y="170905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rmAutofit/>
          </a:bodyPr>
          <a:lstStyle/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42255" y="1240971"/>
            <a:ext cx="7685315" cy="1600199"/>
          </a:xfrm>
          <a:prstGeom prst="rect">
            <a:avLst/>
          </a:prstGeom>
        </p:spPr>
        <p:txBody>
          <a:bodyPr vert="horz" wrap="square" lIns="0" tIns="45720" rIns="91440" bIns="45720" rtlCol="0"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When adding G.fast DPU topology, VOLTHA will abstract G.fast in the same fashion as PON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Architecture should allow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P2P ethernet-fed DPUs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PON-fed DPUs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Other copper technologies are not precluded with second access technology pattern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G.hn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Fixed Wireless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5G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1161370" y="4027715"/>
            <a:ext cx="6796086" cy="978352"/>
            <a:chOff x="1161370" y="4027715"/>
            <a:chExt cx="6796086" cy="97835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1370" y="4034517"/>
              <a:ext cx="6734175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ounded Rectangle 37"/>
            <p:cNvSpPr/>
            <p:nvPr/>
          </p:nvSpPr>
          <p:spPr>
            <a:xfrm>
              <a:off x="4815691" y="4027715"/>
              <a:ext cx="3141765" cy="968829"/>
            </a:xfrm>
            <a:prstGeom prst="round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171"/>
              <a:endParaRPr lang="en-US" sz="1100" b="1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Rounded Rectangle 37"/>
          <p:cNvSpPr/>
          <p:nvPr/>
        </p:nvSpPr>
        <p:spPr>
          <a:xfrm>
            <a:off x="5154847" y="3894612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OLT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7" name="Rounded Rectangle 37"/>
          <p:cNvSpPr/>
          <p:nvPr/>
        </p:nvSpPr>
        <p:spPr>
          <a:xfrm>
            <a:off x="6809475" y="3883727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ONU / ONT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>
            <a:stCxn id="13" idx="0"/>
          </p:cNvCxnSpPr>
          <p:nvPr/>
        </p:nvCxnSpPr>
        <p:spPr>
          <a:xfrm flipV="1">
            <a:off x="5626272" y="3729871"/>
            <a:ext cx="31578" cy="16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0"/>
          </p:cNvCxnSpPr>
          <p:nvPr/>
        </p:nvCxnSpPr>
        <p:spPr>
          <a:xfrm flipH="1" flipV="1">
            <a:off x="7258050" y="3729871"/>
            <a:ext cx="22850" cy="153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37"/>
          <p:cNvSpPr/>
          <p:nvPr/>
        </p:nvSpPr>
        <p:spPr>
          <a:xfrm>
            <a:off x="5165732" y="4439633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DPU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22" name="Rounded Rectangle 37"/>
          <p:cNvSpPr/>
          <p:nvPr/>
        </p:nvSpPr>
        <p:spPr>
          <a:xfrm>
            <a:off x="6820361" y="4439633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CPE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3347" y="3265649"/>
            <a:ext cx="571500" cy="174171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r>
              <a:rPr lang="en-US" sz="800" dirty="0" smtClean="0"/>
              <a:t>OpenFlow</a:t>
            </a:r>
          </a:p>
        </p:txBody>
      </p:sp>
      <p:cxnSp>
        <p:nvCxnSpPr>
          <p:cNvPr id="28" name="Straight Connector 27"/>
          <p:cNvCxnSpPr>
            <a:endCxn id="7" idx="1"/>
          </p:cNvCxnSpPr>
          <p:nvPr/>
        </p:nvCxnSpPr>
        <p:spPr>
          <a:xfrm flipV="1">
            <a:off x="4468954" y="3470134"/>
            <a:ext cx="690099" cy="4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VOLTHA Rooted In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ounded Rectangle 37"/>
          <p:cNvSpPr/>
          <p:nvPr/>
        </p:nvSpPr>
        <p:spPr>
          <a:xfrm>
            <a:off x="1186543" y="2921507"/>
            <a:ext cx="6422571" cy="1106207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>
                <a:solidFill>
                  <a:prstClr val="black"/>
                </a:solidFill>
              </a:rPr>
              <a:t>ONOS SDN Controller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370" y="4034517"/>
            <a:ext cx="67341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0" y="1251857"/>
            <a:ext cx="3486150" cy="1230086"/>
          </a:xfrm>
          <a:prstGeom prst="rect">
            <a:avLst/>
          </a:prstGeom>
        </p:spPr>
        <p:txBody>
          <a:bodyPr vert="horz" wrap="square" lIns="0" tIns="45720" rIns="91440" bIns="45720" rtlCol="0">
            <a:normAutofit lnSpcReduction="10000"/>
          </a:bodyPr>
          <a:lstStyle/>
          <a:p>
            <a:r>
              <a:rPr lang="en-US" u="sng" dirty="0" smtClean="0"/>
              <a:t>VOLTHA abstraction for G.fast</a:t>
            </a:r>
          </a:p>
          <a:p>
            <a:pPr marL="344488" lvl="1" indent="-115888">
              <a:buFont typeface="Arial" pitchFamily="34" charset="0"/>
              <a:buChar char="•"/>
            </a:pPr>
            <a:r>
              <a:rPr lang="en-US" dirty="0" smtClean="0"/>
              <a:t>DPUs are OpenFlow switches</a:t>
            </a:r>
          </a:p>
          <a:p>
            <a:pPr marL="344488" lvl="1" indent="-115888">
              <a:buFont typeface="Arial" pitchFamily="34" charset="0"/>
              <a:buChar char="•"/>
            </a:pPr>
            <a:r>
              <a:rPr lang="en-US" dirty="0" smtClean="0"/>
              <a:t>DPU uplink port is logical NB port on OF switch</a:t>
            </a:r>
          </a:p>
          <a:p>
            <a:pPr marL="344488" lvl="1" indent="-115888">
              <a:buFont typeface="Arial" pitchFamily="34" charset="0"/>
              <a:buChar char="•"/>
            </a:pPr>
            <a:r>
              <a:rPr lang="en-US" dirty="0" smtClean="0"/>
              <a:t>CPE ports </a:t>
            </a:r>
            <a:r>
              <a:rPr lang="en-US" dirty="0"/>
              <a:t>are dynamic logical SB ports on OpenFlow </a:t>
            </a:r>
            <a:r>
              <a:rPr lang="en-US" dirty="0" smtClean="0"/>
              <a:t>switches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99407" y="1251857"/>
            <a:ext cx="3415394" cy="1230086"/>
          </a:xfrm>
          <a:prstGeom prst="rect">
            <a:avLst/>
          </a:prstGeom>
        </p:spPr>
        <p:txBody>
          <a:bodyPr vert="horz" wrap="square" lIns="0" tIns="45720" rIns="91440" bIns="45720" rtlCol="0">
            <a:normAutofit lnSpcReduction="10000"/>
          </a:bodyPr>
          <a:lstStyle/>
          <a:p>
            <a:r>
              <a:rPr lang="en-US" u="sng" dirty="0" smtClean="0"/>
              <a:t>VOLTHA abstraction for PON</a:t>
            </a:r>
          </a:p>
          <a:p>
            <a:pPr marL="344488" lvl="1" indent="-115888">
              <a:buFont typeface="Arial" pitchFamily="34" charset="0"/>
              <a:buChar char="•"/>
            </a:pPr>
            <a:r>
              <a:rPr lang="en-US" dirty="0" smtClean="0"/>
              <a:t>OLTs are OpenFlow switches</a:t>
            </a:r>
          </a:p>
          <a:p>
            <a:pPr marL="344488" lvl="1" indent="-115888">
              <a:buFont typeface="Arial" pitchFamily="34" charset="0"/>
              <a:buChar char="•"/>
            </a:pPr>
            <a:r>
              <a:rPr lang="en-US" dirty="0" smtClean="0"/>
              <a:t>OLT uplink ports are logical NB ports on OF switch</a:t>
            </a:r>
          </a:p>
          <a:p>
            <a:pPr marL="344488" lvl="1" indent="-115888">
              <a:buFont typeface="Arial" pitchFamily="34" charset="0"/>
              <a:buChar char="•"/>
            </a:pPr>
            <a:r>
              <a:rPr lang="en-US" dirty="0" smtClean="0"/>
              <a:t>ONT UNI ports are dynamic logical SB ports on OpenFlow switches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G.fast-Based OpenFlow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81690" y="1430937"/>
            <a:ext cx="8276559" cy="3298225"/>
          </a:xfrm>
        </p:spPr>
        <p:txBody>
          <a:bodyPr/>
          <a:lstStyle/>
          <a:p>
            <a:r>
              <a:rPr lang="en-US" dirty="0" smtClean="0"/>
              <a:t>Example deployments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466" y="2686681"/>
            <a:ext cx="473286" cy="23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stCxn id="9" idx="3"/>
          </p:cNvCxnSpPr>
          <p:nvPr/>
        </p:nvCxnSpPr>
        <p:spPr>
          <a:xfrm>
            <a:off x="1624752" y="2805003"/>
            <a:ext cx="3658356" cy="1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466" y="3520017"/>
            <a:ext cx="473286" cy="23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>
            <a:stCxn id="16" idx="3"/>
          </p:cNvCxnSpPr>
          <p:nvPr/>
        </p:nvCxnSpPr>
        <p:spPr>
          <a:xfrm>
            <a:off x="1624752" y="3638339"/>
            <a:ext cx="749211" cy="3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1232322" y="3751727"/>
            <a:ext cx="311573" cy="9482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46294" y="4435836"/>
            <a:ext cx="772160" cy="237066"/>
          </a:xfrm>
          <a:prstGeom prst="rect">
            <a:avLst/>
          </a:prstGeom>
        </p:spPr>
        <p:txBody>
          <a:bodyPr vert="horz" wrap="square" lIns="0" tIns="45720" rIns="91440" bIns="45720" rtlCol="0">
            <a:normAutofit fontScale="85000" lnSpcReduction="20000"/>
          </a:bodyPr>
          <a:lstStyle/>
          <a:p>
            <a:r>
              <a:rPr lang="en-US" dirty="0" smtClean="0"/>
              <a:t>Core</a:t>
            </a:r>
          </a:p>
        </p:txBody>
      </p:sp>
      <p:sp>
        <p:nvSpPr>
          <p:cNvPr id="22" name="Right Brace 21"/>
          <p:cNvSpPr/>
          <p:nvPr/>
        </p:nvSpPr>
        <p:spPr>
          <a:xfrm rot="5400000">
            <a:off x="3913716" y="2466065"/>
            <a:ext cx="311573" cy="35195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29050" y="4433825"/>
            <a:ext cx="562186" cy="237066"/>
          </a:xfrm>
          <a:prstGeom prst="rect">
            <a:avLst/>
          </a:prstGeom>
        </p:spPr>
        <p:txBody>
          <a:bodyPr vert="horz" wrap="square" lIns="0" tIns="45720" rIns="91440" bIns="45720" rtlCol="0">
            <a:normAutofit fontScale="85000" lnSpcReduction="20000"/>
          </a:bodyPr>
          <a:lstStyle/>
          <a:p>
            <a:r>
              <a:rPr lang="en-US" dirty="0" smtClean="0"/>
              <a:t>Access</a:t>
            </a:r>
          </a:p>
        </p:txBody>
      </p:sp>
      <p:cxnSp>
        <p:nvCxnSpPr>
          <p:cNvPr id="24" name="Straight Connector 23"/>
          <p:cNvCxnSpPr>
            <a:stCxn id="26" idx="3"/>
            <a:endCxn id="30" idx="1"/>
          </p:cNvCxnSpPr>
          <p:nvPr/>
        </p:nvCxnSpPr>
        <p:spPr>
          <a:xfrm flipV="1">
            <a:off x="2864272" y="3645111"/>
            <a:ext cx="238913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26696" y="3638548"/>
            <a:ext cx="1101395" cy="6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9" idx="3"/>
          </p:cNvCxnSpPr>
          <p:nvPr/>
        </p:nvCxnSpPr>
        <p:spPr>
          <a:xfrm>
            <a:off x="5726696" y="2805003"/>
            <a:ext cx="1101395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986" y="3526790"/>
            <a:ext cx="473286" cy="23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390986" y="3081867"/>
            <a:ext cx="1038014" cy="325119"/>
          </a:xfrm>
          <a:prstGeom prst="rect">
            <a:avLst/>
          </a:prstGeom>
        </p:spPr>
        <p:txBody>
          <a:bodyPr vert="horz" wrap="square" lIns="0" tIns="45720" rIns="91440" bIns="45720" rtlCol="0">
            <a:normAutofit fontScale="70000" lnSpcReduction="20000"/>
          </a:bodyPr>
          <a:lstStyle/>
          <a:p>
            <a:r>
              <a:rPr lang="en-US" dirty="0" smtClean="0"/>
              <a:t>OLT switch port per ONT UNI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21332" y="3081653"/>
            <a:ext cx="950868" cy="325119"/>
          </a:xfrm>
          <a:prstGeom prst="rect">
            <a:avLst/>
          </a:prstGeom>
        </p:spPr>
        <p:txBody>
          <a:bodyPr vert="horz" wrap="square" lIns="0" tIns="45720" rIns="91440" bIns="45720" rtlCol="0">
            <a:normAutofit fontScale="70000" lnSpcReduction="20000"/>
          </a:bodyPr>
          <a:lstStyle/>
          <a:p>
            <a:r>
              <a:rPr lang="en-US" dirty="0" smtClean="0"/>
              <a:t>DPU switch port per CPE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410" y="3526789"/>
            <a:ext cx="473286" cy="23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410" y="2686681"/>
            <a:ext cx="473286" cy="23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466" y="1975704"/>
            <a:ext cx="473286" cy="23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Connector 45"/>
          <p:cNvCxnSpPr>
            <a:stCxn id="45" idx="3"/>
          </p:cNvCxnSpPr>
          <p:nvPr/>
        </p:nvCxnSpPr>
        <p:spPr>
          <a:xfrm>
            <a:off x="1624752" y="2094026"/>
            <a:ext cx="749211" cy="3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8" idx="3"/>
          </p:cNvCxnSpPr>
          <p:nvPr/>
        </p:nvCxnSpPr>
        <p:spPr>
          <a:xfrm flipV="1">
            <a:off x="2864008" y="2081863"/>
            <a:ext cx="3966515" cy="6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722" y="1970314"/>
            <a:ext cx="473286" cy="23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6972300" y="1957030"/>
            <a:ext cx="457200" cy="274109"/>
          </a:xfrm>
          <a:prstGeom prst="rect">
            <a:avLst/>
          </a:prstGeom>
        </p:spPr>
        <p:txBody>
          <a:bodyPr vert="horz" wrap="square" lIns="0" tIns="45720" rIns="91440" bIns="45720" rtlCol="0">
            <a:normAutofit lnSpcReduction="10000"/>
          </a:bodyPr>
          <a:lstStyle/>
          <a:p>
            <a:r>
              <a:rPr lang="en-US" sz="1200" dirty="0" smtClean="0"/>
              <a:t>PON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72300" y="2642824"/>
            <a:ext cx="1657350" cy="27392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r>
              <a:rPr lang="en-US" sz="1200" dirty="0" smtClean="0"/>
              <a:t>P2P Ethernet-fed DPU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72300" y="3476244"/>
            <a:ext cx="1657350" cy="27392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r>
              <a:rPr lang="en-US" sz="1200" dirty="0" smtClean="0"/>
              <a:t>PON-fed DPU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37"/>
          <p:cNvSpPr/>
          <p:nvPr/>
        </p:nvSpPr>
        <p:spPr>
          <a:xfrm>
            <a:off x="5015141" y="3188388"/>
            <a:ext cx="2791182" cy="15430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endParaRPr lang="en-US" sz="1100" b="1" kern="0" dirty="0">
              <a:solidFill>
                <a:prstClr val="black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461" y="4174482"/>
            <a:ext cx="842484" cy="4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37"/>
          <p:cNvSpPr/>
          <p:nvPr/>
        </p:nvSpPr>
        <p:spPr>
          <a:xfrm>
            <a:off x="1787497" y="3188388"/>
            <a:ext cx="2791182" cy="15430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30200"/>
            <a:ext cx="6730999" cy="1023938"/>
          </a:xfrm>
        </p:spPr>
        <p:txBody>
          <a:bodyPr>
            <a:noAutofit/>
          </a:bodyPr>
          <a:lstStyle/>
          <a:p>
            <a:r>
              <a:rPr lang="en-US" sz="3200" dirty="0" smtClean="0"/>
              <a:t>Cascaded OF Switches in VOLTHA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Rounded Rectangle 37"/>
          <p:cNvSpPr/>
          <p:nvPr/>
        </p:nvSpPr>
        <p:spPr>
          <a:xfrm>
            <a:off x="1943100" y="2331231"/>
            <a:ext cx="242456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VOLTHA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3" name="Rounded Rectangle 37"/>
          <p:cNvSpPr/>
          <p:nvPr/>
        </p:nvSpPr>
        <p:spPr>
          <a:xfrm>
            <a:off x="2056927" y="3515538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OLT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4" name="Rounded Rectangle 37"/>
          <p:cNvSpPr/>
          <p:nvPr/>
        </p:nvSpPr>
        <p:spPr>
          <a:xfrm>
            <a:off x="3371850" y="3516028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ONU / ONT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17" name="Rounded Rectangle 37"/>
          <p:cNvSpPr/>
          <p:nvPr/>
        </p:nvSpPr>
        <p:spPr>
          <a:xfrm>
            <a:off x="5300891" y="3515293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DPU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8" name="Rounded Rectangle 37"/>
          <p:cNvSpPr/>
          <p:nvPr/>
        </p:nvSpPr>
        <p:spPr>
          <a:xfrm>
            <a:off x="6615341" y="3515538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CPE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19" name="Rounded Rectangle 37"/>
          <p:cNvSpPr/>
          <p:nvPr/>
        </p:nvSpPr>
        <p:spPr>
          <a:xfrm>
            <a:off x="1949779" y="1472317"/>
            <a:ext cx="242456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ONOS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0817" y="4174482"/>
            <a:ext cx="842484" cy="4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5" y="3552773"/>
            <a:ext cx="842484" cy="4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37"/>
          <p:cNvSpPr/>
          <p:nvPr/>
        </p:nvSpPr>
        <p:spPr>
          <a:xfrm>
            <a:off x="8215450" y="3510459"/>
            <a:ext cx="471425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RG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>
            <a:stCxn id="22" idx="3"/>
            <a:endCxn id="13" idx="1"/>
          </p:cNvCxnSpPr>
          <p:nvPr/>
        </p:nvCxnSpPr>
        <p:spPr>
          <a:xfrm>
            <a:off x="1336829" y="3763394"/>
            <a:ext cx="720098" cy="508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00891" y="1543050"/>
            <a:ext cx="3557359" cy="971550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r>
              <a:rPr lang="en-US" dirty="0" smtClean="0"/>
              <a:t>The DPU is initially unreachable.</a:t>
            </a:r>
          </a:p>
          <a:p>
            <a:r>
              <a:rPr lang="en-US" dirty="0" smtClean="0"/>
              <a:t>OLT is pre-provisioned and enabled.</a:t>
            </a:r>
          </a:p>
          <a:p>
            <a:r>
              <a:rPr lang="en-US" dirty="0" smtClean="0"/>
              <a:t>OLT DA creates logical switch.</a:t>
            </a:r>
          </a:p>
          <a:p>
            <a:r>
              <a:rPr lang="en-US" dirty="0" smtClean="0"/>
              <a:t>ONU must be activated.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3979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37"/>
          <p:cNvSpPr/>
          <p:nvPr/>
        </p:nvSpPr>
        <p:spPr>
          <a:xfrm>
            <a:off x="5015141" y="3188388"/>
            <a:ext cx="2791182" cy="15430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endParaRPr lang="en-US" sz="1100" b="1" kern="0" dirty="0">
              <a:solidFill>
                <a:prstClr val="black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461" y="4174482"/>
            <a:ext cx="842484" cy="4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37"/>
          <p:cNvSpPr/>
          <p:nvPr/>
        </p:nvSpPr>
        <p:spPr>
          <a:xfrm>
            <a:off x="1787497" y="3188388"/>
            <a:ext cx="2791182" cy="15430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30200"/>
            <a:ext cx="6730999" cy="1023938"/>
          </a:xfrm>
        </p:spPr>
        <p:txBody>
          <a:bodyPr>
            <a:noAutofit/>
          </a:bodyPr>
          <a:lstStyle/>
          <a:p>
            <a:r>
              <a:rPr lang="en-US" sz="3200" dirty="0" smtClean="0"/>
              <a:t>Cascaded OF Switches in VOLTHA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2E003B7-8017-1A4F-A571-6735BC80678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Rounded Rectangle 37"/>
          <p:cNvSpPr/>
          <p:nvPr/>
        </p:nvSpPr>
        <p:spPr>
          <a:xfrm>
            <a:off x="1943100" y="2331231"/>
            <a:ext cx="242456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VOLTHA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3" name="Rounded Rectangle 37"/>
          <p:cNvSpPr/>
          <p:nvPr/>
        </p:nvSpPr>
        <p:spPr>
          <a:xfrm>
            <a:off x="2056927" y="3515538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OLT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4" name="Rounded Rectangle 37"/>
          <p:cNvSpPr/>
          <p:nvPr/>
        </p:nvSpPr>
        <p:spPr>
          <a:xfrm>
            <a:off x="3371850" y="3516028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ONU / ONT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17" name="Rounded Rectangle 37"/>
          <p:cNvSpPr/>
          <p:nvPr/>
        </p:nvSpPr>
        <p:spPr>
          <a:xfrm>
            <a:off x="5300891" y="3515293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DPU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sp>
        <p:nvSpPr>
          <p:cNvPr id="18" name="Rounded Rectangle 37"/>
          <p:cNvSpPr/>
          <p:nvPr/>
        </p:nvSpPr>
        <p:spPr>
          <a:xfrm>
            <a:off x="6615341" y="3515538"/>
            <a:ext cx="94285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050" b="1" kern="0" dirty="0" smtClean="0">
                <a:solidFill>
                  <a:prstClr val="black"/>
                </a:solidFill>
              </a:rPr>
              <a:t>CPE</a:t>
            </a:r>
            <a:endParaRPr 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19" name="Rounded Rectangle 37"/>
          <p:cNvSpPr/>
          <p:nvPr/>
        </p:nvSpPr>
        <p:spPr>
          <a:xfrm>
            <a:off x="1949779" y="1472317"/>
            <a:ext cx="2424560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ONOS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0817" y="4174482"/>
            <a:ext cx="842484" cy="4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5" y="3552773"/>
            <a:ext cx="842484" cy="4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37"/>
          <p:cNvSpPr/>
          <p:nvPr/>
        </p:nvSpPr>
        <p:spPr>
          <a:xfrm>
            <a:off x="8215450" y="3510459"/>
            <a:ext cx="471425" cy="50587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71"/>
            <a:r>
              <a:rPr lang="en-US" sz="1100" b="1" kern="0" dirty="0" smtClean="0">
                <a:solidFill>
                  <a:prstClr val="black"/>
                </a:solidFill>
              </a:rPr>
              <a:t>RG</a:t>
            </a:r>
            <a:endParaRPr lang="en-US" sz="1100" b="1" kern="0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>
            <a:stCxn id="22" idx="3"/>
            <a:endCxn id="13" idx="1"/>
          </p:cNvCxnSpPr>
          <p:nvPr/>
        </p:nvCxnSpPr>
        <p:spPr>
          <a:xfrm>
            <a:off x="1336829" y="3763394"/>
            <a:ext cx="720098" cy="508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004273" y="3772331"/>
            <a:ext cx="371600" cy="771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848" y="3780046"/>
            <a:ext cx="986043" cy="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452048" y="1742364"/>
            <a:ext cx="1491302" cy="1642281"/>
          </a:xfrm>
          <a:custGeom>
            <a:avLst/>
            <a:gdLst>
              <a:gd name="connsiteX0" fmla="*/ 59140 w 1997122"/>
              <a:gd name="connsiteY0" fmla="*/ 0 h 1642281"/>
              <a:gd name="connsiteX1" fmla="*/ 50042 w 1997122"/>
              <a:gd name="connsiteY1" fmla="*/ 327546 h 1642281"/>
              <a:gd name="connsiteX2" fmla="*/ 45492 w 1997122"/>
              <a:gd name="connsiteY2" fmla="*/ 464024 h 1642281"/>
              <a:gd name="connsiteX3" fmla="*/ 36394 w 1997122"/>
              <a:gd name="connsiteY3" fmla="*/ 500418 h 1642281"/>
              <a:gd name="connsiteX4" fmla="*/ 27295 w 1997122"/>
              <a:gd name="connsiteY4" fmla="*/ 541361 h 1642281"/>
              <a:gd name="connsiteX5" fmla="*/ 13648 w 1997122"/>
              <a:gd name="connsiteY5" fmla="*/ 736979 h 1642281"/>
              <a:gd name="connsiteX6" fmla="*/ 0 w 1997122"/>
              <a:gd name="connsiteY6" fmla="*/ 973540 h 1642281"/>
              <a:gd name="connsiteX7" fmla="*/ 4549 w 1997122"/>
              <a:gd name="connsiteY7" fmla="*/ 1342030 h 1642281"/>
              <a:gd name="connsiteX8" fmla="*/ 13648 w 1997122"/>
              <a:gd name="connsiteY8" fmla="*/ 1355678 h 1642281"/>
              <a:gd name="connsiteX9" fmla="*/ 18197 w 1997122"/>
              <a:gd name="connsiteY9" fmla="*/ 1369326 h 1642281"/>
              <a:gd name="connsiteX10" fmla="*/ 31845 w 1997122"/>
              <a:gd name="connsiteY10" fmla="*/ 1382973 h 1642281"/>
              <a:gd name="connsiteX11" fmla="*/ 40943 w 1997122"/>
              <a:gd name="connsiteY11" fmla="*/ 1419367 h 1642281"/>
              <a:gd name="connsiteX12" fmla="*/ 45492 w 1997122"/>
              <a:gd name="connsiteY12" fmla="*/ 1433015 h 1642281"/>
              <a:gd name="connsiteX13" fmla="*/ 50042 w 1997122"/>
              <a:gd name="connsiteY13" fmla="*/ 1451212 h 1642281"/>
              <a:gd name="connsiteX14" fmla="*/ 54591 w 1997122"/>
              <a:gd name="connsiteY14" fmla="*/ 1464860 h 1642281"/>
              <a:gd name="connsiteX15" fmla="*/ 95534 w 1997122"/>
              <a:gd name="connsiteY15" fmla="*/ 1496705 h 1642281"/>
              <a:gd name="connsiteX16" fmla="*/ 109182 w 1997122"/>
              <a:gd name="connsiteY16" fmla="*/ 1510352 h 1642281"/>
              <a:gd name="connsiteX17" fmla="*/ 122830 w 1997122"/>
              <a:gd name="connsiteY17" fmla="*/ 1514902 h 1642281"/>
              <a:gd name="connsiteX18" fmla="*/ 136477 w 1997122"/>
              <a:gd name="connsiteY18" fmla="*/ 1524000 h 1642281"/>
              <a:gd name="connsiteX19" fmla="*/ 177421 w 1997122"/>
              <a:gd name="connsiteY19" fmla="*/ 1537648 h 1642281"/>
              <a:gd name="connsiteX20" fmla="*/ 191068 w 1997122"/>
              <a:gd name="connsiteY20" fmla="*/ 1542197 h 1642281"/>
              <a:gd name="connsiteX21" fmla="*/ 213815 w 1997122"/>
              <a:gd name="connsiteY21" fmla="*/ 1551296 h 1642281"/>
              <a:gd name="connsiteX22" fmla="*/ 336645 w 1997122"/>
              <a:gd name="connsiteY22" fmla="*/ 1560394 h 1642281"/>
              <a:gd name="connsiteX23" fmla="*/ 400334 w 1997122"/>
              <a:gd name="connsiteY23" fmla="*/ 1574042 h 1642281"/>
              <a:gd name="connsiteX24" fmla="*/ 423080 w 1997122"/>
              <a:gd name="connsiteY24" fmla="*/ 1578591 h 1642281"/>
              <a:gd name="connsiteX25" fmla="*/ 464024 w 1997122"/>
              <a:gd name="connsiteY25" fmla="*/ 1583140 h 1642281"/>
              <a:gd name="connsiteX26" fmla="*/ 532262 w 1997122"/>
              <a:gd name="connsiteY26" fmla="*/ 1596788 h 1642281"/>
              <a:gd name="connsiteX27" fmla="*/ 577755 w 1997122"/>
              <a:gd name="connsiteY27" fmla="*/ 1610436 h 1642281"/>
              <a:gd name="connsiteX28" fmla="*/ 600501 w 1997122"/>
              <a:gd name="connsiteY28" fmla="*/ 1614985 h 1642281"/>
              <a:gd name="connsiteX29" fmla="*/ 627797 w 1997122"/>
              <a:gd name="connsiteY29" fmla="*/ 1624084 h 1642281"/>
              <a:gd name="connsiteX30" fmla="*/ 696036 w 1997122"/>
              <a:gd name="connsiteY30" fmla="*/ 1637732 h 1642281"/>
              <a:gd name="connsiteX31" fmla="*/ 878006 w 1997122"/>
              <a:gd name="connsiteY31" fmla="*/ 1633182 h 1642281"/>
              <a:gd name="connsiteX32" fmla="*/ 955343 w 1997122"/>
              <a:gd name="connsiteY32" fmla="*/ 1628633 h 1642281"/>
              <a:gd name="connsiteX33" fmla="*/ 991737 w 1997122"/>
              <a:gd name="connsiteY33" fmla="*/ 1619535 h 1642281"/>
              <a:gd name="connsiteX34" fmla="*/ 1032680 w 1997122"/>
              <a:gd name="connsiteY34" fmla="*/ 1610436 h 1642281"/>
              <a:gd name="connsiteX35" fmla="*/ 1155510 w 1997122"/>
              <a:gd name="connsiteY35" fmla="*/ 1624084 h 1642281"/>
              <a:gd name="connsiteX36" fmla="*/ 1205552 w 1997122"/>
              <a:gd name="connsiteY36" fmla="*/ 1633182 h 1642281"/>
              <a:gd name="connsiteX37" fmla="*/ 1319283 w 1997122"/>
              <a:gd name="connsiteY37" fmla="*/ 1642281 h 1642281"/>
              <a:gd name="connsiteX38" fmla="*/ 1792406 w 1997122"/>
              <a:gd name="connsiteY38" fmla="*/ 1637732 h 1642281"/>
              <a:gd name="connsiteX39" fmla="*/ 1860645 w 1997122"/>
              <a:gd name="connsiteY39" fmla="*/ 1624084 h 1642281"/>
              <a:gd name="connsiteX40" fmla="*/ 1997122 w 1997122"/>
              <a:gd name="connsiteY40" fmla="*/ 1619535 h 164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97122" h="1642281">
                <a:moveTo>
                  <a:pt x="59140" y="0"/>
                </a:moveTo>
                <a:cubicBezTo>
                  <a:pt x="56107" y="109182"/>
                  <a:pt x="53253" y="218369"/>
                  <a:pt x="50042" y="327546"/>
                </a:cubicBezTo>
                <a:cubicBezTo>
                  <a:pt x="48704" y="373044"/>
                  <a:pt x="49074" y="418647"/>
                  <a:pt x="45492" y="464024"/>
                </a:cubicBezTo>
                <a:cubicBezTo>
                  <a:pt x="44508" y="476490"/>
                  <a:pt x="39258" y="488246"/>
                  <a:pt x="36394" y="500418"/>
                </a:cubicBezTo>
                <a:cubicBezTo>
                  <a:pt x="33192" y="514027"/>
                  <a:pt x="30328" y="527713"/>
                  <a:pt x="27295" y="541361"/>
                </a:cubicBezTo>
                <a:cubicBezTo>
                  <a:pt x="21018" y="616691"/>
                  <a:pt x="18288" y="645332"/>
                  <a:pt x="13648" y="736979"/>
                </a:cubicBezTo>
                <a:cubicBezTo>
                  <a:pt x="1764" y="971690"/>
                  <a:pt x="22434" y="883800"/>
                  <a:pt x="0" y="973540"/>
                </a:cubicBezTo>
                <a:cubicBezTo>
                  <a:pt x="1516" y="1096370"/>
                  <a:pt x="165" y="1219269"/>
                  <a:pt x="4549" y="1342030"/>
                </a:cubicBezTo>
                <a:cubicBezTo>
                  <a:pt x="4744" y="1347494"/>
                  <a:pt x="11203" y="1350788"/>
                  <a:pt x="13648" y="1355678"/>
                </a:cubicBezTo>
                <a:cubicBezTo>
                  <a:pt x="15793" y="1359967"/>
                  <a:pt x="15537" y="1365336"/>
                  <a:pt x="18197" y="1369326"/>
                </a:cubicBezTo>
                <a:cubicBezTo>
                  <a:pt x="21766" y="1374679"/>
                  <a:pt x="27296" y="1378424"/>
                  <a:pt x="31845" y="1382973"/>
                </a:cubicBezTo>
                <a:cubicBezTo>
                  <a:pt x="34878" y="1395104"/>
                  <a:pt x="36989" y="1407504"/>
                  <a:pt x="40943" y="1419367"/>
                </a:cubicBezTo>
                <a:cubicBezTo>
                  <a:pt x="42459" y="1423916"/>
                  <a:pt x="44175" y="1428404"/>
                  <a:pt x="45492" y="1433015"/>
                </a:cubicBezTo>
                <a:cubicBezTo>
                  <a:pt x="47210" y="1439027"/>
                  <a:pt x="48324" y="1445200"/>
                  <a:pt x="50042" y="1451212"/>
                </a:cubicBezTo>
                <a:cubicBezTo>
                  <a:pt x="51359" y="1455823"/>
                  <a:pt x="51647" y="1461075"/>
                  <a:pt x="54591" y="1464860"/>
                </a:cubicBezTo>
                <a:cubicBezTo>
                  <a:pt x="76070" y="1492477"/>
                  <a:pt x="73111" y="1489230"/>
                  <a:pt x="95534" y="1496705"/>
                </a:cubicBezTo>
                <a:cubicBezTo>
                  <a:pt x="100083" y="1501254"/>
                  <a:pt x="103829" y="1506783"/>
                  <a:pt x="109182" y="1510352"/>
                </a:cubicBezTo>
                <a:cubicBezTo>
                  <a:pt x="113172" y="1513012"/>
                  <a:pt x="118541" y="1512757"/>
                  <a:pt x="122830" y="1514902"/>
                </a:cubicBezTo>
                <a:cubicBezTo>
                  <a:pt x="127720" y="1517347"/>
                  <a:pt x="131587" y="1521555"/>
                  <a:pt x="136477" y="1524000"/>
                </a:cubicBezTo>
                <a:cubicBezTo>
                  <a:pt x="157393" y="1534458"/>
                  <a:pt x="157148" y="1531856"/>
                  <a:pt x="177421" y="1537648"/>
                </a:cubicBezTo>
                <a:cubicBezTo>
                  <a:pt x="182032" y="1538965"/>
                  <a:pt x="186578" y="1540513"/>
                  <a:pt x="191068" y="1542197"/>
                </a:cubicBezTo>
                <a:cubicBezTo>
                  <a:pt x="198714" y="1545064"/>
                  <a:pt x="205712" y="1550283"/>
                  <a:pt x="213815" y="1551296"/>
                </a:cubicBezTo>
                <a:cubicBezTo>
                  <a:pt x="254553" y="1556388"/>
                  <a:pt x="336645" y="1560394"/>
                  <a:pt x="336645" y="1560394"/>
                </a:cubicBezTo>
                <a:cubicBezTo>
                  <a:pt x="393922" y="1574714"/>
                  <a:pt x="351901" y="1565236"/>
                  <a:pt x="400334" y="1574042"/>
                </a:cubicBezTo>
                <a:cubicBezTo>
                  <a:pt x="407941" y="1575425"/>
                  <a:pt x="415426" y="1577498"/>
                  <a:pt x="423080" y="1578591"/>
                </a:cubicBezTo>
                <a:cubicBezTo>
                  <a:pt x="436674" y="1580533"/>
                  <a:pt x="450376" y="1581624"/>
                  <a:pt x="464024" y="1583140"/>
                </a:cubicBezTo>
                <a:cubicBezTo>
                  <a:pt x="502428" y="1602343"/>
                  <a:pt x="462559" y="1585171"/>
                  <a:pt x="532262" y="1596788"/>
                </a:cubicBezTo>
                <a:cubicBezTo>
                  <a:pt x="572159" y="1603438"/>
                  <a:pt x="552139" y="1604032"/>
                  <a:pt x="577755" y="1610436"/>
                </a:cubicBezTo>
                <a:cubicBezTo>
                  <a:pt x="585256" y="1612311"/>
                  <a:pt x="593041" y="1612951"/>
                  <a:pt x="600501" y="1614985"/>
                </a:cubicBezTo>
                <a:cubicBezTo>
                  <a:pt x="609754" y="1617509"/>
                  <a:pt x="618467" y="1621863"/>
                  <a:pt x="627797" y="1624084"/>
                </a:cubicBezTo>
                <a:cubicBezTo>
                  <a:pt x="650363" y="1629457"/>
                  <a:pt x="696036" y="1637732"/>
                  <a:pt x="696036" y="1637732"/>
                </a:cubicBezTo>
                <a:lnTo>
                  <a:pt x="878006" y="1633182"/>
                </a:lnTo>
                <a:cubicBezTo>
                  <a:pt x="903814" y="1632276"/>
                  <a:pt x="929703" y="1631710"/>
                  <a:pt x="955343" y="1628633"/>
                </a:cubicBezTo>
                <a:cubicBezTo>
                  <a:pt x="967759" y="1627143"/>
                  <a:pt x="979565" y="1622399"/>
                  <a:pt x="991737" y="1619535"/>
                </a:cubicBezTo>
                <a:cubicBezTo>
                  <a:pt x="1005346" y="1616333"/>
                  <a:pt x="1019032" y="1613469"/>
                  <a:pt x="1032680" y="1610436"/>
                </a:cubicBezTo>
                <a:cubicBezTo>
                  <a:pt x="1084703" y="1614438"/>
                  <a:pt x="1103160" y="1614566"/>
                  <a:pt x="1155510" y="1624084"/>
                </a:cubicBezTo>
                <a:cubicBezTo>
                  <a:pt x="1172191" y="1627117"/>
                  <a:pt x="1188702" y="1631310"/>
                  <a:pt x="1205552" y="1633182"/>
                </a:cubicBezTo>
                <a:cubicBezTo>
                  <a:pt x="1243351" y="1637382"/>
                  <a:pt x="1319283" y="1642281"/>
                  <a:pt x="1319283" y="1642281"/>
                </a:cubicBezTo>
                <a:lnTo>
                  <a:pt x="1792406" y="1637732"/>
                </a:lnTo>
                <a:cubicBezTo>
                  <a:pt x="1815590" y="1636953"/>
                  <a:pt x="1837472" y="1625137"/>
                  <a:pt x="1860645" y="1624084"/>
                </a:cubicBezTo>
                <a:cubicBezTo>
                  <a:pt x="1972847" y="1618984"/>
                  <a:pt x="1927333" y="1619535"/>
                  <a:pt x="1997122" y="1619535"/>
                </a:cubicBezTo>
              </a:path>
            </a:pathLst>
          </a:custGeom>
          <a:noFill/>
          <a:ln w="25400"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00891" y="1543050"/>
            <a:ext cx="3557359" cy="971550"/>
          </a:xfrm>
          <a:prstGeom prst="rect">
            <a:avLst/>
          </a:prstGeom>
        </p:spPr>
        <p:txBody>
          <a:bodyPr vert="horz" wrap="square" lIns="0" tIns="45720" rIns="91440" bIns="45720" rtlCol="0">
            <a:normAutofit fontScale="92500" lnSpcReduction="10000"/>
          </a:bodyPr>
          <a:lstStyle/>
          <a:p>
            <a:r>
              <a:rPr lang="en-US" dirty="0" smtClean="0"/>
              <a:t>ONU activates.</a:t>
            </a:r>
          </a:p>
          <a:p>
            <a:r>
              <a:rPr lang="en-US" dirty="0" smtClean="0"/>
              <a:t>Port added / port up.</a:t>
            </a:r>
          </a:p>
          <a:p>
            <a:r>
              <a:rPr lang="en-US" dirty="0" smtClean="0"/>
              <a:t>EAPOL </a:t>
            </a:r>
            <a:r>
              <a:rPr lang="en-US" dirty="0"/>
              <a:t>exception flow pushed down.</a:t>
            </a:r>
          </a:p>
          <a:p>
            <a:r>
              <a:rPr lang="en-US" dirty="0"/>
              <a:t>Default / bootstrap profile provisioned.</a:t>
            </a:r>
          </a:p>
          <a:p>
            <a:r>
              <a:rPr lang="en-US" dirty="0" smtClean="0"/>
              <a:t>DPU </a:t>
            </a:r>
            <a:r>
              <a:rPr lang="en-US" dirty="0" smtClean="0"/>
              <a:t>reachable.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8881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TRAN Brand">
      <a:dk1>
        <a:srgbClr val="2A2C34"/>
      </a:dk1>
      <a:lt1>
        <a:sysClr val="window" lastClr="FFFFFF"/>
      </a:lt1>
      <a:dk2>
        <a:srgbClr val="767171"/>
      </a:dk2>
      <a:lt2>
        <a:srgbClr val="E7E6E6"/>
      </a:lt2>
      <a:accent1>
        <a:srgbClr val="2BAA96"/>
      </a:accent1>
      <a:accent2>
        <a:srgbClr val="E2136C"/>
      </a:accent2>
      <a:accent3>
        <a:srgbClr val="94268B"/>
      </a:accent3>
      <a:accent4>
        <a:srgbClr val="00AEEF"/>
      </a:accent4>
      <a:accent5>
        <a:srgbClr val="F15922"/>
      </a:accent5>
      <a:accent6>
        <a:srgbClr val="144997"/>
      </a:accent6>
      <a:hlink>
        <a:srgbClr val="00AEEF"/>
      </a:hlink>
      <a:folHlink>
        <a:srgbClr val="F15922"/>
      </a:folHlink>
    </a:clrScheme>
    <a:fontScheme name="Custom 2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>
              <a:shade val="50000"/>
            </a:schemeClr>
          </a:solidFill>
        </a:ln>
      </a:spPr>
      <a:bodyPr rtlCol="0" anchor="ctr"/>
      <a:lstStyle>
        <a:defPPr algn="ctr">
          <a:defRPr sz="1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45720" rIns="91440" bIns="45720" rtlCol="0">
        <a:norm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2016 01 18.potx [Read-Only]" id="{4680F0C2-3473-4693-B378-3966D0D80705}" vid="{DB2A23A7-BED3-49AB-9C0B-4E0EAC7668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Template_2016 01 18</Template>
  <TotalTime>14899</TotalTime>
  <Words>797</Words>
  <Application>Microsoft Office PowerPoint</Application>
  <PresentationFormat>On-screen Show (16:9)</PresentationFormat>
  <Paragraphs>225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Minion Pro</vt:lpstr>
      <vt:lpstr>Montserrat-Regular</vt:lpstr>
      <vt:lpstr>Times</vt:lpstr>
      <vt:lpstr>Times New Roman</vt:lpstr>
      <vt:lpstr>Wingdings</vt:lpstr>
      <vt:lpstr>Office Theme</vt:lpstr>
      <vt:lpstr>G.fast in VOLTHA</vt:lpstr>
      <vt:lpstr>How To Extend VOLTHA</vt:lpstr>
      <vt:lpstr>VOLTHA Rooted In Abstraction</vt:lpstr>
      <vt:lpstr>VOLTHA Rooted In Abstraction</vt:lpstr>
      <vt:lpstr>VOLTHA Rooted In Abstraction</vt:lpstr>
      <vt:lpstr>VOLTHA Rooted In Abstraction</vt:lpstr>
      <vt:lpstr>G.fast-Based OpenFlow Switch</vt:lpstr>
      <vt:lpstr>Cascaded OF Switches in VOLTHA</vt:lpstr>
      <vt:lpstr>Cascaded OF Switches in VOLTHA</vt:lpstr>
      <vt:lpstr>Cascaded OF Switches in VOLTHA</vt:lpstr>
      <vt:lpstr>Cascaded OF Switches in VOLTHA</vt:lpstr>
      <vt:lpstr>Cascaded OF Switches in VOLTHA</vt:lpstr>
      <vt:lpstr>Thank You</vt:lpstr>
      <vt:lpstr>Backup slides</vt:lpstr>
      <vt:lpstr>PowerPoint Presentation</vt:lpstr>
      <vt:lpstr>Interaction With L0/L1 Aspects</vt:lpstr>
      <vt:lpstr>Interaction With L0/L1 Aspects</vt:lpstr>
      <vt:lpstr>Interaction With L0/L1 Aspects</vt:lpstr>
      <vt:lpstr>Interaction With L0/L1 Aspects</vt:lpstr>
      <vt:lpstr>Discovery of DPUs Proposal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RUBLE</dc:creator>
  <cp:lastModifiedBy>Phillip Herron</cp:lastModifiedBy>
  <cp:revision>614</cp:revision>
  <cp:lastPrinted>2016-01-27T14:06:18Z</cp:lastPrinted>
  <dcterms:created xsi:type="dcterms:W3CDTF">2016-01-22T20:45:56Z</dcterms:created>
  <dcterms:modified xsi:type="dcterms:W3CDTF">2018-04-12T14:50:51Z</dcterms:modified>
</cp:coreProperties>
</file>